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slides/slide15.xml" ContentType="application/vnd.openxmlformats-officedocument.presentationml.slide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quickStyle3.xml" ContentType="application/vnd.openxmlformats-officedocument.drawingml.diagramStyle+xml"/>
  <Override PartName="/ppt/diagrams/layout3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layout2.xml" ContentType="application/vnd.openxmlformats-officedocument.drawingml.diagramLayout+xml"/>
  <Override PartName="/ppt/diagrams/drawing1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</p:sldMasterIdLst>
  <p:notesMasterIdLst>
    <p:notesMasterId r:id="rId21"/>
  </p:notesMasterIdLst>
  <p:sldIdLst>
    <p:sldId id="949" r:id="rId6"/>
    <p:sldId id="371" r:id="rId7"/>
    <p:sldId id="391" r:id="rId8"/>
    <p:sldId id="396" r:id="rId9"/>
    <p:sldId id="397" r:id="rId10"/>
    <p:sldId id="387" r:id="rId11"/>
    <p:sldId id="373" r:id="rId12"/>
    <p:sldId id="428" r:id="rId13"/>
    <p:sldId id="395" r:id="rId14"/>
    <p:sldId id="375" r:id="rId15"/>
    <p:sldId id="403" r:id="rId16"/>
    <p:sldId id="377" r:id="rId17"/>
    <p:sldId id="950" r:id="rId18"/>
    <p:sldId id="440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6E04F5-F238-4CFB-B7DD-C14E90780CAD}">
          <p14:sldIdLst>
            <p14:sldId id="949"/>
            <p14:sldId id="371"/>
            <p14:sldId id="391"/>
            <p14:sldId id="396"/>
            <p14:sldId id="397"/>
            <p14:sldId id="387"/>
            <p14:sldId id="373"/>
            <p14:sldId id="428"/>
            <p14:sldId id="395"/>
            <p14:sldId id="375"/>
            <p14:sldId id="403"/>
            <p14:sldId id="377"/>
            <p14:sldId id="950"/>
            <p14:sldId id="44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2AF"/>
    <a:srgbClr val="0A987E"/>
    <a:srgbClr val="0A7964"/>
    <a:srgbClr val="FFFFFF"/>
    <a:srgbClr val="EFEFF0"/>
    <a:srgbClr val="9BCDE4"/>
    <a:srgbClr val="9BCDD0"/>
    <a:srgbClr val="C472AF"/>
    <a:srgbClr val="C4E6DC"/>
    <a:srgbClr val="C3E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602" autoAdjust="0"/>
  </p:normalViewPr>
  <p:slideViewPr>
    <p:cSldViewPr snapToGrid="0">
      <p:cViewPr varScale="1">
        <p:scale>
          <a:sx n="46" d="100"/>
          <a:sy n="46" d="100"/>
        </p:scale>
        <p:origin x="142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CFFF5-C1D4-4397-A00A-592268ADDA5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FF6E7E-DAE7-4898-8C0B-89EE42D2DEA0}">
      <dgm:prSet phldrT="[Text]"/>
      <dgm:spPr/>
      <dgm:t>
        <a:bodyPr/>
        <a:lstStyle/>
        <a:p>
          <a:r>
            <a:rPr lang="en-US" dirty="0"/>
            <a:t>Water resource management</a:t>
          </a:r>
        </a:p>
      </dgm:t>
    </dgm:pt>
    <dgm:pt modelId="{C0E11FD6-ECD9-4822-8026-5C76A7848792}" type="parTrans" cxnId="{7CB59516-0FD5-4E23-B16E-0DCCB4B3FD61}">
      <dgm:prSet/>
      <dgm:spPr/>
      <dgm:t>
        <a:bodyPr/>
        <a:lstStyle/>
        <a:p>
          <a:endParaRPr lang="en-US"/>
        </a:p>
      </dgm:t>
    </dgm:pt>
    <dgm:pt modelId="{D6F21EAE-880C-4BF6-AF31-5F71972FC73E}" type="sibTrans" cxnId="{7CB59516-0FD5-4E23-B16E-0DCCB4B3FD61}">
      <dgm:prSet/>
      <dgm:spPr/>
      <dgm:t>
        <a:bodyPr/>
        <a:lstStyle/>
        <a:p>
          <a:endParaRPr lang="en-US"/>
        </a:p>
      </dgm:t>
    </dgm:pt>
    <dgm:pt modelId="{6E75C680-C0C9-43AB-A2C1-06965D62E9D5}">
      <dgm:prSet phldrT="[Text]"/>
      <dgm:spPr/>
      <dgm:t>
        <a:bodyPr/>
        <a:lstStyle/>
        <a:p>
          <a:r>
            <a:rPr lang="en-US" b="1" dirty="0"/>
            <a:t>Access to clean water and sanitation</a:t>
          </a:r>
        </a:p>
      </dgm:t>
    </dgm:pt>
    <dgm:pt modelId="{7E8D7E39-26FC-4274-A9BA-3F004766A182}" type="parTrans" cxnId="{3672FD74-DE8B-4949-BBDD-44AAD302EBBD}">
      <dgm:prSet/>
      <dgm:spPr/>
      <dgm:t>
        <a:bodyPr/>
        <a:lstStyle/>
        <a:p>
          <a:endParaRPr lang="en-US"/>
        </a:p>
      </dgm:t>
    </dgm:pt>
    <dgm:pt modelId="{A8056E95-5730-492F-BEA0-84A9BBDC405F}" type="sibTrans" cxnId="{3672FD74-DE8B-4949-BBDD-44AAD302EBBD}">
      <dgm:prSet/>
      <dgm:spPr/>
      <dgm:t>
        <a:bodyPr/>
        <a:lstStyle/>
        <a:p>
          <a:endParaRPr lang="en-US"/>
        </a:p>
      </dgm:t>
    </dgm:pt>
    <dgm:pt modelId="{EBB21852-DC48-486E-866E-37E29FCAFBC3}">
      <dgm:prSet phldrT="[Text]"/>
      <dgm:spPr/>
      <dgm:t>
        <a:bodyPr/>
        <a:lstStyle/>
        <a:p>
          <a:r>
            <a:rPr lang="en-US" dirty="0"/>
            <a:t>The way people move and connect</a:t>
          </a:r>
        </a:p>
      </dgm:t>
    </dgm:pt>
    <dgm:pt modelId="{DA6C2100-BDF1-405F-B612-E609301DF3F1}" type="parTrans" cxnId="{C6E2CB33-FD64-4C8E-9618-F1F4314BBB53}">
      <dgm:prSet/>
      <dgm:spPr/>
      <dgm:t>
        <a:bodyPr/>
        <a:lstStyle/>
        <a:p>
          <a:endParaRPr lang="en-US"/>
        </a:p>
      </dgm:t>
    </dgm:pt>
    <dgm:pt modelId="{9E58AFA6-7709-4C50-AFC2-10276AFEEA73}" type="sibTrans" cxnId="{C6E2CB33-FD64-4C8E-9618-F1F4314BBB53}">
      <dgm:prSet/>
      <dgm:spPr/>
      <dgm:t>
        <a:bodyPr/>
        <a:lstStyle/>
        <a:p>
          <a:endParaRPr lang="en-US"/>
        </a:p>
      </dgm:t>
    </dgm:pt>
    <dgm:pt modelId="{628A7478-740F-46CA-9696-FCAE9AF58D49}">
      <dgm:prSet phldrT="[Text]"/>
      <dgm:spPr/>
      <dgm:t>
        <a:bodyPr/>
        <a:lstStyle/>
        <a:p>
          <a:r>
            <a:rPr lang="en-US" b="1" dirty="0"/>
            <a:t>Connected &amp; walkable/less motorized cities</a:t>
          </a:r>
        </a:p>
      </dgm:t>
    </dgm:pt>
    <dgm:pt modelId="{72B479E5-4C71-4A14-8CB6-B56BE9CC7256}" type="parTrans" cxnId="{A26D1341-C431-43C3-A5DD-85B9E9167098}">
      <dgm:prSet/>
      <dgm:spPr/>
      <dgm:t>
        <a:bodyPr/>
        <a:lstStyle/>
        <a:p>
          <a:endParaRPr lang="en-US"/>
        </a:p>
      </dgm:t>
    </dgm:pt>
    <dgm:pt modelId="{B63B4399-AB11-4B6B-9AC9-D132F009FD28}" type="sibTrans" cxnId="{A26D1341-C431-43C3-A5DD-85B9E9167098}">
      <dgm:prSet/>
      <dgm:spPr/>
      <dgm:t>
        <a:bodyPr/>
        <a:lstStyle/>
        <a:p>
          <a:endParaRPr lang="en-US"/>
        </a:p>
      </dgm:t>
    </dgm:pt>
    <dgm:pt modelId="{F3A59CC5-BA16-42B7-82B0-494EBAAEDE15}">
      <dgm:prSet phldrT="[Text]"/>
      <dgm:spPr/>
      <dgm:t>
        <a:bodyPr/>
        <a:lstStyle/>
        <a:p>
          <a:r>
            <a:rPr lang="en-US" dirty="0"/>
            <a:t>Balancing expansion, growth &amp; opportunity</a:t>
          </a:r>
        </a:p>
      </dgm:t>
    </dgm:pt>
    <dgm:pt modelId="{9514484C-87EC-4136-AE2B-E77E10DCDA8C}" type="parTrans" cxnId="{8F191DD1-7A6B-414B-82F4-CA9CCFB8B2DF}">
      <dgm:prSet/>
      <dgm:spPr/>
      <dgm:t>
        <a:bodyPr/>
        <a:lstStyle/>
        <a:p>
          <a:endParaRPr lang="en-US"/>
        </a:p>
      </dgm:t>
    </dgm:pt>
    <dgm:pt modelId="{8AC72C73-2C15-4AF2-B221-37F3161EEB02}" type="sibTrans" cxnId="{8F191DD1-7A6B-414B-82F4-CA9CCFB8B2DF}">
      <dgm:prSet/>
      <dgm:spPr/>
      <dgm:t>
        <a:bodyPr/>
        <a:lstStyle/>
        <a:p>
          <a:endParaRPr lang="en-US"/>
        </a:p>
      </dgm:t>
    </dgm:pt>
    <dgm:pt modelId="{B62042D5-85FB-4229-9F77-DA2E71000AA3}">
      <dgm:prSet phldrT="[Text]"/>
      <dgm:spPr/>
      <dgm:t>
        <a:bodyPr/>
        <a:lstStyle/>
        <a:p>
          <a:r>
            <a:rPr lang="en-US" b="1" dirty="0"/>
            <a:t>Pro-poor and inclusive cities</a:t>
          </a:r>
        </a:p>
      </dgm:t>
    </dgm:pt>
    <dgm:pt modelId="{CF421614-A826-411C-94FB-B830B9E52DBF}" type="parTrans" cxnId="{25576669-EB89-47E0-A755-4D28FB75EE70}">
      <dgm:prSet/>
      <dgm:spPr/>
      <dgm:t>
        <a:bodyPr/>
        <a:lstStyle/>
        <a:p>
          <a:endParaRPr lang="en-US"/>
        </a:p>
      </dgm:t>
    </dgm:pt>
    <dgm:pt modelId="{C1A46AC5-42D8-4A9A-B8D3-C62F3D65CF41}" type="sibTrans" cxnId="{25576669-EB89-47E0-A755-4D28FB75EE70}">
      <dgm:prSet/>
      <dgm:spPr/>
      <dgm:t>
        <a:bodyPr/>
        <a:lstStyle/>
        <a:p>
          <a:endParaRPr lang="en-US"/>
        </a:p>
      </dgm:t>
    </dgm:pt>
    <dgm:pt modelId="{F6678A02-31CB-4332-A444-F33C99850DE6}">
      <dgm:prSet phldrT="[Text]"/>
      <dgm:spPr/>
      <dgm:t>
        <a:bodyPr/>
        <a:lstStyle/>
        <a:p>
          <a:r>
            <a:rPr lang="en-US" dirty="0"/>
            <a:t>Enhance  investment prospects for </a:t>
          </a:r>
          <a:r>
            <a:rPr lang="en-US" dirty="0" err="1"/>
            <a:t>‘green</a:t>
          </a:r>
          <a:r>
            <a:rPr lang="en-US" dirty="0"/>
            <a:t> finance’</a:t>
          </a:r>
        </a:p>
      </dgm:t>
    </dgm:pt>
    <dgm:pt modelId="{B83E6839-B225-4C6B-8CB3-FB5716B99601}" type="parTrans" cxnId="{89D8CC8F-DAB1-431B-994A-643224355002}">
      <dgm:prSet/>
      <dgm:spPr/>
      <dgm:t>
        <a:bodyPr/>
        <a:lstStyle/>
        <a:p>
          <a:endParaRPr lang="en-US"/>
        </a:p>
      </dgm:t>
    </dgm:pt>
    <dgm:pt modelId="{58EE9600-DB9E-47D0-870D-2E877FD7B122}" type="sibTrans" cxnId="{89D8CC8F-DAB1-431B-994A-643224355002}">
      <dgm:prSet/>
      <dgm:spPr/>
      <dgm:t>
        <a:bodyPr/>
        <a:lstStyle/>
        <a:p>
          <a:endParaRPr lang="en-US"/>
        </a:p>
      </dgm:t>
    </dgm:pt>
    <dgm:pt modelId="{2E369D1D-8566-4084-B653-40F79F1F247A}">
      <dgm:prSet phldrT="[Text]"/>
      <dgm:spPr/>
      <dgm:t>
        <a:bodyPr/>
        <a:lstStyle/>
        <a:p>
          <a:r>
            <a:rPr lang="en-US" b="1" dirty="0"/>
            <a:t>Address how cities manage and account for their assets</a:t>
          </a:r>
        </a:p>
      </dgm:t>
    </dgm:pt>
    <dgm:pt modelId="{B2F6AD48-3F28-4598-A933-B3D276C96193}" type="parTrans" cxnId="{66A10DA6-31F4-4FE4-8064-1EEFEF0EC52C}">
      <dgm:prSet/>
      <dgm:spPr/>
      <dgm:t>
        <a:bodyPr/>
        <a:lstStyle/>
        <a:p>
          <a:endParaRPr lang="en-US"/>
        </a:p>
      </dgm:t>
    </dgm:pt>
    <dgm:pt modelId="{D8A6652F-7FA5-448F-9B22-A7357AA2DC6A}" type="sibTrans" cxnId="{66A10DA6-31F4-4FE4-8064-1EEFEF0EC52C}">
      <dgm:prSet/>
      <dgm:spPr/>
      <dgm:t>
        <a:bodyPr/>
        <a:lstStyle/>
        <a:p>
          <a:endParaRPr lang="en-US"/>
        </a:p>
      </dgm:t>
    </dgm:pt>
    <dgm:pt modelId="{BD741354-34D2-42B8-B2B2-3DC64847B5F4}" type="pres">
      <dgm:prSet presAssocID="{77ECFFF5-C1D4-4397-A00A-592268ADDA5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ADBBD19-B001-40DD-9B94-61FCB3ADBE28}" type="pres">
      <dgm:prSet presAssocID="{DCFF6E7E-DAE7-4898-8C0B-89EE42D2DEA0}" presName="horFlow" presStyleCnt="0"/>
      <dgm:spPr/>
    </dgm:pt>
    <dgm:pt modelId="{9068ECC5-D23D-43E7-BFE3-51051F7E418F}" type="pres">
      <dgm:prSet presAssocID="{DCFF6E7E-DAE7-4898-8C0B-89EE42D2DEA0}" presName="bigChev" presStyleLbl="node1" presStyleIdx="0" presStyleCnt="4"/>
      <dgm:spPr/>
    </dgm:pt>
    <dgm:pt modelId="{7D3F0239-B48F-4077-A151-17D269F77A45}" type="pres">
      <dgm:prSet presAssocID="{7E8D7E39-26FC-4274-A9BA-3F004766A182}" presName="parTrans" presStyleCnt="0"/>
      <dgm:spPr/>
    </dgm:pt>
    <dgm:pt modelId="{711D49A4-30A9-43DC-8B85-1EECD19D70E2}" type="pres">
      <dgm:prSet presAssocID="{6E75C680-C0C9-43AB-A2C1-06965D62E9D5}" presName="node" presStyleLbl="alignAccFollowNode1" presStyleIdx="0" presStyleCnt="4">
        <dgm:presLayoutVars>
          <dgm:bulletEnabled val="1"/>
        </dgm:presLayoutVars>
      </dgm:prSet>
      <dgm:spPr/>
    </dgm:pt>
    <dgm:pt modelId="{7F20A6E7-11D7-46CA-94CA-2079EA1E6496}" type="pres">
      <dgm:prSet presAssocID="{DCFF6E7E-DAE7-4898-8C0B-89EE42D2DEA0}" presName="vSp" presStyleCnt="0"/>
      <dgm:spPr/>
    </dgm:pt>
    <dgm:pt modelId="{D6B03D2D-01A6-4EEF-8792-BE4B7D3D9DD7}" type="pres">
      <dgm:prSet presAssocID="{EBB21852-DC48-486E-866E-37E29FCAFBC3}" presName="horFlow" presStyleCnt="0"/>
      <dgm:spPr/>
    </dgm:pt>
    <dgm:pt modelId="{F0DBAC22-324C-4E75-A78E-26E8DB22F779}" type="pres">
      <dgm:prSet presAssocID="{EBB21852-DC48-486E-866E-37E29FCAFBC3}" presName="bigChev" presStyleLbl="node1" presStyleIdx="1" presStyleCnt="4"/>
      <dgm:spPr/>
    </dgm:pt>
    <dgm:pt modelId="{9C9CE42E-960C-4E36-A92B-CD7D97697512}" type="pres">
      <dgm:prSet presAssocID="{72B479E5-4C71-4A14-8CB6-B56BE9CC7256}" presName="parTrans" presStyleCnt="0"/>
      <dgm:spPr/>
    </dgm:pt>
    <dgm:pt modelId="{5F6C0CEE-FDB5-4E58-8B49-E06B5E7E9CCB}" type="pres">
      <dgm:prSet presAssocID="{628A7478-740F-46CA-9696-FCAE9AF58D49}" presName="node" presStyleLbl="alignAccFollowNode1" presStyleIdx="1" presStyleCnt="4">
        <dgm:presLayoutVars>
          <dgm:bulletEnabled val="1"/>
        </dgm:presLayoutVars>
      </dgm:prSet>
      <dgm:spPr/>
    </dgm:pt>
    <dgm:pt modelId="{83980D47-9C3D-4E34-9FD9-1B3673D102BB}" type="pres">
      <dgm:prSet presAssocID="{EBB21852-DC48-486E-866E-37E29FCAFBC3}" presName="vSp" presStyleCnt="0"/>
      <dgm:spPr/>
    </dgm:pt>
    <dgm:pt modelId="{8097D33F-A448-4ED2-BBEE-718AAC9F60DD}" type="pres">
      <dgm:prSet presAssocID="{F3A59CC5-BA16-42B7-82B0-494EBAAEDE15}" presName="horFlow" presStyleCnt="0"/>
      <dgm:spPr/>
    </dgm:pt>
    <dgm:pt modelId="{200C1793-FE4E-4EA5-BAF9-96794007099D}" type="pres">
      <dgm:prSet presAssocID="{F3A59CC5-BA16-42B7-82B0-494EBAAEDE15}" presName="bigChev" presStyleLbl="node1" presStyleIdx="2" presStyleCnt="4"/>
      <dgm:spPr/>
    </dgm:pt>
    <dgm:pt modelId="{71EBC7E4-4DCD-422A-B84F-75D32117FF63}" type="pres">
      <dgm:prSet presAssocID="{CF421614-A826-411C-94FB-B830B9E52DBF}" presName="parTrans" presStyleCnt="0"/>
      <dgm:spPr/>
    </dgm:pt>
    <dgm:pt modelId="{54B598F3-4444-4A08-A96B-1C10631653ED}" type="pres">
      <dgm:prSet presAssocID="{B62042D5-85FB-4229-9F77-DA2E71000AA3}" presName="node" presStyleLbl="alignAccFollowNode1" presStyleIdx="2" presStyleCnt="4">
        <dgm:presLayoutVars>
          <dgm:bulletEnabled val="1"/>
        </dgm:presLayoutVars>
      </dgm:prSet>
      <dgm:spPr/>
    </dgm:pt>
    <dgm:pt modelId="{56194D72-0629-46EC-9DBA-CC74C91DD781}" type="pres">
      <dgm:prSet presAssocID="{F3A59CC5-BA16-42B7-82B0-494EBAAEDE15}" presName="vSp" presStyleCnt="0"/>
      <dgm:spPr/>
    </dgm:pt>
    <dgm:pt modelId="{F2F7DFB9-6A30-4ECD-8D2B-859801FDF2B9}" type="pres">
      <dgm:prSet presAssocID="{F6678A02-31CB-4332-A444-F33C99850DE6}" presName="horFlow" presStyleCnt="0"/>
      <dgm:spPr/>
    </dgm:pt>
    <dgm:pt modelId="{D0EAEE17-393E-4B8F-9F68-2438C1D305AB}" type="pres">
      <dgm:prSet presAssocID="{F6678A02-31CB-4332-A444-F33C99850DE6}" presName="bigChev" presStyleLbl="node1" presStyleIdx="3" presStyleCnt="4"/>
      <dgm:spPr/>
    </dgm:pt>
    <dgm:pt modelId="{4718C46C-A77F-4AB4-A538-47441DA113DB}" type="pres">
      <dgm:prSet presAssocID="{B2F6AD48-3F28-4598-A933-B3D276C96193}" presName="parTrans" presStyleCnt="0"/>
      <dgm:spPr/>
    </dgm:pt>
    <dgm:pt modelId="{9A4BF375-E088-4787-AD5B-332E5495390F}" type="pres">
      <dgm:prSet presAssocID="{2E369D1D-8566-4084-B653-40F79F1F247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6200E809-A8DA-4860-8848-8EB23C536711}" type="presOf" srcId="{EBB21852-DC48-486E-866E-37E29FCAFBC3}" destId="{F0DBAC22-324C-4E75-A78E-26E8DB22F779}" srcOrd="0" destOrd="0" presId="urn:microsoft.com/office/officeart/2005/8/layout/lProcess3"/>
    <dgm:cxn modelId="{7CB59516-0FD5-4E23-B16E-0DCCB4B3FD61}" srcId="{77ECFFF5-C1D4-4397-A00A-592268ADDA58}" destId="{DCFF6E7E-DAE7-4898-8C0B-89EE42D2DEA0}" srcOrd="0" destOrd="0" parTransId="{C0E11FD6-ECD9-4822-8026-5C76A7848792}" sibTransId="{D6F21EAE-880C-4BF6-AF31-5F71972FC73E}"/>
    <dgm:cxn modelId="{7BD0BC31-A6F5-4331-94ED-AAF34BCF450C}" type="presOf" srcId="{F3A59CC5-BA16-42B7-82B0-494EBAAEDE15}" destId="{200C1793-FE4E-4EA5-BAF9-96794007099D}" srcOrd="0" destOrd="0" presId="urn:microsoft.com/office/officeart/2005/8/layout/lProcess3"/>
    <dgm:cxn modelId="{C6E2CB33-FD64-4C8E-9618-F1F4314BBB53}" srcId="{77ECFFF5-C1D4-4397-A00A-592268ADDA58}" destId="{EBB21852-DC48-486E-866E-37E29FCAFBC3}" srcOrd="1" destOrd="0" parTransId="{DA6C2100-BDF1-405F-B612-E609301DF3F1}" sibTransId="{9E58AFA6-7709-4C50-AFC2-10276AFEEA73}"/>
    <dgm:cxn modelId="{05FBFF3F-D764-4ADA-8E24-58B23B202F34}" type="presOf" srcId="{F6678A02-31CB-4332-A444-F33C99850DE6}" destId="{D0EAEE17-393E-4B8F-9F68-2438C1D305AB}" srcOrd="0" destOrd="0" presId="urn:microsoft.com/office/officeart/2005/8/layout/lProcess3"/>
    <dgm:cxn modelId="{A26D1341-C431-43C3-A5DD-85B9E9167098}" srcId="{EBB21852-DC48-486E-866E-37E29FCAFBC3}" destId="{628A7478-740F-46CA-9696-FCAE9AF58D49}" srcOrd="0" destOrd="0" parTransId="{72B479E5-4C71-4A14-8CB6-B56BE9CC7256}" sibTransId="{B63B4399-AB11-4B6B-9AC9-D132F009FD28}"/>
    <dgm:cxn modelId="{0C0D4F64-2D2A-4C4D-840E-8B7BF37CA0FD}" type="presOf" srcId="{628A7478-740F-46CA-9696-FCAE9AF58D49}" destId="{5F6C0CEE-FDB5-4E58-8B49-E06B5E7E9CCB}" srcOrd="0" destOrd="0" presId="urn:microsoft.com/office/officeart/2005/8/layout/lProcess3"/>
    <dgm:cxn modelId="{D5EDB765-8639-49A5-A770-F8576D584158}" type="presOf" srcId="{DCFF6E7E-DAE7-4898-8C0B-89EE42D2DEA0}" destId="{9068ECC5-D23D-43E7-BFE3-51051F7E418F}" srcOrd="0" destOrd="0" presId="urn:microsoft.com/office/officeart/2005/8/layout/lProcess3"/>
    <dgm:cxn modelId="{25576669-EB89-47E0-A755-4D28FB75EE70}" srcId="{F3A59CC5-BA16-42B7-82B0-494EBAAEDE15}" destId="{B62042D5-85FB-4229-9F77-DA2E71000AA3}" srcOrd="0" destOrd="0" parTransId="{CF421614-A826-411C-94FB-B830B9E52DBF}" sibTransId="{C1A46AC5-42D8-4A9A-B8D3-C62F3D65CF41}"/>
    <dgm:cxn modelId="{3B21A44B-C339-448E-AE3D-33847C2D6BA2}" type="presOf" srcId="{B62042D5-85FB-4229-9F77-DA2E71000AA3}" destId="{54B598F3-4444-4A08-A96B-1C10631653ED}" srcOrd="0" destOrd="0" presId="urn:microsoft.com/office/officeart/2005/8/layout/lProcess3"/>
    <dgm:cxn modelId="{3672FD74-DE8B-4949-BBDD-44AAD302EBBD}" srcId="{DCFF6E7E-DAE7-4898-8C0B-89EE42D2DEA0}" destId="{6E75C680-C0C9-43AB-A2C1-06965D62E9D5}" srcOrd="0" destOrd="0" parTransId="{7E8D7E39-26FC-4274-A9BA-3F004766A182}" sibTransId="{A8056E95-5730-492F-BEA0-84A9BBDC405F}"/>
    <dgm:cxn modelId="{89D8CC8F-DAB1-431B-994A-643224355002}" srcId="{77ECFFF5-C1D4-4397-A00A-592268ADDA58}" destId="{F6678A02-31CB-4332-A444-F33C99850DE6}" srcOrd="3" destOrd="0" parTransId="{B83E6839-B225-4C6B-8CB3-FB5716B99601}" sibTransId="{58EE9600-DB9E-47D0-870D-2E877FD7B122}"/>
    <dgm:cxn modelId="{30D41B95-6E84-4EB3-B0D5-E35CC3DB2AEB}" type="presOf" srcId="{2E369D1D-8566-4084-B653-40F79F1F247A}" destId="{9A4BF375-E088-4787-AD5B-332E5495390F}" srcOrd="0" destOrd="0" presId="urn:microsoft.com/office/officeart/2005/8/layout/lProcess3"/>
    <dgm:cxn modelId="{66A10DA6-31F4-4FE4-8064-1EEFEF0EC52C}" srcId="{F6678A02-31CB-4332-A444-F33C99850DE6}" destId="{2E369D1D-8566-4084-B653-40F79F1F247A}" srcOrd="0" destOrd="0" parTransId="{B2F6AD48-3F28-4598-A933-B3D276C96193}" sibTransId="{D8A6652F-7FA5-448F-9B22-A7357AA2DC6A}"/>
    <dgm:cxn modelId="{C8B9F5AF-0048-4E07-AE09-76B2D54C4C78}" type="presOf" srcId="{77ECFFF5-C1D4-4397-A00A-592268ADDA58}" destId="{BD741354-34D2-42B8-B2B2-3DC64847B5F4}" srcOrd="0" destOrd="0" presId="urn:microsoft.com/office/officeart/2005/8/layout/lProcess3"/>
    <dgm:cxn modelId="{8F191DD1-7A6B-414B-82F4-CA9CCFB8B2DF}" srcId="{77ECFFF5-C1D4-4397-A00A-592268ADDA58}" destId="{F3A59CC5-BA16-42B7-82B0-494EBAAEDE15}" srcOrd="2" destOrd="0" parTransId="{9514484C-87EC-4136-AE2B-E77E10DCDA8C}" sibTransId="{8AC72C73-2C15-4AF2-B221-37F3161EEB02}"/>
    <dgm:cxn modelId="{4268CEF1-B3A9-4188-9B23-A53D17E0C6BD}" type="presOf" srcId="{6E75C680-C0C9-43AB-A2C1-06965D62E9D5}" destId="{711D49A4-30A9-43DC-8B85-1EECD19D70E2}" srcOrd="0" destOrd="0" presId="urn:microsoft.com/office/officeart/2005/8/layout/lProcess3"/>
    <dgm:cxn modelId="{A56A964D-90D5-4B77-87D2-A321FCBC298E}" type="presParOf" srcId="{BD741354-34D2-42B8-B2B2-3DC64847B5F4}" destId="{8ADBBD19-B001-40DD-9B94-61FCB3ADBE28}" srcOrd="0" destOrd="0" presId="urn:microsoft.com/office/officeart/2005/8/layout/lProcess3"/>
    <dgm:cxn modelId="{15645D85-46B0-467F-A85A-C115BC1EE12C}" type="presParOf" srcId="{8ADBBD19-B001-40DD-9B94-61FCB3ADBE28}" destId="{9068ECC5-D23D-43E7-BFE3-51051F7E418F}" srcOrd="0" destOrd="0" presId="urn:microsoft.com/office/officeart/2005/8/layout/lProcess3"/>
    <dgm:cxn modelId="{98769422-8FDF-4B4F-8343-7C33A3EF0360}" type="presParOf" srcId="{8ADBBD19-B001-40DD-9B94-61FCB3ADBE28}" destId="{7D3F0239-B48F-4077-A151-17D269F77A45}" srcOrd="1" destOrd="0" presId="urn:microsoft.com/office/officeart/2005/8/layout/lProcess3"/>
    <dgm:cxn modelId="{F1C23D69-D257-49D4-98E0-7AA826A5DAB0}" type="presParOf" srcId="{8ADBBD19-B001-40DD-9B94-61FCB3ADBE28}" destId="{711D49A4-30A9-43DC-8B85-1EECD19D70E2}" srcOrd="2" destOrd="0" presId="urn:microsoft.com/office/officeart/2005/8/layout/lProcess3"/>
    <dgm:cxn modelId="{FCAF8827-2C68-4049-97E6-7094B1E2144C}" type="presParOf" srcId="{BD741354-34D2-42B8-B2B2-3DC64847B5F4}" destId="{7F20A6E7-11D7-46CA-94CA-2079EA1E6496}" srcOrd="1" destOrd="0" presId="urn:microsoft.com/office/officeart/2005/8/layout/lProcess3"/>
    <dgm:cxn modelId="{E3262B4C-3CC3-4E30-802C-0D97BB0146A0}" type="presParOf" srcId="{BD741354-34D2-42B8-B2B2-3DC64847B5F4}" destId="{D6B03D2D-01A6-4EEF-8792-BE4B7D3D9DD7}" srcOrd="2" destOrd="0" presId="urn:microsoft.com/office/officeart/2005/8/layout/lProcess3"/>
    <dgm:cxn modelId="{801A5912-E29E-41D0-8D76-3938D999398B}" type="presParOf" srcId="{D6B03D2D-01A6-4EEF-8792-BE4B7D3D9DD7}" destId="{F0DBAC22-324C-4E75-A78E-26E8DB22F779}" srcOrd="0" destOrd="0" presId="urn:microsoft.com/office/officeart/2005/8/layout/lProcess3"/>
    <dgm:cxn modelId="{4748B059-27E7-4B15-8DBF-343B08DBEEE7}" type="presParOf" srcId="{D6B03D2D-01A6-4EEF-8792-BE4B7D3D9DD7}" destId="{9C9CE42E-960C-4E36-A92B-CD7D97697512}" srcOrd="1" destOrd="0" presId="urn:microsoft.com/office/officeart/2005/8/layout/lProcess3"/>
    <dgm:cxn modelId="{9C3C27C1-5913-4A5A-8CC1-CCEC845557A2}" type="presParOf" srcId="{D6B03D2D-01A6-4EEF-8792-BE4B7D3D9DD7}" destId="{5F6C0CEE-FDB5-4E58-8B49-E06B5E7E9CCB}" srcOrd="2" destOrd="0" presId="urn:microsoft.com/office/officeart/2005/8/layout/lProcess3"/>
    <dgm:cxn modelId="{BA862B4F-D9EF-46CD-BD01-366528A6188B}" type="presParOf" srcId="{BD741354-34D2-42B8-B2B2-3DC64847B5F4}" destId="{83980D47-9C3D-4E34-9FD9-1B3673D102BB}" srcOrd="3" destOrd="0" presId="urn:microsoft.com/office/officeart/2005/8/layout/lProcess3"/>
    <dgm:cxn modelId="{93B24B7D-BB52-4594-80C6-0ADB4A12F4A3}" type="presParOf" srcId="{BD741354-34D2-42B8-B2B2-3DC64847B5F4}" destId="{8097D33F-A448-4ED2-BBEE-718AAC9F60DD}" srcOrd="4" destOrd="0" presId="urn:microsoft.com/office/officeart/2005/8/layout/lProcess3"/>
    <dgm:cxn modelId="{C106B919-D2AA-4427-998B-C4BF0EA8E2C7}" type="presParOf" srcId="{8097D33F-A448-4ED2-BBEE-718AAC9F60DD}" destId="{200C1793-FE4E-4EA5-BAF9-96794007099D}" srcOrd="0" destOrd="0" presId="urn:microsoft.com/office/officeart/2005/8/layout/lProcess3"/>
    <dgm:cxn modelId="{1F32AD74-92EA-4BA9-BC78-E60AD6146CE3}" type="presParOf" srcId="{8097D33F-A448-4ED2-BBEE-718AAC9F60DD}" destId="{71EBC7E4-4DCD-422A-B84F-75D32117FF63}" srcOrd="1" destOrd="0" presId="urn:microsoft.com/office/officeart/2005/8/layout/lProcess3"/>
    <dgm:cxn modelId="{09DF86EE-035D-49EA-B055-EF487944A6C4}" type="presParOf" srcId="{8097D33F-A448-4ED2-BBEE-718AAC9F60DD}" destId="{54B598F3-4444-4A08-A96B-1C10631653ED}" srcOrd="2" destOrd="0" presId="urn:microsoft.com/office/officeart/2005/8/layout/lProcess3"/>
    <dgm:cxn modelId="{BFE41681-2125-41BF-BABD-EA15737EA099}" type="presParOf" srcId="{BD741354-34D2-42B8-B2B2-3DC64847B5F4}" destId="{56194D72-0629-46EC-9DBA-CC74C91DD781}" srcOrd="5" destOrd="0" presId="urn:microsoft.com/office/officeart/2005/8/layout/lProcess3"/>
    <dgm:cxn modelId="{E909D7F2-576A-4C31-820D-4B9DE04A6CAA}" type="presParOf" srcId="{BD741354-34D2-42B8-B2B2-3DC64847B5F4}" destId="{F2F7DFB9-6A30-4ECD-8D2B-859801FDF2B9}" srcOrd="6" destOrd="0" presId="urn:microsoft.com/office/officeart/2005/8/layout/lProcess3"/>
    <dgm:cxn modelId="{F32E3F23-8CEE-494B-B290-07EF997B15A1}" type="presParOf" srcId="{F2F7DFB9-6A30-4ECD-8D2B-859801FDF2B9}" destId="{D0EAEE17-393E-4B8F-9F68-2438C1D305AB}" srcOrd="0" destOrd="0" presId="urn:microsoft.com/office/officeart/2005/8/layout/lProcess3"/>
    <dgm:cxn modelId="{69D41356-0678-433C-A0E4-1CC16F386590}" type="presParOf" srcId="{F2F7DFB9-6A30-4ECD-8D2B-859801FDF2B9}" destId="{4718C46C-A77F-4AB4-A538-47441DA113DB}" srcOrd="1" destOrd="0" presId="urn:microsoft.com/office/officeart/2005/8/layout/lProcess3"/>
    <dgm:cxn modelId="{E6E7DEB8-3DCD-4EF5-9B27-C4B004C601EA}" type="presParOf" srcId="{F2F7DFB9-6A30-4ECD-8D2B-859801FDF2B9}" destId="{9A4BF375-E088-4787-AD5B-332E5495390F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ECFFF5-C1D4-4397-A00A-592268ADDA5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FF6E7E-DAE7-4898-8C0B-89EE42D2DEA0}">
      <dgm:prSet phldrT="[Text]"/>
      <dgm:spPr/>
      <dgm:t>
        <a:bodyPr/>
        <a:lstStyle/>
        <a:p>
          <a:r>
            <a:rPr lang="en-US" dirty="0"/>
            <a:t>The way we plan</a:t>
          </a:r>
        </a:p>
      </dgm:t>
    </dgm:pt>
    <dgm:pt modelId="{C0E11FD6-ECD9-4822-8026-5C76A7848792}" type="parTrans" cxnId="{7CB59516-0FD5-4E23-B16E-0DCCB4B3FD61}">
      <dgm:prSet/>
      <dgm:spPr/>
      <dgm:t>
        <a:bodyPr/>
        <a:lstStyle/>
        <a:p>
          <a:endParaRPr lang="en-US"/>
        </a:p>
      </dgm:t>
    </dgm:pt>
    <dgm:pt modelId="{D6F21EAE-880C-4BF6-AF31-5F71972FC73E}" type="sibTrans" cxnId="{7CB59516-0FD5-4E23-B16E-0DCCB4B3FD61}">
      <dgm:prSet/>
      <dgm:spPr/>
      <dgm:t>
        <a:bodyPr/>
        <a:lstStyle/>
        <a:p>
          <a:endParaRPr lang="en-US"/>
        </a:p>
      </dgm:t>
    </dgm:pt>
    <dgm:pt modelId="{6E75C680-C0C9-43AB-A2C1-06965D62E9D5}">
      <dgm:prSet phldrT="[Text]"/>
      <dgm:spPr/>
      <dgm:t>
        <a:bodyPr/>
        <a:lstStyle/>
        <a:p>
          <a:r>
            <a:rPr lang="en-US" b="1" dirty="0"/>
            <a:t>To achieve smart, green &amp; sustainable cities</a:t>
          </a:r>
        </a:p>
      </dgm:t>
    </dgm:pt>
    <dgm:pt modelId="{A8056E95-5730-492F-BEA0-84A9BBDC405F}" type="sibTrans" cxnId="{3672FD74-DE8B-4949-BBDD-44AAD302EBBD}">
      <dgm:prSet/>
      <dgm:spPr/>
      <dgm:t>
        <a:bodyPr/>
        <a:lstStyle/>
        <a:p>
          <a:endParaRPr lang="en-US"/>
        </a:p>
      </dgm:t>
    </dgm:pt>
    <dgm:pt modelId="{7E8D7E39-26FC-4274-A9BA-3F004766A182}" type="parTrans" cxnId="{3672FD74-DE8B-4949-BBDD-44AAD302EBBD}">
      <dgm:prSet/>
      <dgm:spPr/>
      <dgm:t>
        <a:bodyPr/>
        <a:lstStyle/>
        <a:p>
          <a:endParaRPr lang="en-US"/>
        </a:p>
      </dgm:t>
    </dgm:pt>
    <dgm:pt modelId="{EBB21852-DC48-486E-866E-37E29FCAFBC3}">
      <dgm:prSet phldrT="[Text]"/>
      <dgm:spPr/>
      <dgm:t>
        <a:bodyPr/>
        <a:lstStyle/>
        <a:p>
          <a:r>
            <a:rPr lang="en-US" dirty="0"/>
            <a:t>The way buildings are designed &amp; operated</a:t>
          </a:r>
        </a:p>
      </dgm:t>
    </dgm:pt>
    <dgm:pt modelId="{9E58AFA6-7709-4C50-AFC2-10276AFEEA73}" type="sibTrans" cxnId="{C6E2CB33-FD64-4C8E-9618-F1F4314BBB53}">
      <dgm:prSet/>
      <dgm:spPr/>
      <dgm:t>
        <a:bodyPr/>
        <a:lstStyle/>
        <a:p>
          <a:endParaRPr lang="en-US"/>
        </a:p>
      </dgm:t>
    </dgm:pt>
    <dgm:pt modelId="{DA6C2100-BDF1-405F-B612-E609301DF3F1}" type="parTrans" cxnId="{C6E2CB33-FD64-4C8E-9618-F1F4314BBB53}">
      <dgm:prSet/>
      <dgm:spPr/>
      <dgm:t>
        <a:bodyPr/>
        <a:lstStyle/>
        <a:p>
          <a:endParaRPr lang="en-US"/>
        </a:p>
      </dgm:t>
    </dgm:pt>
    <dgm:pt modelId="{628A7478-740F-46CA-9696-FCAE9AF58D49}">
      <dgm:prSet phldrT="[Text]"/>
      <dgm:spPr/>
      <dgm:t>
        <a:bodyPr/>
        <a:lstStyle/>
        <a:p>
          <a:r>
            <a:rPr lang="en-US" b="1" dirty="0"/>
            <a:t>For a resource efficient &amp; low carbon built environment</a:t>
          </a:r>
        </a:p>
      </dgm:t>
    </dgm:pt>
    <dgm:pt modelId="{B63B4399-AB11-4B6B-9AC9-D132F009FD28}" type="sibTrans" cxnId="{A26D1341-C431-43C3-A5DD-85B9E9167098}">
      <dgm:prSet/>
      <dgm:spPr/>
      <dgm:t>
        <a:bodyPr/>
        <a:lstStyle/>
        <a:p>
          <a:endParaRPr lang="en-US"/>
        </a:p>
      </dgm:t>
    </dgm:pt>
    <dgm:pt modelId="{72B479E5-4C71-4A14-8CB6-B56BE9CC7256}" type="parTrans" cxnId="{A26D1341-C431-43C3-A5DD-85B9E9167098}">
      <dgm:prSet/>
      <dgm:spPr/>
      <dgm:t>
        <a:bodyPr/>
        <a:lstStyle/>
        <a:p>
          <a:endParaRPr lang="en-US"/>
        </a:p>
      </dgm:t>
    </dgm:pt>
    <dgm:pt modelId="{F3A59CC5-BA16-42B7-82B0-494EBAAEDE15}">
      <dgm:prSet phldrT="[Text]"/>
      <dgm:spPr/>
      <dgm:t>
        <a:bodyPr/>
        <a:lstStyle/>
        <a:p>
          <a:r>
            <a:rPr lang="en-US" dirty="0"/>
            <a:t>The energy produced &amp; consumed</a:t>
          </a:r>
        </a:p>
      </dgm:t>
    </dgm:pt>
    <dgm:pt modelId="{8AC72C73-2C15-4AF2-B221-37F3161EEB02}" type="sibTrans" cxnId="{8F191DD1-7A6B-414B-82F4-CA9CCFB8B2DF}">
      <dgm:prSet/>
      <dgm:spPr/>
      <dgm:t>
        <a:bodyPr/>
        <a:lstStyle/>
        <a:p>
          <a:endParaRPr lang="en-US"/>
        </a:p>
      </dgm:t>
    </dgm:pt>
    <dgm:pt modelId="{9514484C-87EC-4136-AE2B-E77E10DCDA8C}" type="parTrans" cxnId="{8F191DD1-7A6B-414B-82F4-CA9CCFB8B2DF}">
      <dgm:prSet/>
      <dgm:spPr/>
      <dgm:t>
        <a:bodyPr/>
        <a:lstStyle/>
        <a:p>
          <a:endParaRPr lang="en-US"/>
        </a:p>
      </dgm:t>
    </dgm:pt>
    <dgm:pt modelId="{B62042D5-85FB-4229-9F77-DA2E71000AA3}">
      <dgm:prSet phldrT="[Text]"/>
      <dgm:spPr/>
      <dgm:t>
        <a:bodyPr/>
        <a:lstStyle/>
        <a:p>
          <a:r>
            <a:rPr lang="en-US" b="1" dirty="0"/>
            <a:t>Access to renewable energy &amp; efficiency</a:t>
          </a:r>
        </a:p>
      </dgm:t>
    </dgm:pt>
    <dgm:pt modelId="{C1A46AC5-42D8-4A9A-B8D3-C62F3D65CF41}" type="sibTrans" cxnId="{25576669-EB89-47E0-A755-4D28FB75EE70}">
      <dgm:prSet/>
      <dgm:spPr/>
      <dgm:t>
        <a:bodyPr/>
        <a:lstStyle/>
        <a:p>
          <a:endParaRPr lang="en-US"/>
        </a:p>
      </dgm:t>
    </dgm:pt>
    <dgm:pt modelId="{CF421614-A826-411C-94FB-B830B9E52DBF}" type="parTrans" cxnId="{25576669-EB89-47E0-A755-4D28FB75EE70}">
      <dgm:prSet/>
      <dgm:spPr/>
      <dgm:t>
        <a:bodyPr/>
        <a:lstStyle/>
        <a:p>
          <a:endParaRPr lang="en-US"/>
        </a:p>
      </dgm:t>
    </dgm:pt>
    <dgm:pt modelId="{F6678A02-31CB-4332-A444-F33C99850DE6}">
      <dgm:prSet phldrT="[Text]"/>
      <dgm:spPr/>
      <dgm:t>
        <a:bodyPr/>
        <a:lstStyle/>
        <a:p>
          <a:r>
            <a:rPr lang="en-US" dirty="0"/>
            <a:t>Waste to resources</a:t>
          </a:r>
        </a:p>
      </dgm:t>
    </dgm:pt>
    <dgm:pt modelId="{58EE9600-DB9E-47D0-870D-2E877FD7B122}" type="sibTrans" cxnId="{89D8CC8F-DAB1-431B-994A-643224355002}">
      <dgm:prSet/>
      <dgm:spPr/>
      <dgm:t>
        <a:bodyPr/>
        <a:lstStyle/>
        <a:p>
          <a:endParaRPr lang="en-US"/>
        </a:p>
      </dgm:t>
    </dgm:pt>
    <dgm:pt modelId="{B83E6839-B225-4C6B-8CB3-FB5716B99601}" type="parTrans" cxnId="{89D8CC8F-DAB1-431B-994A-643224355002}">
      <dgm:prSet/>
      <dgm:spPr/>
      <dgm:t>
        <a:bodyPr/>
        <a:lstStyle/>
        <a:p>
          <a:endParaRPr lang="en-US"/>
        </a:p>
      </dgm:t>
    </dgm:pt>
    <dgm:pt modelId="{2E369D1D-8566-4084-B653-40F79F1F247A}">
      <dgm:prSet phldrT="[Text]"/>
      <dgm:spPr/>
      <dgm:t>
        <a:bodyPr/>
        <a:lstStyle/>
        <a:p>
          <a:r>
            <a:rPr lang="en-US" b="1" dirty="0"/>
            <a:t>Close the waste/resource loop</a:t>
          </a:r>
        </a:p>
      </dgm:t>
    </dgm:pt>
    <dgm:pt modelId="{D8A6652F-7FA5-448F-9B22-A7357AA2DC6A}" type="sibTrans" cxnId="{66A10DA6-31F4-4FE4-8064-1EEFEF0EC52C}">
      <dgm:prSet/>
      <dgm:spPr/>
      <dgm:t>
        <a:bodyPr/>
        <a:lstStyle/>
        <a:p>
          <a:endParaRPr lang="en-US"/>
        </a:p>
      </dgm:t>
    </dgm:pt>
    <dgm:pt modelId="{B2F6AD48-3F28-4598-A933-B3D276C96193}" type="parTrans" cxnId="{66A10DA6-31F4-4FE4-8064-1EEFEF0EC52C}">
      <dgm:prSet/>
      <dgm:spPr/>
      <dgm:t>
        <a:bodyPr/>
        <a:lstStyle/>
        <a:p>
          <a:endParaRPr lang="en-US"/>
        </a:p>
      </dgm:t>
    </dgm:pt>
    <dgm:pt modelId="{BD741354-34D2-42B8-B2B2-3DC64847B5F4}" type="pres">
      <dgm:prSet presAssocID="{77ECFFF5-C1D4-4397-A00A-592268ADDA5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ADBBD19-B001-40DD-9B94-61FCB3ADBE28}" type="pres">
      <dgm:prSet presAssocID="{DCFF6E7E-DAE7-4898-8C0B-89EE42D2DEA0}" presName="horFlow" presStyleCnt="0"/>
      <dgm:spPr/>
    </dgm:pt>
    <dgm:pt modelId="{9068ECC5-D23D-43E7-BFE3-51051F7E418F}" type="pres">
      <dgm:prSet presAssocID="{DCFF6E7E-DAE7-4898-8C0B-89EE42D2DEA0}" presName="bigChev" presStyleLbl="node1" presStyleIdx="0" presStyleCnt="4"/>
      <dgm:spPr/>
    </dgm:pt>
    <dgm:pt modelId="{7D3F0239-B48F-4077-A151-17D269F77A45}" type="pres">
      <dgm:prSet presAssocID="{7E8D7E39-26FC-4274-A9BA-3F004766A182}" presName="parTrans" presStyleCnt="0"/>
      <dgm:spPr/>
    </dgm:pt>
    <dgm:pt modelId="{711D49A4-30A9-43DC-8B85-1EECD19D70E2}" type="pres">
      <dgm:prSet presAssocID="{6E75C680-C0C9-43AB-A2C1-06965D62E9D5}" presName="node" presStyleLbl="alignAccFollowNode1" presStyleIdx="0" presStyleCnt="4">
        <dgm:presLayoutVars>
          <dgm:bulletEnabled val="1"/>
        </dgm:presLayoutVars>
      </dgm:prSet>
      <dgm:spPr/>
    </dgm:pt>
    <dgm:pt modelId="{7F20A6E7-11D7-46CA-94CA-2079EA1E6496}" type="pres">
      <dgm:prSet presAssocID="{DCFF6E7E-DAE7-4898-8C0B-89EE42D2DEA0}" presName="vSp" presStyleCnt="0"/>
      <dgm:spPr/>
    </dgm:pt>
    <dgm:pt modelId="{D6B03D2D-01A6-4EEF-8792-BE4B7D3D9DD7}" type="pres">
      <dgm:prSet presAssocID="{EBB21852-DC48-486E-866E-37E29FCAFBC3}" presName="horFlow" presStyleCnt="0"/>
      <dgm:spPr/>
    </dgm:pt>
    <dgm:pt modelId="{F0DBAC22-324C-4E75-A78E-26E8DB22F779}" type="pres">
      <dgm:prSet presAssocID="{EBB21852-DC48-486E-866E-37E29FCAFBC3}" presName="bigChev" presStyleLbl="node1" presStyleIdx="1" presStyleCnt="4"/>
      <dgm:spPr/>
    </dgm:pt>
    <dgm:pt modelId="{9C9CE42E-960C-4E36-A92B-CD7D97697512}" type="pres">
      <dgm:prSet presAssocID="{72B479E5-4C71-4A14-8CB6-B56BE9CC7256}" presName="parTrans" presStyleCnt="0"/>
      <dgm:spPr/>
    </dgm:pt>
    <dgm:pt modelId="{5F6C0CEE-FDB5-4E58-8B49-E06B5E7E9CCB}" type="pres">
      <dgm:prSet presAssocID="{628A7478-740F-46CA-9696-FCAE9AF58D49}" presName="node" presStyleLbl="alignAccFollowNode1" presStyleIdx="1" presStyleCnt="4">
        <dgm:presLayoutVars>
          <dgm:bulletEnabled val="1"/>
        </dgm:presLayoutVars>
      </dgm:prSet>
      <dgm:spPr/>
    </dgm:pt>
    <dgm:pt modelId="{83980D47-9C3D-4E34-9FD9-1B3673D102BB}" type="pres">
      <dgm:prSet presAssocID="{EBB21852-DC48-486E-866E-37E29FCAFBC3}" presName="vSp" presStyleCnt="0"/>
      <dgm:spPr/>
    </dgm:pt>
    <dgm:pt modelId="{8097D33F-A448-4ED2-BBEE-718AAC9F60DD}" type="pres">
      <dgm:prSet presAssocID="{F3A59CC5-BA16-42B7-82B0-494EBAAEDE15}" presName="horFlow" presStyleCnt="0"/>
      <dgm:spPr/>
    </dgm:pt>
    <dgm:pt modelId="{200C1793-FE4E-4EA5-BAF9-96794007099D}" type="pres">
      <dgm:prSet presAssocID="{F3A59CC5-BA16-42B7-82B0-494EBAAEDE15}" presName="bigChev" presStyleLbl="node1" presStyleIdx="2" presStyleCnt="4" custLinFactNeighborX="1945" custLinFactNeighborY="-513"/>
      <dgm:spPr/>
    </dgm:pt>
    <dgm:pt modelId="{71EBC7E4-4DCD-422A-B84F-75D32117FF63}" type="pres">
      <dgm:prSet presAssocID="{CF421614-A826-411C-94FB-B830B9E52DBF}" presName="parTrans" presStyleCnt="0"/>
      <dgm:spPr/>
    </dgm:pt>
    <dgm:pt modelId="{54B598F3-4444-4A08-A96B-1C10631653ED}" type="pres">
      <dgm:prSet presAssocID="{B62042D5-85FB-4229-9F77-DA2E71000AA3}" presName="node" presStyleLbl="alignAccFollowNode1" presStyleIdx="2" presStyleCnt="4">
        <dgm:presLayoutVars>
          <dgm:bulletEnabled val="1"/>
        </dgm:presLayoutVars>
      </dgm:prSet>
      <dgm:spPr/>
    </dgm:pt>
    <dgm:pt modelId="{56194D72-0629-46EC-9DBA-CC74C91DD781}" type="pres">
      <dgm:prSet presAssocID="{F3A59CC5-BA16-42B7-82B0-494EBAAEDE15}" presName="vSp" presStyleCnt="0"/>
      <dgm:spPr/>
    </dgm:pt>
    <dgm:pt modelId="{F2F7DFB9-6A30-4ECD-8D2B-859801FDF2B9}" type="pres">
      <dgm:prSet presAssocID="{F6678A02-31CB-4332-A444-F33C99850DE6}" presName="horFlow" presStyleCnt="0"/>
      <dgm:spPr/>
    </dgm:pt>
    <dgm:pt modelId="{D0EAEE17-393E-4B8F-9F68-2438C1D305AB}" type="pres">
      <dgm:prSet presAssocID="{F6678A02-31CB-4332-A444-F33C99850DE6}" presName="bigChev" presStyleLbl="node1" presStyleIdx="3" presStyleCnt="4"/>
      <dgm:spPr/>
    </dgm:pt>
    <dgm:pt modelId="{4718C46C-A77F-4AB4-A538-47441DA113DB}" type="pres">
      <dgm:prSet presAssocID="{B2F6AD48-3F28-4598-A933-B3D276C96193}" presName="parTrans" presStyleCnt="0"/>
      <dgm:spPr/>
    </dgm:pt>
    <dgm:pt modelId="{9A4BF375-E088-4787-AD5B-332E5495390F}" type="pres">
      <dgm:prSet presAssocID="{2E369D1D-8566-4084-B653-40F79F1F247A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6200E809-A8DA-4860-8848-8EB23C536711}" type="presOf" srcId="{EBB21852-DC48-486E-866E-37E29FCAFBC3}" destId="{F0DBAC22-324C-4E75-A78E-26E8DB22F779}" srcOrd="0" destOrd="0" presId="urn:microsoft.com/office/officeart/2005/8/layout/lProcess3"/>
    <dgm:cxn modelId="{7CB59516-0FD5-4E23-B16E-0DCCB4B3FD61}" srcId="{77ECFFF5-C1D4-4397-A00A-592268ADDA58}" destId="{DCFF6E7E-DAE7-4898-8C0B-89EE42D2DEA0}" srcOrd="0" destOrd="0" parTransId="{C0E11FD6-ECD9-4822-8026-5C76A7848792}" sibTransId="{D6F21EAE-880C-4BF6-AF31-5F71972FC73E}"/>
    <dgm:cxn modelId="{7BD0BC31-A6F5-4331-94ED-AAF34BCF450C}" type="presOf" srcId="{F3A59CC5-BA16-42B7-82B0-494EBAAEDE15}" destId="{200C1793-FE4E-4EA5-BAF9-96794007099D}" srcOrd="0" destOrd="0" presId="urn:microsoft.com/office/officeart/2005/8/layout/lProcess3"/>
    <dgm:cxn modelId="{C6E2CB33-FD64-4C8E-9618-F1F4314BBB53}" srcId="{77ECFFF5-C1D4-4397-A00A-592268ADDA58}" destId="{EBB21852-DC48-486E-866E-37E29FCAFBC3}" srcOrd="1" destOrd="0" parTransId="{DA6C2100-BDF1-405F-B612-E609301DF3F1}" sibTransId="{9E58AFA6-7709-4C50-AFC2-10276AFEEA73}"/>
    <dgm:cxn modelId="{05FBFF3F-D764-4ADA-8E24-58B23B202F34}" type="presOf" srcId="{F6678A02-31CB-4332-A444-F33C99850DE6}" destId="{D0EAEE17-393E-4B8F-9F68-2438C1D305AB}" srcOrd="0" destOrd="0" presId="urn:microsoft.com/office/officeart/2005/8/layout/lProcess3"/>
    <dgm:cxn modelId="{A26D1341-C431-43C3-A5DD-85B9E9167098}" srcId="{EBB21852-DC48-486E-866E-37E29FCAFBC3}" destId="{628A7478-740F-46CA-9696-FCAE9AF58D49}" srcOrd="0" destOrd="0" parTransId="{72B479E5-4C71-4A14-8CB6-B56BE9CC7256}" sibTransId="{B63B4399-AB11-4B6B-9AC9-D132F009FD28}"/>
    <dgm:cxn modelId="{0C0D4F64-2D2A-4C4D-840E-8B7BF37CA0FD}" type="presOf" srcId="{628A7478-740F-46CA-9696-FCAE9AF58D49}" destId="{5F6C0CEE-FDB5-4E58-8B49-E06B5E7E9CCB}" srcOrd="0" destOrd="0" presId="urn:microsoft.com/office/officeart/2005/8/layout/lProcess3"/>
    <dgm:cxn modelId="{D5EDB765-8639-49A5-A770-F8576D584158}" type="presOf" srcId="{DCFF6E7E-DAE7-4898-8C0B-89EE42D2DEA0}" destId="{9068ECC5-D23D-43E7-BFE3-51051F7E418F}" srcOrd="0" destOrd="0" presId="urn:microsoft.com/office/officeart/2005/8/layout/lProcess3"/>
    <dgm:cxn modelId="{25576669-EB89-47E0-A755-4D28FB75EE70}" srcId="{F3A59CC5-BA16-42B7-82B0-494EBAAEDE15}" destId="{B62042D5-85FB-4229-9F77-DA2E71000AA3}" srcOrd="0" destOrd="0" parTransId="{CF421614-A826-411C-94FB-B830B9E52DBF}" sibTransId="{C1A46AC5-42D8-4A9A-B8D3-C62F3D65CF41}"/>
    <dgm:cxn modelId="{3B21A44B-C339-448E-AE3D-33847C2D6BA2}" type="presOf" srcId="{B62042D5-85FB-4229-9F77-DA2E71000AA3}" destId="{54B598F3-4444-4A08-A96B-1C10631653ED}" srcOrd="0" destOrd="0" presId="urn:microsoft.com/office/officeart/2005/8/layout/lProcess3"/>
    <dgm:cxn modelId="{3672FD74-DE8B-4949-BBDD-44AAD302EBBD}" srcId="{DCFF6E7E-DAE7-4898-8C0B-89EE42D2DEA0}" destId="{6E75C680-C0C9-43AB-A2C1-06965D62E9D5}" srcOrd="0" destOrd="0" parTransId="{7E8D7E39-26FC-4274-A9BA-3F004766A182}" sibTransId="{A8056E95-5730-492F-BEA0-84A9BBDC405F}"/>
    <dgm:cxn modelId="{89D8CC8F-DAB1-431B-994A-643224355002}" srcId="{77ECFFF5-C1D4-4397-A00A-592268ADDA58}" destId="{F6678A02-31CB-4332-A444-F33C99850DE6}" srcOrd="3" destOrd="0" parTransId="{B83E6839-B225-4C6B-8CB3-FB5716B99601}" sibTransId="{58EE9600-DB9E-47D0-870D-2E877FD7B122}"/>
    <dgm:cxn modelId="{30D41B95-6E84-4EB3-B0D5-E35CC3DB2AEB}" type="presOf" srcId="{2E369D1D-8566-4084-B653-40F79F1F247A}" destId="{9A4BF375-E088-4787-AD5B-332E5495390F}" srcOrd="0" destOrd="0" presId="urn:microsoft.com/office/officeart/2005/8/layout/lProcess3"/>
    <dgm:cxn modelId="{66A10DA6-31F4-4FE4-8064-1EEFEF0EC52C}" srcId="{F6678A02-31CB-4332-A444-F33C99850DE6}" destId="{2E369D1D-8566-4084-B653-40F79F1F247A}" srcOrd="0" destOrd="0" parTransId="{B2F6AD48-3F28-4598-A933-B3D276C96193}" sibTransId="{D8A6652F-7FA5-448F-9B22-A7357AA2DC6A}"/>
    <dgm:cxn modelId="{C8B9F5AF-0048-4E07-AE09-76B2D54C4C78}" type="presOf" srcId="{77ECFFF5-C1D4-4397-A00A-592268ADDA58}" destId="{BD741354-34D2-42B8-B2B2-3DC64847B5F4}" srcOrd="0" destOrd="0" presId="urn:microsoft.com/office/officeart/2005/8/layout/lProcess3"/>
    <dgm:cxn modelId="{8F191DD1-7A6B-414B-82F4-CA9CCFB8B2DF}" srcId="{77ECFFF5-C1D4-4397-A00A-592268ADDA58}" destId="{F3A59CC5-BA16-42B7-82B0-494EBAAEDE15}" srcOrd="2" destOrd="0" parTransId="{9514484C-87EC-4136-AE2B-E77E10DCDA8C}" sibTransId="{8AC72C73-2C15-4AF2-B221-37F3161EEB02}"/>
    <dgm:cxn modelId="{4268CEF1-B3A9-4188-9B23-A53D17E0C6BD}" type="presOf" srcId="{6E75C680-C0C9-43AB-A2C1-06965D62E9D5}" destId="{711D49A4-30A9-43DC-8B85-1EECD19D70E2}" srcOrd="0" destOrd="0" presId="urn:microsoft.com/office/officeart/2005/8/layout/lProcess3"/>
    <dgm:cxn modelId="{A56A964D-90D5-4B77-87D2-A321FCBC298E}" type="presParOf" srcId="{BD741354-34D2-42B8-B2B2-3DC64847B5F4}" destId="{8ADBBD19-B001-40DD-9B94-61FCB3ADBE28}" srcOrd="0" destOrd="0" presId="urn:microsoft.com/office/officeart/2005/8/layout/lProcess3"/>
    <dgm:cxn modelId="{15645D85-46B0-467F-A85A-C115BC1EE12C}" type="presParOf" srcId="{8ADBBD19-B001-40DD-9B94-61FCB3ADBE28}" destId="{9068ECC5-D23D-43E7-BFE3-51051F7E418F}" srcOrd="0" destOrd="0" presId="urn:microsoft.com/office/officeart/2005/8/layout/lProcess3"/>
    <dgm:cxn modelId="{98769422-8FDF-4B4F-8343-7C33A3EF0360}" type="presParOf" srcId="{8ADBBD19-B001-40DD-9B94-61FCB3ADBE28}" destId="{7D3F0239-B48F-4077-A151-17D269F77A45}" srcOrd="1" destOrd="0" presId="urn:microsoft.com/office/officeart/2005/8/layout/lProcess3"/>
    <dgm:cxn modelId="{F1C23D69-D257-49D4-98E0-7AA826A5DAB0}" type="presParOf" srcId="{8ADBBD19-B001-40DD-9B94-61FCB3ADBE28}" destId="{711D49A4-30A9-43DC-8B85-1EECD19D70E2}" srcOrd="2" destOrd="0" presId="urn:microsoft.com/office/officeart/2005/8/layout/lProcess3"/>
    <dgm:cxn modelId="{FCAF8827-2C68-4049-97E6-7094B1E2144C}" type="presParOf" srcId="{BD741354-34D2-42B8-B2B2-3DC64847B5F4}" destId="{7F20A6E7-11D7-46CA-94CA-2079EA1E6496}" srcOrd="1" destOrd="0" presId="urn:microsoft.com/office/officeart/2005/8/layout/lProcess3"/>
    <dgm:cxn modelId="{E3262B4C-3CC3-4E30-802C-0D97BB0146A0}" type="presParOf" srcId="{BD741354-34D2-42B8-B2B2-3DC64847B5F4}" destId="{D6B03D2D-01A6-4EEF-8792-BE4B7D3D9DD7}" srcOrd="2" destOrd="0" presId="urn:microsoft.com/office/officeart/2005/8/layout/lProcess3"/>
    <dgm:cxn modelId="{801A5912-E29E-41D0-8D76-3938D999398B}" type="presParOf" srcId="{D6B03D2D-01A6-4EEF-8792-BE4B7D3D9DD7}" destId="{F0DBAC22-324C-4E75-A78E-26E8DB22F779}" srcOrd="0" destOrd="0" presId="urn:microsoft.com/office/officeart/2005/8/layout/lProcess3"/>
    <dgm:cxn modelId="{4748B059-27E7-4B15-8DBF-343B08DBEEE7}" type="presParOf" srcId="{D6B03D2D-01A6-4EEF-8792-BE4B7D3D9DD7}" destId="{9C9CE42E-960C-4E36-A92B-CD7D97697512}" srcOrd="1" destOrd="0" presId="urn:microsoft.com/office/officeart/2005/8/layout/lProcess3"/>
    <dgm:cxn modelId="{9C3C27C1-5913-4A5A-8CC1-CCEC845557A2}" type="presParOf" srcId="{D6B03D2D-01A6-4EEF-8792-BE4B7D3D9DD7}" destId="{5F6C0CEE-FDB5-4E58-8B49-E06B5E7E9CCB}" srcOrd="2" destOrd="0" presId="urn:microsoft.com/office/officeart/2005/8/layout/lProcess3"/>
    <dgm:cxn modelId="{BA862B4F-D9EF-46CD-BD01-366528A6188B}" type="presParOf" srcId="{BD741354-34D2-42B8-B2B2-3DC64847B5F4}" destId="{83980D47-9C3D-4E34-9FD9-1B3673D102BB}" srcOrd="3" destOrd="0" presId="urn:microsoft.com/office/officeart/2005/8/layout/lProcess3"/>
    <dgm:cxn modelId="{93B24B7D-BB52-4594-80C6-0ADB4A12F4A3}" type="presParOf" srcId="{BD741354-34D2-42B8-B2B2-3DC64847B5F4}" destId="{8097D33F-A448-4ED2-BBEE-718AAC9F60DD}" srcOrd="4" destOrd="0" presId="urn:microsoft.com/office/officeart/2005/8/layout/lProcess3"/>
    <dgm:cxn modelId="{C106B919-D2AA-4427-998B-C4BF0EA8E2C7}" type="presParOf" srcId="{8097D33F-A448-4ED2-BBEE-718AAC9F60DD}" destId="{200C1793-FE4E-4EA5-BAF9-96794007099D}" srcOrd="0" destOrd="0" presId="urn:microsoft.com/office/officeart/2005/8/layout/lProcess3"/>
    <dgm:cxn modelId="{1F32AD74-92EA-4BA9-BC78-E60AD6146CE3}" type="presParOf" srcId="{8097D33F-A448-4ED2-BBEE-718AAC9F60DD}" destId="{71EBC7E4-4DCD-422A-B84F-75D32117FF63}" srcOrd="1" destOrd="0" presId="urn:microsoft.com/office/officeart/2005/8/layout/lProcess3"/>
    <dgm:cxn modelId="{09DF86EE-035D-49EA-B055-EF487944A6C4}" type="presParOf" srcId="{8097D33F-A448-4ED2-BBEE-718AAC9F60DD}" destId="{54B598F3-4444-4A08-A96B-1C10631653ED}" srcOrd="2" destOrd="0" presId="urn:microsoft.com/office/officeart/2005/8/layout/lProcess3"/>
    <dgm:cxn modelId="{BFE41681-2125-41BF-BABD-EA15737EA099}" type="presParOf" srcId="{BD741354-34D2-42B8-B2B2-3DC64847B5F4}" destId="{56194D72-0629-46EC-9DBA-CC74C91DD781}" srcOrd="5" destOrd="0" presId="urn:microsoft.com/office/officeart/2005/8/layout/lProcess3"/>
    <dgm:cxn modelId="{E909D7F2-576A-4C31-820D-4B9DE04A6CAA}" type="presParOf" srcId="{BD741354-34D2-42B8-B2B2-3DC64847B5F4}" destId="{F2F7DFB9-6A30-4ECD-8D2B-859801FDF2B9}" srcOrd="6" destOrd="0" presId="urn:microsoft.com/office/officeart/2005/8/layout/lProcess3"/>
    <dgm:cxn modelId="{F32E3F23-8CEE-494B-B290-07EF997B15A1}" type="presParOf" srcId="{F2F7DFB9-6A30-4ECD-8D2B-859801FDF2B9}" destId="{D0EAEE17-393E-4B8F-9F68-2438C1D305AB}" srcOrd="0" destOrd="0" presId="urn:microsoft.com/office/officeart/2005/8/layout/lProcess3"/>
    <dgm:cxn modelId="{69D41356-0678-433C-A0E4-1CC16F386590}" type="presParOf" srcId="{F2F7DFB9-6A30-4ECD-8D2B-859801FDF2B9}" destId="{4718C46C-A77F-4AB4-A538-47441DA113DB}" srcOrd="1" destOrd="0" presId="urn:microsoft.com/office/officeart/2005/8/layout/lProcess3"/>
    <dgm:cxn modelId="{E6E7DEB8-3DCD-4EF5-9B27-C4B004C601EA}" type="presParOf" srcId="{F2F7DFB9-6A30-4ECD-8D2B-859801FDF2B9}" destId="{9A4BF375-E088-4787-AD5B-332E5495390F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679CB4-012F-41F9-8EAF-6225F3E6D6D5}" type="doc">
      <dgm:prSet loTypeId="urn:microsoft.com/office/officeart/2005/8/layout/p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2197C55-4DF4-4EC9-90BA-A67075F779CF}">
      <dgm:prSet phldrT="[Text]" custT="1"/>
      <dgm:spPr>
        <a:solidFill>
          <a:srgbClr val="C4E6DC"/>
        </a:solidFill>
      </dgm:spPr>
      <dgm:t>
        <a:bodyPr/>
        <a:lstStyle/>
        <a:p>
          <a:pPr algn="l"/>
          <a:r>
            <a:rPr lang="en-US" sz="2300" b="0" dirty="0">
              <a:solidFill>
                <a:schemeClr val="tx1"/>
              </a:solidFill>
            </a:rPr>
            <a:t>Increasing the waste collection coverage with the promotion of waste separation at source </a:t>
          </a:r>
          <a:endParaRPr lang="en-US" sz="2300" b="0" dirty="0">
            <a:solidFill>
              <a:schemeClr val="tx1"/>
            </a:solidFill>
            <a:latin typeface="+mj-lt"/>
          </a:endParaRPr>
        </a:p>
      </dgm:t>
    </dgm:pt>
    <dgm:pt modelId="{FD80BD4C-5237-46E9-9CBB-A34B9B042D51}" type="parTrans" cxnId="{37A1B5B7-1C4F-4BAC-BDCC-2CFBA0D5C96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6CEA071-131B-4DFB-83A2-DBAE93246AD3}" type="sibTrans" cxnId="{37A1B5B7-1C4F-4BAC-BDCC-2CFBA0D5C96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EA4BFE-2C46-48F4-B07D-9BFB4601EE5A}">
      <dgm:prSet phldrT="[Text]" custT="1"/>
      <dgm:spPr>
        <a:solidFill>
          <a:srgbClr val="C4E6DC"/>
        </a:solidFill>
      </dgm:spPr>
      <dgm:t>
        <a:bodyPr/>
        <a:lstStyle/>
        <a:p>
          <a:r>
            <a:rPr lang="en-US" sz="2300" b="0" dirty="0">
              <a:solidFill>
                <a:schemeClr val="tx1"/>
              </a:solidFill>
            </a:rPr>
            <a:t>Improving the waste-to-resource value chain (linking existing actors in the recycling industry)</a:t>
          </a:r>
          <a:endParaRPr lang="en-US" sz="2300" b="0" dirty="0">
            <a:solidFill>
              <a:schemeClr val="tx1"/>
            </a:solidFill>
            <a:latin typeface="+mj-lt"/>
          </a:endParaRPr>
        </a:p>
      </dgm:t>
    </dgm:pt>
    <dgm:pt modelId="{CC9AD15F-8925-4A7D-91B6-5AA22F6C29A9}" type="parTrans" cxnId="{F5A18948-2583-40F2-A916-4AE3DD36080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A5549BE-CC00-4723-B4AD-0EF4001ADD56}" type="sibTrans" cxnId="{F5A18948-2583-40F2-A916-4AE3DD36080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2147BB4-69F7-434A-8343-49BDD7B15E22}">
      <dgm:prSet phldrT="[Text]" custT="1"/>
      <dgm:spPr>
        <a:solidFill>
          <a:srgbClr val="C4E6DC"/>
        </a:solidFill>
      </dgm:spPr>
      <dgm:t>
        <a:bodyPr/>
        <a:lstStyle/>
        <a:p>
          <a:pPr>
            <a:buFont typeface="Symbol" panose="05050102010706020507" pitchFamily="18" charset="2"/>
            <a:buNone/>
          </a:pPr>
          <a:endParaRPr lang="en-US" sz="2300" b="0" dirty="0">
            <a:solidFill>
              <a:schemeClr val="tx1"/>
            </a:solidFill>
            <a:latin typeface="+mj-lt"/>
          </a:endParaRPr>
        </a:p>
      </dgm:t>
    </dgm:pt>
    <dgm:pt modelId="{2F3FB5F3-A0FD-4191-8AB4-B0B90EEA5E30}" type="parTrans" cxnId="{B2DD9ED5-BCFA-4B8A-B9C4-CB523C3DF5C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B27B038-AF65-40AA-95AD-89068FEFFBAF}" type="sibTrans" cxnId="{B2DD9ED5-BCFA-4B8A-B9C4-CB523C3DF5C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DD8D3AC-7F0B-497D-BE74-D7AAB9ED904A}">
      <dgm:prSet phldrT="[Text]" custT="1"/>
      <dgm:spPr>
        <a:solidFill>
          <a:srgbClr val="C4E6DC"/>
        </a:solidFill>
      </dgm:spPr>
      <dgm:t>
        <a:bodyPr/>
        <a:lstStyle/>
        <a:p>
          <a:pPr algn="l"/>
          <a:r>
            <a:rPr lang="en-US" sz="2300" b="0" dirty="0">
              <a:solidFill>
                <a:schemeClr val="tx1"/>
              </a:solidFill>
            </a:rPr>
            <a:t>Establishment of a transit center in support of waste-to-resource practices </a:t>
          </a:r>
          <a:endParaRPr lang="en-US" sz="2300" b="0" dirty="0">
            <a:solidFill>
              <a:schemeClr val="tx1"/>
            </a:solidFill>
            <a:latin typeface="+mj-lt"/>
          </a:endParaRPr>
        </a:p>
      </dgm:t>
    </dgm:pt>
    <dgm:pt modelId="{0ED32C67-53C3-4768-877A-8A4E1405D1B7}" type="parTrans" cxnId="{A3C66C85-4F85-4086-B212-BD7E5E5B7E2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A47CDDE-E7CB-4459-B2F8-D40263345C25}" type="sibTrans" cxnId="{A3C66C85-4F85-4086-B212-BD7E5E5B7E2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A175A60-D2D7-463A-ABE6-413AA1EBCF41}">
      <dgm:prSet custT="1"/>
      <dgm:spPr>
        <a:solidFill>
          <a:srgbClr val="C4E6DC"/>
        </a:solidFill>
      </dgm:spPr>
      <dgm:t>
        <a:bodyPr/>
        <a:lstStyle/>
        <a:p>
          <a:endParaRPr lang="en-US" sz="2300" b="0" dirty="0">
            <a:solidFill>
              <a:schemeClr val="tx1"/>
            </a:solidFill>
            <a:latin typeface="+mj-lt"/>
            <a:ea typeface="맑은 고딕" panose="020B0503020000020004" pitchFamily="50" charset="-127"/>
            <a:cs typeface="Times New Roman" panose="02020603050405020304" pitchFamily="18" charset="0"/>
          </a:endParaRPr>
        </a:p>
      </dgm:t>
    </dgm:pt>
    <dgm:pt modelId="{8916FFBF-F781-4AB3-BBE7-40004F1F4CBD}" type="parTrans" cxnId="{34C84CDF-B2FE-4A89-A51A-5EFED723EC37}">
      <dgm:prSet/>
      <dgm:spPr/>
      <dgm:t>
        <a:bodyPr/>
        <a:lstStyle/>
        <a:p>
          <a:endParaRPr lang="en-US"/>
        </a:p>
      </dgm:t>
    </dgm:pt>
    <dgm:pt modelId="{50D086D8-BF13-4E6A-84B9-7B23C560C95D}" type="sibTrans" cxnId="{34C84CDF-B2FE-4A89-A51A-5EFED723EC37}">
      <dgm:prSet/>
      <dgm:spPr/>
      <dgm:t>
        <a:bodyPr/>
        <a:lstStyle/>
        <a:p>
          <a:endParaRPr lang="en-US"/>
        </a:p>
      </dgm:t>
    </dgm:pt>
    <dgm:pt modelId="{60CA217F-DC1B-48BE-ADB9-B4B7C4460035}" type="pres">
      <dgm:prSet presAssocID="{9F679CB4-012F-41F9-8EAF-6225F3E6D6D5}" presName="Name0" presStyleCnt="0">
        <dgm:presLayoutVars>
          <dgm:dir/>
          <dgm:resizeHandles val="exact"/>
        </dgm:presLayoutVars>
      </dgm:prSet>
      <dgm:spPr/>
    </dgm:pt>
    <dgm:pt modelId="{61AC4CD9-B6CD-4DD3-9D53-2F781151B742}" type="pres">
      <dgm:prSet presAssocID="{9F679CB4-012F-41F9-8EAF-6225F3E6D6D5}" presName="bkgdShp" presStyleLbl="alignAccFollowNode1" presStyleIdx="0" presStyleCnt="1"/>
      <dgm:spPr/>
    </dgm:pt>
    <dgm:pt modelId="{5F316869-7453-43A4-B21F-CAAB0DA4AD9A}" type="pres">
      <dgm:prSet presAssocID="{9F679CB4-012F-41F9-8EAF-6225F3E6D6D5}" presName="linComp" presStyleCnt="0"/>
      <dgm:spPr/>
    </dgm:pt>
    <dgm:pt modelId="{38A6E866-9559-4717-9A35-BD8B07B3376C}" type="pres">
      <dgm:prSet presAssocID="{32197C55-4DF4-4EC9-90BA-A67075F779CF}" presName="compNode" presStyleCnt="0"/>
      <dgm:spPr/>
    </dgm:pt>
    <dgm:pt modelId="{F0CC0877-C31E-4E5B-9F78-08643DBA8AF0}" type="pres">
      <dgm:prSet presAssocID="{32197C55-4DF4-4EC9-90BA-A67075F779CF}" presName="node" presStyleLbl="node1" presStyleIdx="0" presStyleCnt="3">
        <dgm:presLayoutVars>
          <dgm:bulletEnabled val="1"/>
        </dgm:presLayoutVars>
      </dgm:prSet>
      <dgm:spPr/>
    </dgm:pt>
    <dgm:pt modelId="{0982A570-1E9A-4E23-AC02-DA7F44C289C4}" type="pres">
      <dgm:prSet presAssocID="{32197C55-4DF4-4EC9-90BA-A67075F779CF}" presName="invisiNode" presStyleLbl="node1" presStyleIdx="0" presStyleCnt="3"/>
      <dgm:spPr/>
    </dgm:pt>
    <dgm:pt modelId="{6FD4195D-123E-4995-BCFE-63E323ABB9A6}" type="pres">
      <dgm:prSet presAssocID="{32197C55-4DF4-4EC9-90BA-A67075F779CF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4C061FE3-CE38-4C87-904C-9195828E5A41}" type="pres">
      <dgm:prSet presAssocID="{96CEA071-131B-4DFB-83A2-DBAE93246AD3}" presName="sibTrans" presStyleLbl="sibTrans2D1" presStyleIdx="0" presStyleCnt="0"/>
      <dgm:spPr/>
    </dgm:pt>
    <dgm:pt modelId="{A4D06525-7D30-4A2F-B784-60BB7A71AC53}" type="pres">
      <dgm:prSet presAssocID="{B3EA4BFE-2C46-48F4-B07D-9BFB4601EE5A}" presName="compNode" presStyleCnt="0"/>
      <dgm:spPr/>
    </dgm:pt>
    <dgm:pt modelId="{58B907DC-889B-4A15-930E-8BBB8577F9ED}" type="pres">
      <dgm:prSet presAssocID="{B3EA4BFE-2C46-48F4-B07D-9BFB4601EE5A}" presName="node" presStyleLbl="node1" presStyleIdx="1" presStyleCnt="3">
        <dgm:presLayoutVars>
          <dgm:bulletEnabled val="1"/>
        </dgm:presLayoutVars>
      </dgm:prSet>
      <dgm:spPr/>
    </dgm:pt>
    <dgm:pt modelId="{FA64D405-5660-4015-B269-275766429CCE}" type="pres">
      <dgm:prSet presAssocID="{B3EA4BFE-2C46-48F4-B07D-9BFB4601EE5A}" presName="invisiNode" presStyleLbl="node1" presStyleIdx="1" presStyleCnt="3"/>
      <dgm:spPr/>
    </dgm:pt>
    <dgm:pt modelId="{A00A86BC-D5AD-4A4F-891B-E448E8D36154}" type="pres">
      <dgm:prSet presAssocID="{B3EA4BFE-2C46-48F4-B07D-9BFB4601EE5A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34F4BBFF-6229-436B-AA13-74EC8ECF8CC9}" type="pres">
      <dgm:prSet presAssocID="{3A5549BE-CC00-4723-B4AD-0EF4001ADD56}" presName="sibTrans" presStyleLbl="sibTrans2D1" presStyleIdx="0" presStyleCnt="0"/>
      <dgm:spPr/>
    </dgm:pt>
    <dgm:pt modelId="{A20D6C8E-359F-4957-870D-A72677A0E807}" type="pres">
      <dgm:prSet presAssocID="{DDD8D3AC-7F0B-497D-BE74-D7AAB9ED904A}" presName="compNode" presStyleCnt="0"/>
      <dgm:spPr/>
    </dgm:pt>
    <dgm:pt modelId="{E8137848-2B8D-4C07-924A-88AFF1873F40}" type="pres">
      <dgm:prSet presAssocID="{DDD8D3AC-7F0B-497D-BE74-D7AAB9ED904A}" presName="node" presStyleLbl="node1" presStyleIdx="2" presStyleCnt="3" custLinFactNeighborX="-1454" custLinFactNeighborY="744">
        <dgm:presLayoutVars>
          <dgm:bulletEnabled val="1"/>
        </dgm:presLayoutVars>
      </dgm:prSet>
      <dgm:spPr/>
    </dgm:pt>
    <dgm:pt modelId="{4D7BBEB0-7EDD-443B-BD19-67892A6051DA}" type="pres">
      <dgm:prSet presAssocID="{DDD8D3AC-7F0B-497D-BE74-D7AAB9ED904A}" presName="invisiNode" presStyleLbl="node1" presStyleIdx="2" presStyleCnt="3"/>
      <dgm:spPr/>
    </dgm:pt>
    <dgm:pt modelId="{FEF4626C-DFE3-4CFB-B32F-9B34A812B052}" type="pres">
      <dgm:prSet presAssocID="{DDD8D3AC-7F0B-497D-BE74-D7AAB9ED904A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</dgm:ptLst>
  <dgm:cxnLst>
    <dgm:cxn modelId="{6731F615-3F22-4DC6-ABF3-EEA0396992B1}" type="presOf" srcId="{96CEA071-131B-4DFB-83A2-DBAE93246AD3}" destId="{4C061FE3-CE38-4C87-904C-9195828E5A41}" srcOrd="0" destOrd="0" presId="urn:microsoft.com/office/officeart/2005/8/layout/pList2"/>
    <dgm:cxn modelId="{46BA612C-FDAA-477D-99EF-2EE3D5A164BB}" type="presOf" srcId="{32197C55-4DF4-4EC9-90BA-A67075F779CF}" destId="{F0CC0877-C31E-4E5B-9F78-08643DBA8AF0}" srcOrd="0" destOrd="0" presId="urn:microsoft.com/office/officeart/2005/8/layout/pList2"/>
    <dgm:cxn modelId="{AAD25440-5ECC-48AA-BEA5-5EA472E4DE99}" type="presOf" srcId="{DDD8D3AC-7F0B-497D-BE74-D7AAB9ED904A}" destId="{E8137848-2B8D-4C07-924A-88AFF1873F40}" srcOrd="0" destOrd="0" presId="urn:microsoft.com/office/officeart/2005/8/layout/pList2"/>
    <dgm:cxn modelId="{AF349A5F-9E14-4D2E-93B9-CEEB57CA2DE1}" type="presOf" srcId="{9F679CB4-012F-41F9-8EAF-6225F3E6D6D5}" destId="{60CA217F-DC1B-48BE-ADB9-B4B7C4460035}" srcOrd="0" destOrd="0" presId="urn:microsoft.com/office/officeart/2005/8/layout/pList2"/>
    <dgm:cxn modelId="{F5A18948-2583-40F2-A916-4AE3DD360800}" srcId="{9F679CB4-012F-41F9-8EAF-6225F3E6D6D5}" destId="{B3EA4BFE-2C46-48F4-B07D-9BFB4601EE5A}" srcOrd="1" destOrd="0" parTransId="{CC9AD15F-8925-4A7D-91B6-5AA22F6C29A9}" sibTransId="{3A5549BE-CC00-4723-B4AD-0EF4001ADD56}"/>
    <dgm:cxn modelId="{B3AD3A70-EABC-4AB1-8831-07DA8DE07C06}" type="presOf" srcId="{02147BB4-69F7-434A-8343-49BDD7B15E22}" destId="{58B907DC-889B-4A15-930E-8BBB8577F9ED}" srcOrd="0" destOrd="1" presId="urn:microsoft.com/office/officeart/2005/8/layout/pList2"/>
    <dgm:cxn modelId="{A3C66C85-4F85-4086-B212-BD7E5E5B7E22}" srcId="{9F679CB4-012F-41F9-8EAF-6225F3E6D6D5}" destId="{DDD8D3AC-7F0B-497D-BE74-D7AAB9ED904A}" srcOrd="2" destOrd="0" parTransId="{0ED32C67-53C3-4768-877A-8A4E1405D1B7}" sibTransId="{EA47CDDE-E7CB-4459-B2F8-D40263345C25}"/>
    <dgm:cxn modelId="{B8F7A089-A107-4AE2-8972-7755DAC78FE6}" type="presOf" srcId="{EA175A60-D2D7-463A-ABE6-413AA1EBCF41}" destId="{58B907DC-889B-4A15-930E-8BBB8577F9ED}" srcOrd="0" destOrd="2" presId="urn:microsoft.com/office/officeart/2005/8/layout/pList2"/>
    <dgm:cxn modelId="{717BC09A-1C6D-4761-AB9E-34EF61D76923}" type="presOf" srcId="{3A5549BE-CC00-4723-B4AD-0EF4001ADD56}" destId="{34F4BBFF-6229-436B-AA13-74EC8ECF8CC9}" srcOrd="0" destOrd="0" presId="urn:microsoft.com/office/officeart/2005/8/layout/pList2"/>
    <dgm:cxn modelId="{9ADA05A6-9AFE-4212-A68C-8589851D5B6C}" type="presOf" srcId="{B3EA4BFE-2C46-48F4-B07D-9BFB4601EE5A}" destId="{58B907DC-889B-4A15-930E-8BBB8577F9ED}" srcOrd="0" destOrd="0" presId="urn:microsoft.com/office/officeart/2005/8/layout/pList2"/>
    <dgm:cxn modelId="{37A1B5B7-1C4F-4BAC-BDCC-2CFBA0D5C96D}" srcId="{9F679CB4-012F-41F9-8EAF-6225F3E6D6D5}" destId="{32197C55-4DF4-4EC9-90BA-A67075F779CF}" srcOrd="0" destOrd="0" parTransId="{FD80BD4C-5237-46E9-9CBB-A34B9B042D51}" sibTransId="{96CEA071-131B-4DFB-83A2-DBAE93246AD3}"/>
    <dgm:cxn modelId="{B2DD9ED5-BCFA-4B8A-B9C4-CB523C3DF5CD}" srcId="{B3EA4BFE-2C46-48F4-B07D-9BFB4601EE5A}" destId="{02147BB4-69F7-434A-8343-49BDD7B15E22}" srcOrd="0" destOrd="0" parTransId="{2F3FB5F3-A0FD-4191-8AB4-B0B90EEA5E30}" sibTransId="{5B27B038-AF65-40AA-95AD-89068FEFFBAF}"/>
    <dgm:cxn modelId="{34C84CDF-B2FE-4A89-A51A-5EFED723EC37}" srcId="{B3EA4BFE-2C46-48F4-B07D-9BFB4601EE5A}" destId="{EA175A60-D2D7-463A-ABE6-413AA1EBCF41}" srcOrd="1" destOrd="0" parTransId="{8916FFBF-F781-4AB3-BBE7-40004F1F4CBD}" sibTransId="{50D086D8-BF13-4E6A-84B9-7B23C560C95D}"/>
    <dgm:cxn modelId="{5E6BD066-66FA-4995-9DB4-642956B4E1E0}" type="presParOf" srcId="{60CA217F-DC1B-48BE-ADB9-B4B7C4460035}" destId="{61AC4CD9-B6CD-4DD3-9D53-2F781151B742}" srcOrd="0" destOrd="0" presId="urn:microsoft.com/office/officeart/2005/8/layout/pList2"/>
    <dgm:cxn modelId="{1315B9B1-B5B5-4CFC-AC5E-3B6C05B2E999}" type="presParOf" srcId="{60CA217F-DC1B-48BE-ADB9-B4B7C4460035}" destId="{5F316869-7453-43A4-B21F-CAAB0DA4AD9A}" srcOrd="1" destOrd="0" presId="urn:microsoft.com/office/officeart/2005/8/layout/pList2"/>
    <dgm:cxn modelId="{298EDF94-C32D-4404-B356-72F34A559D8B}" type="presParOf" srcId="{5F316869-7453-43A4-B21F-CAAB0DA4AD9A}" destId="{38A6E866-9559-4717-9A35-BD8B07B3376C}" srcOrd="0" destOrd="0" presId="urn:microsoft.com/office/officeart/2005/8/layout/pList2"/>
    <dgm:cxn modelId="{6064D2D7-3AF7-4A71-974E-42B80680EB8A}" type="presParOf" srcId="{38A6E866-9559-4717-9A35-BD8B07B3376C}" destId="{F0CC0877-C31E-4E5B-9F78-08643DBA8AF0}" srcOrd="0" destOrd="0" presId="urn:microsoft.com/office/officeart/2005/8/layout/pList2"/>
    <dgm:cxn modelId="{A72DF445-7F62-43BE-B3D6-7C9E00A40F04}" type="presParOf" srcId="{38A6E866-9559-4717-9A35-BD8B07B3376C}" destId="{0982A570-1E9A-4E23-AC02-DA7F44C289C4}" srcOrd="1" destOrd="0" presId="urn:microsoft.com/office/officeart/2005/8/layout/pList2"/>
    <dgm:cxn modelId="{C4C8FC0C-60D4-4249-A249-5447CB80DFCC}" type="presParOf" srcId="{38A6E866-9559-4717-9A35-BD8B07B3376C}" destId="{6FD4195D-123E-4995-BCFE-63E323ABB9A6}" srcOrd="2" destOrd="0" presId="urn:microsoft.com/office/officeart/2005/8/layout/pList2"/>
    <dgm:cxn modelId="{920968C2-E4EC-4F43-A217-FDA20151166D}" type="presParOf" srcId="{5F316869-7453-43A4-B21F-CAAB0DA4AD9A}" destId="{4C061FE3-CE38-4C87-904C-9195828E5A41}" srcOrd="1" destOrd="0" presId="urn:microsoft.com/office/officeart/2005/8/layout/pList2"/>
    <dgm:cxn modelId="{BA13601A-9182-47A8-8FDC-E4684D7F4415}" type="presParOf" srcId="{5F316869-7453-43A4-B21F-CAAB0DA4AD9A}" destId="{A4D06525-7D30-4A2F-B784-60BB7A71AC53}" srcOrd="2" destOrd="0" presId="urn:microsoft.com/office/officeart/2005/8/layout/pList2"/>
    <dgm:cxn modelId="{95D9D9A9-7268-4459-8419-0287C3B2BB07}" type="presParOf" srcId="{A4D06525-7D30-4A2F-B784-60BB7A71AC53}" destId="{58B907DC-889B-4A15-930E-8BBB8577F9ED}" srcOrd="0" destOrd="0" presId="urn:microsoft.com/office/officeart/2005/8/layout/pList2"/>
    <dgm:cxn modelId="{9D836989-4AEA-411E-9FED-0C7CC2CBFBA3}" type="presParOf" srcId="{A4D06525-7D30-4A2F-B784-60BB7A71AC53}" destId="{FA64D405-5660-4015-B269-275766429CCE}" srcOrd="1" destOrd="0" presId="urn:microsoft.com/office/officeart/2005/8/layout/pList2"/>
    <dgm:cxn modelId="{699EBFE1-8C7D-4CDF-9CC6-2A38AC6E3097}" type="presParOf" srcId="{A4D06525-7D30-4A2F-B784-60BB7A71AC53}" destId="{A00A86BC-D5AD-4A4F-891B-E448E8D36154}" srcOrd="2" destOrd="0" presId="urn:microsoft.com/office/officeart/2005/8/layout/pList2"/>
    <dgm:cxn modelId="{7A5694E5-856B-4E2A-A9F7-B885AD8BD2B2}" type="presParOf" srcId="{5F316869-7453-43A4-B21F-CAAB0DA4AD9A}" destId="{34F4BBFF-6229-436B-AA13-74EC8ECF8CC9}" srcOrd="3" destOrd="0" presId="urn:microsoft.com/office/officeart/2005/8/layout/pList2"/>
    <dgm:cxn modelId="{6E9FDBAF-7229-4D88-9D20-8CE56CA32C67}" type="presParOf" srcId="{5F316869-7453-43A4-B21F-CAAB0DA4AD9A}" destId="{A20D6C8E-359F-4957-870D-A72677A0E807}" srcOrd="4" destOrd="0" presId="urn:microsoft.com/office/officeart/2005/8/layout/pList2"/>
    <dgm:cxn modelId="{6DFE11CD-D49E-463C-862A-FCEAA5F0D03E}" type="presParOf" srcId="{A20D6C8E-359F-4957-870D-A72677A0E807}" destId="{E8137848-2B8D-4C07-924A-88AFF1873F40}" srcOrd="0" destOrd="0" presId="urn:microsoft.com/office/officeart/2005/8/layout/pList2"/>
    <dgm:cxn modelId="{703A5EFE-B263-4979-B64B-DDB3492F84C6}" type="presParOf" srcId="{A20D6C8E-359F-4957-870D-A72677A0E807}" destId="{4D7BBEB0-7EDD-443B-BD19-67892A6051DA}" srcOrd="1" destOrd="0" presId="urn:microsoft.com/office/officeart/2005/8/layout/pList2"/>
    <dgm:cxn modelId="{DE73E5F4-B141-4BC8-A301-66EC94399FE8}" type="presParOf" srcId="{A20D6C8E-359F-4957-870D-A72677A0E807}" destId="{FEF4626C-DFE3-4CFB-B32F-9B34A812B052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8ECC5-D23D-43E7-BFE3-51051F7E418F}">
      <dsp:nvSpPr>
        <dsp:cNvPr id="0" name=""/>
        <dsp:cNvSpPr/>
      </dsp:nvSpPr>
      <dsp:spPr>
        <a:xfrm>
          <a:off x="360522" y="394"/>
          <a:ext cx="2921954" cy="11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Water resource management</a:t>
          </a:r>
        </a:p>
      </dsp:txBody>
      <dsp:txXfrm>
        <a:off x="944913" y="394"/>
        <a:ext cx="1753173" cy="1168781"/>
      </dsp:txXfrm>
    </dsp:sp>
    <dsp:sp modelId="{711D49A4-30A9-43DC-8B85-1EECD19D70E2}">
      <dsp:nvSpPr>
        <dsp:cNvPr id="0" name=""/>
        <dsp:cNvSpPr/>
      </dsp:nvSpPr>
      <dsp:spPr>
        <a:xfrm>
          <a:off x="2902623" y="99740"/>
          <a:ext cx="2425222" cy="9700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Access to clean water and sanitation</a:t>
          </a:r>
        </a:p>
      </dsp:txBody>
      <dsp:txXfrm>
        <a:off x="3387667" y="99740"/>
        <a:ext cx="1455134" cy="970088"/>
      </dsp:txXfrm>
    </dsp:sp>
    <dsp:sp modelId="{F0DBAC22-324C-4E75-A78E-26E8DB22F779}">
      <dsp:nvSpPr>
        <dsp:cNvPr id="0" name=""/>
        <dsp:cNvSpPr/>
      </dsp:nvSpPr>
      <dsp:spPr>
        <a:xfrm>
          <a:off x="360522" y="1332805"/>
          <a:ext cx="2921954" cy="11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way people move and connect</a:t>
          </a:r>
        </a:p>
      </dsp:txBody>
      <dsp:txXfrm>
        <a:off x="944913" y="1332805"/>
        <a:ext cx="1753173" cy="1168781"/>
      </dsp:txXfrm>
    </dsp:sp>
    <dsp:sp modelId="{5F6C0CEE-FDB5-4E58-8B49-E06B5E7E9CCB}">
      <dsp:nvSpPr>
        <dsp:cNvPr id="0" name=""/>
        <dsp:cNvSpPr/>
      </dsp:nvSpPr>
      <dsp:spPr>
        <a:xfrm>
          <a:off x="2902623" y="1432151"/>
          <a:ext cx="2425222" cy="9700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Connected &amp; walkable/less motorized cities</a:t>
          </a:r>
        </a:p>
      </dsp:txBody>
      <dsp:txXfrm>
        <a:off x="3387667" y="1432151"/>
        <a:ext cx="1455134" cy="970088"/>
      </dsp:txXfrm>
    </dsp:sp>
    <dsp:sp modelId="{200C1793-FE4E-4EA5-BAF9-96794007099D}">
      <dsp:nvSpPr>
        <dsp:cNvPr id="0" name=""/>
        <dsp:cNvSpPr/>
      </dsp:nvSpPr>
      <dsp:spPr>
        <a:xfrm>
          <a:off x="360522" y="2665216"/>
          <a:ext cx="2921954" cy="11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Balancing expansion, growth &amp; opportunity</a:t>
          </a:r>
        </a:p>
      </dsp:txBody>
      <dsp:txXfrm>
        <a:off x="944913" y="2665216"/>
        <a:ext cx="1753173" cy="1168781"/>
      </dsp:txXfrm>
    </dsp:sp>
    <dsp:sp modelId="{54B598F3-4444-4A08-A96B-1C10631653ED}">
      <dsp:nvSpPr>
        <dsp:cNvPr id="0" name=""/>
        <dsp:cNvSpPr/>
      </dsp:nvSpPr>
      <dsp:spPr>
        <a:xfrm>
          <a:off x="2902623" y="2764563"/>
          <a:ext cx="2425222" cy="9700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Pro-poor and inclusive cities</a:t>
          </a:r>
        </a:p>
      </dsp:txBody>
      <dsp:txXfrm>
        <a:off x="3387667" y="2764563"/>
        <a:ext cx="1455134" cy="970088"/>
      </dsp:txXfrm>
    </dsp:sp>
    <dsp:sp modelId="{D0EAEE17-393E-4B8F-9F68-2438C1D305AB}">
      <dsp:nvSpPr>
        <dsp:cNvPr id="0" name=""/>
        <dsp:cNvSpPr/>
      </dsp:nvSpPr>
      <dsp:spPr>
        <a:xfrm>
          <a:off x="360522" y="3997628"/>
          <a:ext cx="2921954" cy="11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Enhance  investment prospects for </a:t>
          </a:r>
          <a:r>
            <a:rPr lang="en-US" sz="1800" kern="1200" dirty="0" err="1"/>
            <a:t>‘green</a:t>
          </a:r>
          <a:r>
            <a:rPr lang="en-US" sz="1800" kern="1200" dirty="0"/>
            <a:t> finance’</a:t>
          </a:r>
        </a:p>
      </dsp:txBody>
      <dsp:txXfrm>
        <a:off x="944913" y="3997628"/>
        <a:ext cx="1753173" cy="1168781"/>
      </dsp:txXfrm>
    </dsp:sp>
    <dsp:sp modelId="{9A4BF375-E088-4787-AD5B-332E5495390F}">
      <dsp:nvSpPr>
        <dsp:cNvPr id="0" name=""/>
        <dsp:cNvSpPr/>
      </dsp:nvSpPr>
      <dsp:spPr>
        <a:xfrm>
          <a:off x="2902623" y="4096974"/>
          <a:ext cx="2425222" cy="9700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Address how cities manage and account for their assets</a:t>
          </a:r>
        </a:p>
      </dsp:txBody>
      <dsp:txXfrm>
        <a:off x="3387667" y="4096974"/>
        <a:ext cx="1455134" cy="970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8ECC5-D23D-43E7-BFE3-51051F7E418F}">
      <dsp:nvSpPr>
        <dsp:cNvPr id="0" name=""/>
        <dsp:cNvSpPr/>
      </dsp:nvSpPr>
      <dsp:spPr>
        <a:xfrm>
          <a:off x="360522" y="394"/>
          <a:ext cx="2921954" cy="11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way we plan</a:t>
          </a:r>
        </a:p>
      </dsp:txBody>
      <dsp:txXfrm>
        <a:off x="944913" y="394"/>
        <a:ext cx="1753173" cy="1168781"/>
      </dsp:txXfrm>
    </dsp:sp>
    <dsp:sp modelId="{711D49A4-30A9-43DC-8B85-1EECD19D70E2}">
      <dsp:nvSpPr>
        <dsp:cNvPr id="0" name=""/>
        <dsp:cNvSpPr/>
      </dsp:nvSpPr>
      <dsp:spPr>
        <a:xfrm>
          <a:off x="2902623" y="99740"/>
          <a:ext cx="2425222" cy="9700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To achieve smart, green &amp; sustainable cities</a:t>
          </a:r>
        </a:p>
      </dsp:txBody>
      <dsp:txXfrm>
        <a:off x="3387667" y="99740"/>
        <a:ext cx="1455134" cy="970088"/>
      </dsp:txXfrm>
    </dsp:sp>
    <dsp:sp modelId="{F0DBAC22-324C-4E75-A78E-26E8DB22F779}">
      <dsp:nvSpPr>
        <dsp:cNvPr id="0" name=""/>
        <dsp:cNvSpPr/>
      </dsp:nvSpPr>
      <dsp:spPr>
        <a:xfrm>
          <a:off x="360522" y="1332805"/>
          <a:ext cx="2921954" cy="11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way buildings are designed &amp; operated</a:t>
          </a:r>
        </a:p>
      </dsp:txBody>
      <dsp:txXfrm>
        <a:off x="944913" y="1332805"/>
        <a:ext cx="1753173" cy="1168781"/>
      </dsp:txXfrm>
    </dsp:sp>
    <dsp:sp modelId="{5F6C0CEE-FDB5-4E58-8B49-E06B5E7E9CCB}">
      <dsp:nvSpPr>
        <dsp:cNvPr id="0" name=""/>
        <dsp:cNvSpPr/>
      </dsp:nvSpPr>
      <dsp:spPr>
        <a:xfrm>
          <a:off x="2902623" y="1432151"/>
          <a:ext cx="2425222" cy="9700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For a resource efficient &amp; low carbon built environment</a:t>
          </a:r>
        </a:p>
      </dsp:txBody>
      <dsp:txXfrm>
        <a:off x="3387667" y="1432151"/>
        <a:ext cx="1455134" cy="970088"/>
      </dsp:txXfrm>
    </dsp:sp>
    <dsp:sp modelId="{200C1793-FE4E-4EA5-BAF9-96794007099D}">
      <dsp:nvSpPr>
        <dsp:cNvPr id="0" name=""/>
        <dsp:cNvSpPr/>
      </dsp:nvSpPr>
      <dsp:spPr>
        <a:xfrm>
          <a:off x="367910" y="2659220"/>
          <a:ext cx="2921954" cy="11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energy produced &amp; consumed</a:t>
          </a:r>
        </a:p>
      </dsp:txBody>
      <dsp:txXfrm>
        <a:off x="952301" y="2659220"/>
        <a:ext cx="1753173" cy="1168781"/>
      </dsp:txXfrm>
    </dsp:sp>
    <dsp:sp modelId="{54B598F3-4444-4A08-A96B-1C10631653ED}">
      <dsp:nvSpPr>
        <dsp:cNvPr id="0" name=""/>
        <dsp:cNvSpPr/>
      </dsp:nvSpPr>
      <dsp:spPr>
        <a:xfrm>
          <a:off x="2902623" y="2764563"/>
          <a:ext cx="2425222" cy="9700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Access to renewable energy &amp; efficiency</a:t>
          </a:r>
        </a:p>
      </dsp:txBody>
      <dsp:txXfrm>
        <a:off x="3387667" y="2764563"/>
        <a:ext cx="1455134" cy="970088"/>
      </dsp:txXfrm>
    </dsp:sp>
    <dsp:sp modelId="{D0EAEE17-393E-4B8F-9F68-2438C1D305AB}">
      <dsp:nvSpPr>
        <dsp:cNvPr id="0" name=""/>
        <dsp:cNvSpPr/>
      </dsp:nvSpPr>
      <dsp:spPr>
        <a:xfrm>
          <a:off x="360522" y="3997628"/>
          <a:ext cx="2921954" cy="11687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Waste to resources</a:t>
          </a:r>
        </a:p>
      </dsp:txBody>
      <dsp:txXfrm>
        <a:off x="944913" y="3997628"/>
        <a:ext cx="1753173" cy="1168781"/>
      </dsp:txXfrm>
    </dsp:sp>
    <dsp:sp modelId="{9A4BF375-E088-4787-AD5B-332E5495390F}">
      <dsp:nvSpPr>
        <dsp:cNvPr id="0" name=""/>
        <dsp:cNvSpPr/>
      </dsp:nvSpPr>
      <dsp:spPr>
        <a:xfrm>
          <a:off x="2902623" y="4096974"/>
          <a:ext cx="2425222" cy="9700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Close the waste/resource loop</a:t>
          </a:r>
        </a:p>
      </dsp:txBody>
      <dsp:txXfrm>
        <a:off x="3387667" y="4096974"/>
        <a:ext cx="1455134" cy="9700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C4CD9-B6CD-4DD3-9D53-2F781151B742}">
      <dsp:nvSpPr>
        <dsp:cNvPr id="0" name=""/>
        <dsp:cNvSpPr/>
      </dsp:nvSpPr>
      <dsp:spPr>
        <a:xfrm>
          <a:off x="0" y="0"/>
          <a:ext cx="11152491" cy="249459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4195D-123E-4995-BCFE-63E323ABB9A6}">
      <dsp:nvSpPr>
        <dsp:cNvPr id="0" name=""/>
        <dsp:cNvSpPr/>
      </dsp:nvSpPr>
      <dsp:spPr>
        <a:xfrm>
          <a:off x="334574" y="332612"/>
          <a:ext cx="3276044" cy="18293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C0877-C31E-4E5B-9F78-08643DBA8AF0}">
      <dsp:nvSpPr>
        <dsp:cNvPr id="0" name=""/>
        <dsp:cNvSpPr/>
      </dsp:nvSpPr>
      <dsp:spPr>
        <a:xfrm rot="10800000">
          <a:off x="334574" y="2494596"/>
          <a:ext cx="3276044" cy="3048951"/>
        </a:xfrm>
        <a:prstGeom prst="round2SameRect">
          <a:avLst>
            <a:gd name="adj1" fmla="val 10500"/>
            <a:gd name="adj2" fmla="val 0"/>
          </a:avLst>
        </a:prstGeom>
        <a:solidFill>
          <a:srgbClr val="C4E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tx1"/>
              </a:solidFill>
            </a:rPr>
            <a:t>Increasing the waste collection coverage with the promotion of waste separation at source </a:t>
          </a:r>
          <a:endParaRPr lang="en-US" sz="2300" b="0" kern="1200" dirty="0">
            <a:solidFill>
              <a:schemeClr val="tx1"/>
            </a:solidFill>
            <a:latin typeface="+mj-lt"/>
          </a:endParaRPr>
        </a:p>
      </dsp:txBody>
      <dsp:txXfrm rot="10800000">
        <a:off x="428340" y="2494596"/>
        <a:ext cx="3088512" cy="2955185"/>
      </dsp:txXfrm>
    </dsp:sp>
    <dsp:sp modelId="{A00A86BC-D5AD-4A4F-891B-E448E8D36154}">
      <dsp:nvSpPr>
        <dsp:cNvPr id="0" name=""/>
        <dsp:cNvSpPr/>
      </dsp:nvSpPr>
      <dsp:spPr>
        <a:xfrm>
          <a:off x="3938223" y="332612"/>
          <a:ext cx="3276044" cy="18293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907DC-889B-4A15-930E-8BBB8577F9ED}">
      <dsp:nvSpPr>
        <dsp:cNvPr id="0" name=""/>
        <dsp:cNvSpPr/>
      </dsp:nvSpPr>
      <dsp:spPr>
        <a:xfrm rot="10800000">
          <a:off x="3938223" y="2494596"/>
          <a:ext cx="3276044" cy="3048951"/>
        </a:xfrm>
        <a:prstGeom prst="round2SameRect">
          <a:avLst>
            <a:gd name="adj1" fmla="val 10500"/>
            <a:gd name="adj2" fmla="val 0"/>
          </a:avLst>
        </a:prstGeom>
        <a:solidFill>
          <a:srgbClr val="C4E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tx1"/>
              </a:solidFill>
            </a:rPr>
            <a:t>Improving the waste-to-resource value chain (linking existing actors in the recycling industry)</a:t>
          </a:r>
          <a:endParaRPr lang="en-US" sz="2300" b="0" kern="1200" dirty="0">
            <a:solidFill>
              <a:schemeClr val="tx1"/>
            </a:solidFill>
            <a:latin typeface="+mj-lt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None/>
          </a:pPr>
          <a:endParaRPr lang="en-US" sz="2300" b="0" kern="1200" dirty="0">
            <a:solidFill>
              <a:schemeClr val="tx1"/>
            </a:solidFill>
            <a:latin typeface="+mj-lt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b="0" kern="1200" dirty="0">
            <a:solidFill>
              <a:schemeClr val="tx1"/>
            </a:solidFill>
            <a:latin typeface="+mj-lt"/>
            <a:ea typeface="맑은 고딕" panose="020B0503020000020004" pitchFamily="50" charset="-127"/>
            <a:cs typeface="Times New Roman" panose="02020603050405020304" pitchFamily="18" charset="0"/>
          </a:endParaRPr>
        </a:p>
      </dsp:txBody>
      <dsp:txXfrm rot="10800000">
        <a:off x="4031989" y="2494596"/>
        <a:ext cx="3088512" cy="2955185"/>
      </dsp:txXfrm>
    </dsp:sp>
    <dsp:sp modelId="{FEF4626C-DFE3-4CFB-B32F-9B34A812B052}">
      <dsp:nvSpPr>
        <dsp:cNvPr id="0" name=""/>
        <dsp:cNvSpPr/>
      </dsp:nvSpPr>
      <dsp:spPr>
        <a:xfrm>
          <a:off x="7541872" y="332612"/>
          <a:ext cx="3276044" cy="18293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37848-2B8D-4C07-924A-88AFF1873F40}">
      <dsp:nvSpPr>
        <dsp:cNvPr id="0" name=""/>
        <dsp:cNvSpPr/>
      </dsp:nvSpPr>
      <dsp:spPr>
        <a:xfrm rot="10800000">
          <a:off x="7494238" y="2494596"/>
          <a:ext cx="3276044" cy="3048951"/>
        </a:xfrm>
        <a:prstGeom prst="round2SameRect">
          <a:avLst>
            <a:gd name="adj1" fmla="val 10500"/>
            <a:gd name="adj2" fmla="val 0"/>
          </a:avLst>
        </a:prstGeom>
        <a:solidFill>
          <a:srgbClr val="C4E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tx1"/>
              </a:solidFill>
            </a:rPr>
            <a:t>Establishment of a transit center in support of waste-to-resource practices </a:t>
          </a:r>
          <a:endParaRPr lang="en-US" sz="2300" b="0" kern="1200" dirty="0">
            <a:solidFill>
              <a:schemeClr val="tx1"/>
            </a:solidFill>
            <a:latin typeface="+mj-lt"/>
          </a:endParaRPr>
        </a:p>
      </dsp:txBody>
      <dsp:txXfrm rot="10800000">
        <a:off x="7588004" y="2494596"/>
        <a:ext cx="3088512" cy="2955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8BAB4-8A1E-47DE-8DDB-8FEBAD9658EC}" type="datetimeFigureOut">
              <a:rPr lang="en-US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696DF-6A92-499F-B5ED-54B00BCF3B7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4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696DF-6A92-499F-B5ED-54B00BCF3B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769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Fifteen of the world’s twenty megacities – those with over 10 million inhabitants – are located in coastal zones threatened by sea-level rise and storm surges. Making cities more resilient to extreme weather events should be a priority for both local governments and the private sector.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Estimates suggest that 40% of the world’s urban expansion is taking place in slums, exacerbating socio-economic disparities and creating unsanitary conditions that facilitate the spread of disease.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696DF-6A92-499F-B5ED-54B00BCF3B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769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696DF-6A92-499F-B5ED-54B00BCF3B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5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696DF-6A92-499F-B5ED-54B00BCF3B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696DF-6A92-499F-B5ED-54B00BCF3B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289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696DF-6A92-499F-B5ED-54B00BCF3B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83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696DF-6A92-499F-B5ED-54B00BCF3B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9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Calibri Light" panose="020F0302020204030204" pitchFamily="34" charset="0"/>
              </a:rPr>
              <a:t>To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green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the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choice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of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vehicle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fleet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for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the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BRT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lines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in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Amman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and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Amman-Zarqa(selecting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among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the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diesel-powered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vehicles,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trolleybuses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or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electric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powered</a:t>
            </a:r>
            <a:r>
              <a:rPr lang="zh-CN" altLang="en-US" sz="1200" dirty="0">
                <a:latin typeface="Calibri Light" panose="020F0302020204030204" pitchFamily="34" charset="0"/>
              </a:rPr>
              <a:t>  </a:t>
            </a:r>
            <a:r>
              <a:rPr lang="en-US" altLang="zh-CN" sz="1200" dirty="0">
                <a:latin typeface="Calibri Light" panose="020F0302020204030204" pitchFamily="34" charset="0"/>
              </a:rPr>
              <a:t>buses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using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opportunity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charge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technology)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and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facilitate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the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associate</a:t>
            </a:r>
            <a:r>
              <a:rPr lang="zh-CN" altLang="en-US" sz="1200" dirty="0">
                <a:latin typeface="Calibri Light" panose="020F0302020204030204" pitchFamily="34" charset="0"/>
              </a:rPr>
              <a:t> </a:t>
            </a:r>
            <a:r>
              <a:rPr lang="en-US" altLang="zh-CN" sz="1200" dirty="0">
                <a:latin typeface="Calibri Light" panose="020F0302020204030204" pitchFamily="34" charset="0"/>
              </a:rPr>
              <a:t>financing</a:t>
            </a:r>
          </a:p>
          <a:p>
            <a:endParaRPr lang="en-US" sz="1200" dirty="0">
              <a:latin typeface="Calibri Light" panose="020F0302020204030204" pitchFamily="34" charset="0"/>
            </a:endParaRPr>
          </a:p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Petra photo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SG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SG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www.jordantimes.com</a:t>
            </a:r>
            <a:r>
              <a:rPr lang="en-SG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/news/local/tenders-</a:t>
            </a:r>
            <a:r>
              <a:rPr lang="en-SG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brt</a:t>
            </a:r>
            <a:r>
              <a:rPr lang="en-SG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-overpasses-passenger-station-be-floated-week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696DF-6A92-499F-B5ED-54B00BCF3B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6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Green Log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7" r="25000"/>
          <a:stretch/>
        </p:blipFill>
        <p:spPr>
          <a:xfrm>
            <a:off x="0" y="3772966"/>
            <a:ext cx="12191999" cy="30850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26009"/>
            <a:ext cx="6409346" cy="1130435"/>
          </a:xfrm>
        </p:spPr>
        <p:txBody>
          <a:bodyPr anchor="b">
            <a:normAutofit/>
          </a:bodyPr>
          <a:lstStyle>
            <a:lvl1pPr marL="341313" indent="0" algn="l">
              <a:defRPr sz="2800" b="1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572138"/>
            <a:ext cx="6409346" cy="512897"/>
          </a:xfrm>
        </p:spPr>
        <p:txBody>
          <a:bodyPr anchor="ctr">
            <a:normAutofit/>
          </a:bodyPr>
          <a:lstStyle>
            <a:lvl1pPr marL="0" indent="341313" algn="l">
              <a:buNone/>
              <a:defRPr sz="2000" b="1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49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6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65252"/>
            <a:ext cx="3932237" cy="1043874"/>
          </a:xfrm>
        </p:spPr>
        <p:txBody>
          <a:bodyPr anchor="b">
            <a:noAutofit/>
          </a:bodyPr>
          <a:lstStyle>
            <a:lvl1pPr>
              <a:defRPr sz="3600">
                <a:solidFill>
                  <a:srgbClr val="09B89D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626499"/>
            <a:ext cx="6172200" cy="4234551"/>
          </a:xfrm>
        </p:spPr>
        <p:txBody>
          <a:bodyPr/>
          <a:lstStyle>
            <a:lvl1pPr>
              <a:defRPr sz="32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>
              <a:defRPr sz="28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2pPr>
            <a:lvl3pPr>
              <a:defRPr sz="24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3pPr>
            <a:lvl4pPr>
              <a:defRPr sz="20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4pPr>
            <a:lvl5pPr>
              <a:defRPr sz="20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09126"/>
            <a:ext cx="3932237" cy="3659862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56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715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Green Log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30" r="25000"/>
          <a:stretch/>
        </p:blipFill>
        <p:spPr>
          <a:xfrm>
            <a:off x="0" y="3323645"/>
            <a:ext cx="12191999" cy="35343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26009"/>
            <a:ext cx="6409346" cy="1130435"/>
          </a:xfrm>
        </p:spPr>
        <p:txBody>
          <a:bodyPr anchor="b">
            <a:normAutofit/>
          </a:bodyPr>
          <a:lstStyle>
            <a:lvl1pPr marL="341313" indent="0"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572138"/>
            <a:ext cx="6409346" cy="512897"/>
          </a:xfrm>
        </p:spPr>
        <p:txBody>
          <a:bodyPr anchor="ctr">
            <a:normAutofit/>
          </a:bodyPr>
          <a:lstStyle>
            <a:lvl1pPr marL="0" indent="341313" algn="l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62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3315768"/>
            <a:ext cx="12192000" cy="3542232"/>
          </a:xfrm>
          <a:prstGeom prst="rect">
            <a:avLst/>
          </a:prstGeom>
          <a:solidFill>
            <a:srgbClr val="F6A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r>
              <a:rPr lang="en-US" baseline="0" dirty="0"/>
              <a:t> Photo</a:t>
            </a:r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0" y="1426009"/>
            <a:ext cx="6409346" cy="1130435"/>
          </a:xfrm>
        </p:spPr>
        <p:txBody>
          <a:bodyPr anchor="b">
            <a:normAutofit/>
          </a:bodyPr>
          <a:lstStyle>
            <a:lvl1pPr marL="341313" indent="0"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0" y="2572138"/>
            <a:ext cx="6409346" cy="512897"/>
          </a:xfrm>
        </p:spPr>
        <p:txBody>
          <a:bodyPr anchor="ctr">
            <a:normAutofit/>
          </a:bodyPr>
          <a:lstStyle>
            <a:lvl1pPr marL="0" indent="341313" algn="l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30139" r="-78" b="18194"/>
          <a:stretch/>
        </p:blipFill>
        <p:spPr>
          <a:xfrm>
            <a:off x="0" y="3314700"/>
            <a:ext cx="12192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3315768"/>
            <a:ext cx="12192000" cy="3542232"/>
          </a:xfrm>
          <a:prstGeom prst="rect">
            <a:avLst/>
          </a:prstGeom>
          <a:solidFill>
            <a:srgbClr val="F6A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r>
              <a:rPr lang="en-US" baseline="0" dirty="0"/>
              <a:t> Photo</a:t>
            </a:r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0" y="1426009"/>
            <a:ext cx="6409346" cy="1130435"/>
          </a:xfrm>
        </p:spPr>
        <p:txBody>
          <a:bodyPr anchor="b">
            <a:normAutofit/>
          </a:bodyPr>
          <a:lstStyle>
            <a:lvl1pPr marL="341313" indent="0"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0" y="2572138"/>
            <a:ext cx="6409346" cy="512897"/>
          </a:xfrm>
        </p:spPr>
        <p:txBody>
          <a:bodyPr anchor="ctr">
            <a:normAutofit/>
          </a:bodyPr>
          <a:lstStyle>
            <a:lvl1pPr marL="0" indent="341313" algn="l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40138"/>
          <a:stretch/>
        </p:blipFill>
        <p:spPr>
          <a:xfrm>
            <a:off x="0" y="3286124"/>
            <a:ext cx="12192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71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3315768"/>
            <a:ext cx="12192000" cy="3542232"/>
          </a:xfrm>
          <a:prstGeom prst="rect">
            <a:avLst/>
          </a:prstGeom>
          <a:solidFill>
            <a:srgbClr val="F6A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r>
              <a:rPr lang="en-US" baseline="0" dirty="0"/>
              <a:t> Photo</a:t>
            </a:r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0" y="1426009"/>
            <a:ext cx="6409346" cy="1130435"/>
          </a:xfrm>
        </p:spPr>
        <p:txBody>
          <a:bodyPr anchor="b">
            <a:normAutofit/>
          </a:bodyPr>
          <a:lstStyle>
            <a:lvl1pPr marL="341313" indent="0"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0" y="2572138"/>
            <a:ext cx="6409346" cy="512897"/>
          </a:xfrm>
        </p:spPr>
        <p:txBody>
          <a:bodyPr anchor="ctr">
            <a:normAutofit/>
          </a:bodyPr>
          <a:lstStyle>
            <a:lvl1pPr marL="0" indent="341313" algn="l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t="8414" r="78" b="39412"/>
          <a:stretch/>
        </p:blipFill>
        <p:spPr>
          <a:xfrm>
            <a:off x="-9526" y="3314700"/>
            <a:ext cx="122015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36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3315768"/>
            <a:ext cx="12192000" cy="3542232"/>
          </a:xfrm>
          <a:prstGeom prst="rect">
            <a:avLst/>
          </a:prstGeom>
          <a:solidFill>
            <a:srgbClr val="F6A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</a:t>
            </a:r>
            <a:r>
              <a:rPr lang="en-US" baseline="0" dirty="0"/>
              <a:t> Photo</a:t>
            </a:r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0" y="1426009"/>
            <a:ext cx="6409346" cy="1130435"/>
          </a:xfrm>
        </p:spPr>
        <p:txBody>
          <a:bodyPr anchor="b">
            <a:normAutofit/>
          </a:bodyPr>
          <a:lstStyle>
            <a:lvl1pPr marL="341313" indent="0"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0" y="2572138"/>
            <a:ext cx="6409346" cy="512897"/>
          </a:xfrm>
        </p:spPr>
        <p:txBody>
          <a:bodyPr anchor="ctr">
            <a:normAutofit/>
          </a:bodyPr>
          <a:lstStyle>
            <a:lvl1pPr marL="0" indent="341313" algn="l">
              <a:buNone/>
              <a:defRPr sz="2000" b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30651" r="-106" b="17528"/>
          <a:stretch/>
        </p:blipFill>
        <p:spPr>
          <a:xfrm>
            <a:off x="-9525" y="3305175"/>
            <a:ext cx="122110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08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58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B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862012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" t="54861" r="3229" b="2094"/>
          <a:stretch/>
        </p:blipFill>
        <p:spPr>
          <a:xfrm>
            <a:off x="1585379" y="297196"/>
            <a:ext cx="2208784" cy="964890"/>
          </a:xfrm>
          <a:prstGeom prst="rect">
            <a:avLst/>
          </a:prstGeom>
        </p:spPr>
      </p:pic>
      <p:sp>
        <p:nvSpPr>
          <p:cNvPr id="11" name="object 3"/>
          <p:cNvSpPr/>
          <p:nvPr userDrawn="1"/>
        </p:nvSpPr>
        <p:spPr>
          <a:xfrm>
            <a:off x="3285194" y="4669441"/>
            <a:ext cx="1630114" cy="2188666"/>
          </a:xfrm>
          <a:custGeom>
            <a:avLst/>
            <a:gdLst/>
            <a:ahLst/>
            <a:cxnLst/>
            <a:rect l="l" t="t" r="r" b="b"/>
            <a:pathLst>
              <a:path w="2318385" h="3112770">
                <a:moveTo>
                  <a:pt x="57492" y="0"/>
                </a:moveTo>
                <a:lnTo>
                  <a:pt x="0" y="41782"/>
                </a:lnTo>
                <a:lnTo>
                  <a:pt x="2229942" y="3112617"/>
                </a:lnTo>
                <a:lnTo>
                  <a:pt x="2317775" y="3112617"/>
                </a:lnTo>
                <a:lnTo>
                  <a:pt x="57492" y="0"/>
                </a:lnTo>
                <a:close/>
              </a:path>
            </a:pathLst>
          </a:custGeom>
          <a:solidFill>
            <a:srgbClr val="0A7A6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5"/>
          <p:cNvSpPr/>
          <p:nvPr userDrawn="1"/>
        </p:nvSpPr>
        <p:spPr>
          <a:xfrm>
            <a:off x="2363853" y="3467058"/>
            <a:ext cx="1846213" cy="3391049"/>
          </a:xfrm>
          <a:custGeom>
            <a:avLst/>
            <a:gdLst/>
            <a:ahLst/>
            <a:cxnLst/>
            <a:rect l="l" t="t" r="r" b="b"/>
            <a:pathLst>
              <a:path w="2625725" h="4822825">
                <a:moveTo>
                  <a:pt x="62763" y="0"/>
                </a:moveTo>
                <a:lnTo>
                  <a:pt x="0" y="33375"/>
                </a:lnTo>
                <a:lnTo>
                  <a:pt x="2544991" y="4822672"/>
                </a:lnTo>
                <a:lnTo>
                  <a:pt x="2625496" y="4822672"/>
                </a:lnTo>
                <a:lnTo>
                  <a:pt x="62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6"/>
          <p:cNvSpPr/>
          <p:nvPr userDrawn="1"/>
        </p:nvSpPr>
        <p:spPr>
          <a:xfrm>
            <a:off x="8965260" y="0"/>
            <a:ext cx="1576983" cy="5332809"/>
          </a:xfrm>
          <a:custGeom>
            <a:avLst/>
            <a:gdLst/>
            <a:ahLst/>
            <a:cxnLst/>
            <a:rect l="l" t="t" r="r" b="b"/>
            <a:pathLst>
              <a:path w="2242820" h="7584440">
                <a:moveTo>
                  <a:pt x="2242642" y="0"/>
                </a:moveTo>
                <a:lnTo>
                  <a:pt x="2168690" y="0"/>
                </a:lnTo>
                <a:lnTo>
                  <a:pt x="0" y="7564577"/>
                </a:lnTo>
                <a:lnTo>
                  <a:pt x="68326" y="7584173"/>
                </a:lnTo>
                <a:lnTo>
                  <a:pt x="22426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/>
          <p:nvPr userDrawn="1"/>
        </p:nvSpPr>
        <p:spPr>
          <a:xfrm>
            <a:off x="9515026" y="0"/>
            <a:ext cx="133052" cy="727770"/>
          </a:xfrm>
          <a:custGeom>
            <a:avLst/>
            <a:gdLst/>
            <a:ahLst/>
            <a:cxnLst/>
            <a:rect l="l" t="t" r="r" b="b"/>
            <a:pathLst>
              <a:path w="189229" h="1035050">
                <a:moveTo>
                  <a:pt x="188950" y="0"/>
                </a:moveTo>
                <a:lnTo>
                  <a:pt x="163245" y="0"/>
                </a:lnTo>
                <a:lnTo>
                  <a:pt x="0" y="1031087"/>
                </a:lnTo>
                <a:lnTo>
                  <a:pt x="25082" y="1035062"/>
                </a:lnTo>
                <a:lnTo>
                  <a:pt x="1889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469624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3315768"/>
            <a:ext cx="12192000" cy="3542232"/>
          </a:xfrm>
          <a:prstGeom prst="rect">
            <a:avLst/>
          </a:prstGeom>
          <a:solidFill>
            <a:srgbClr val="F6A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Insert</a:t>
            </a:r>
            <a:r>
              <a:rPr lang="en-US" baseline="0"/>
              <a:t> Photo</a:t>
            </a:r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0" y="1426009"/>
            <a:ext cx="6409346" cy="1130435"/>
          </a:xfrm>
        </p:spPr>
        <p:txBody>
          <a:bodyPr anchor="b">
            <a:normAutofit/>
          </a:bodyPr>
          <a:lstStyle>
            <a:lvl1pPr marL="341313" indent="0" algn="l">
              <a:defRPr sz="2800" b="1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0" y="2572138"/>
            <a:ext cx="6409346" cy="512897"/>
          </a:xfrm>
        </p:spPr>
        <p:txBody>
          <a:bodyPr anchor="ctr">
            <a:normAutofit/>
          </a:bodyPr>
          <a:lstStyle>
            <a:lvl1pPr marL="0" indent="341313" algn="l">
              <a:buNone/>
              <a:defRPr sz="2000" b="1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t="8414" r="78" b="39412"/>
          <a:stretch/>
        </p:blipFill>
        <p:spPr>
          <a:xfrm>
            <a:off x="-9526" y="3314700"/>
            <a:ext cx="122015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46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B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152400" y="152400"/>
            <a:ext cx="12192000" cy="6858000"/>
          </a:xfrm>
          <a:prstGeom prst="rect">
            <a:avLst/>
          </a:prstGeom>
          <a:solidFill>
            <a:srgbClr val="09B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3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rgbClr val="09B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33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60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536224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9B89D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9B89D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855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-19049"/>
            <a:ext cx="12192000" cy="6877049"/>
          </a:xfrm>
          <a:prstGeom prst="rect">
            <a:avLst/>
          </a:prstGeom>
          <a:solidFill>
            <a:srgbClr val="0BB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-36096" y="243487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Lato" panose="020F0502020204030203" pitchFamily="34" charset="0"/>
              </a:rPr>
              <a:t>Thank You</a:t>
            </a:r>
            <a:endParaRPr lang="en-US" sz="2400" b="1" dirty="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8" b="30771"/>
          <a:stretch/>
        </p:blipFill>
        <p:spPr>
          <a:xfrm>
            <a:off x="467033" y="5392970"/>
            <a:ext cx="1803851" cy="67249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67034" y="6002650"/>
            <a:ext cx="1890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cs typeface="Helvetica"/>
              </a:rPr>
              <a:t>www.gggi.org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140727" y="3019656"/>
            <a:ext cx="38383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0462" y="6065462"/>
            <a:ext cx="622337" cy="606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03131" y="6065462"/>
            <a:ext cx="611383" cy="61138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0175620" y="5392970"/>
            <a:ext cx="2057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cs typeface="Helvetica"/>
              </a:rPr>
              <a:t>Follow our Activities on Facebook and Twitter</a:t>
            </a:r>
          </a:p>
        </p:txBody>
      </p:sp>
    </p:spTree>
    <p:extLst>
      <p:ext uri="{BB962C8B-B14F-4D97-AF65-F5344CB8AC3E}">
        <p14:creationId xmlns:p14="http://schemas.microsoft.com/office/powerpoint/2010/main" val="2256561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468170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154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468170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183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47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65252"/>
            <a:ext cx="3932237" cy="1043874"/>
          </a:xfrm>
        </p:spPr>
        <p:txBody>
          <a:bodyPr anchor="b">
            <a:noAutofit/>
          </a:bodyPr>
          <a:lstStyle>
            <a:lvl1pPr>
              <a:defRPr sz="3600">
                <a:solidFill>
                  <a:srgbClr val="09B89D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626499"/>
            <a:ext cx="6172200" cy="4234551"/>
          </a:xfrm>
        </p:spPr>
        <p:txBody>
          <a:bodyPr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09126"/>
            <a:ext cx="3932237" cy="3659862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22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95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3315768"/>
            <a:ext cx="12192000" cy="3542232"/>
          </a:xfrm>
          <a:prstGeom prst="rect">
            <a:avLst/>
          </a:prstGeom>
          <a:solidFill>
            <a:srgbClr val="F6A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Insert</a:t>
            </a:r>
            <a:r>
              <a:rPr lang="en-US" baseline="0"/>
              <a:t> Photo</a:t>
            </a:r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0" y="1426009"/>
            <a:ext cx="6409346" cy="1130435"/>
          </a:xfrm>
        </p:spPr>
        <p:txBody>
          <a:bodyPr anchor="b">
            <a:normAutofit/>
          </a:bodyPr>
          <a:lstStyle>
            <a:lvl1pPr marL="341313" indent="0" algn="l">
              <a:defRPr sz="2800" b="1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>
          <a:xfrm>
            <a:off x="0" y="2572138"/>
            <a:ext cx="6409346" cy="512897"/>
          </a:xfrm>
        </p:spPr>
        <p:txBody>
          <a:bodyPr anchor="ctr">
            <a:normAutofit/>
          </a:bodyPr>
          <a:lstStyle>
            <a:lvl1pPr marL="0" indent="341313" algn="l">
              <a:buNone/>
              <a:defRPr sz="2000" b="1"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30651" r="-106" b="17528"/>
          <a:stretch/>
        </p:blipFill>
        <p:spPr>
          <a:xfrm>
            <a:off x="-9525" y="3305175"/>
            <a:ext cx="122110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1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B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862012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object 3"/>
          <p:cNvSpPr/>
          <p:nvPr userDrawn="1"/>
        </p:nvSpPr>
        <p:spPr>
          <a:xfrm>
            <a:off x="3285194" y="4669441"/>
            <a:ext cx="1630114" cy="2188666"/>
          </a:xfrm>
          <a:custGeom>
            <a:avLst/>
            <a:gdLst/>
            <a:ahLst/>
            <a:cxnLst/>
            <a:rect l="l" t="t" r="r" b="b"/>
            <a:pathLst>
              <a:path w="2318385" h="3112770">
                <a:moveTo>
                  <a:pt x="57492" y="0"/>
                </a:moveTo>
                <a:lnTo>
                  <a:pt x="0" y="41782"/>
                </a:lnTo>
                <a:lnTo>
                  <a:pt x="2229942" y="3112617"/>
                </a:lnTo>
                <a:lnTo>
                  <a:pt x="2317775" y="3112617"/>
                </a:lnTo>
                <a:lnTo>
                  <a:pt x="57492" y="0"/>
                </a:lnTo>
                <a:close/>
              </a:path>
            </a:pathLst>
          </a:custGeom>
          <a:solidFill>
            <a:srgbClr val="0A7A64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5"/>
          <p:cNvSpPr/>
          <p:nvPr userDrawn="1"/>
        </p:nvSpPr>
        <p:spPr>
          <a:xfrm>
            <a:off x="2363853" y="3467058"/>
            <a:ext cx="1846213" cy="3391049"/>
          </a:xfrm>
          <a:custGeom>
            <a:avLst/>
            <a:gdLst/>
            <a:ahLst/>
            <a:cxnLst/>
            <a:rect l="l" t="t" r="r" b="b"/>
            <a:pathLst>
              <a:path w="2625725" h="4822825">
                <a:moveTo>
                  <a:pt x="62763" y="0"/>
                </a:moveTo>
                <a:lnTo>
                  <a:pt x="0" y="33375"/>
                </a:lnTo>
                <a:lnTo>
                  <a:pt x="2544991" y="4822672"/>
                </a:lnTo>
                <a:lnTo>
                  <a:pt x="2625496" y="4822672"/>
                </a:lnTo>
                <a:lnTo>
                  <a:pt x="62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6"/>
          <p:cNvSpPr/>
          <p:nvPr userDrawn="1"/>
        </p:nvSpPr>
        <p:spPr>
          <a:xfrm>
            <a:off x="8965260" y="0"/>
            <a:ext cx="1576983" cy="5332809"/>
          </a:xfrm>
          <a:custGeom>
            <a:avLst/>
            <a:gdLst/>
            <a:ahLst/>
            <a:cxnLst/>
            <a:rect l="l" t="t" r="r" b="b"/>
            <a:pathLst>
              <a:path w="2242820" h="7584440">
                <a:moveTo>
                  <a:pt x="2242642" y="0"/>
                </a:moveTo>
                <a:lnTo>
                  <a:pt x="2168690" y="0"/>
                </a:lnTo>
                <a:lnTo>
                  <a:pt x="0" y="7564577"/>
                </a:lnTo>
                <a:lnTo>
                  <a:pt x="68326" y="7584173"/>
                </a:lnTo>
                <a:lnTo>
                  <a:pt x="22426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/>
          <p:nvPr userDrawn="1"/>
        </p:nvSpPr>
        <p:spPr>
          <a:xfrm>
            <a:off x="9515026" y="0"/>
            <a:ext cx="133052" cy="727770"/>
          </a:xfrm>
          <a:custGeom>
            <a:avLst/>
            <a:gdLst/>
            <a:ahLst/>
            <a:cxnLst/>
            <a:rect l="l" t="t" r="r" b="b"/>
            <a:pathLst>
              <a:path w="189229" h="1035050">
                <a:moveTo>
                  <a:pt x="188950" y="0"/>
                </a:moveTo>
                <a:lnTo>
                  <a:pt x="163245" y="0"/>
                </a:lnTo>
                <a:lnTo>
                  <a:pt x="0" y="1031087"/>
                </a:lnTo>
                <a:lnTo>
                  <a:pt x="25082" y="1035062"/>
                </a:lnTo>
                <a:lnTo>
                  <a:pt x="1889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25265-052A-490C-877A-A0A6445583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757" y="436027"/>
            <a:ext cx="1843452" cy="6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4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6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536224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9B89D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9B89D"/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6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-19049"/>
            <a:ext cx="12192000" cy="6877049"/>
          </a:xfrm>
          <a:prstGeom prst="rect">
            <a:avLst/>
          </a:prstGeom>
          <a:solidFill>
            <a:srgbClr val="0BB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-36096" y="243487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latin typeface="Lato" panose="020F0502020204030203" pitchFamily="34" charset="0"/>
              </a:rPr>
              <a:t>Thank You</a:t>
            </a:r>
            <a:endParaRPr lang="en-US" sz="2400" b="1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67034" y="6002650"/>
            <a:ext cx="1890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cs typeface="Helvetica"/>
              </a:rPr>
              <a:t>www.gggi.org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140727" y="3019656"/>
            <a:ext cx="38383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0462" y="6065462"/>
            <a:ext cx="622337" cy="606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03131" y="6065462"/>
            <a:ext cx="611383" cy="61138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0175620" y="5392970"/>
            <a:ext cx="2057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Lato" panose="020F0502020204030203" pitchFamily="34" charset="0"/>
                <a:cs typeface="Helvetica"/>
              </a:rPr>
              <a:t>Follow our Activities on Facebook and Twitter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B1A366-B68B-48E9-8EBE-CEA7BA60E7E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37" y="5378234"/>
            <a:ext cx="1843452" cy="6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3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468170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4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5378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BAC7C-E5E7-4360-8620-0B93CC8728E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651" y="278419"/>
            <a:ext cx="2160000" cy="8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3" r:id="rId3"/>
    <p:sldLayoutId id="2147483650" r:id="rId4"/>
    <p:sldLayoutId id="2147483651" r:id="rId5"/>
    <p:sldLayoutId id="2147483652" r:id="rId6"/>
    <p:sldLayoutId id="2147483653" r:id="rId7"/>
    <p:sldLayoutId id="2147483661" r:id="rId8"/>
    <p:sldLayoutId id="2147483654" r:id="rId9"/>
    <p:sldLayoutId id="2147483655" r:id="rId10"/>
    <p:sldLayoutId id="2147483656" r:id="rId11"/>
    <p:sldLayoutId id="214748365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9B89D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5378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86F323C6-9744-48EA-AA7E-ADD634F3B9D5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41A78861-9695-4516-9AB0-7AB96960DF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689" y="365125"/>
            <a:ext cx="2160000" cy="7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9B89D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26" Type="http://schemas.openxmlformats.org/officeDocument/2006/relationships/image" Target="../media/image39.svg"/><Relationship Id="rId3" Type="http://schemas.openxmlformats.org/officeDocument/2006/relationships/diagramData" Target="../diagrams/data1.xml"/><Relationship Id="rId21" Type="http://schemas.openxmlformats.org/officeDocument/2006/relationships/image" Target="../media/image34.png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image" Target="../media/image37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32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27.svg"/><Relationship Id="rId22" Type="http://schemas.openxmlformats.org/officeDocument/2006/relationships/image" Target="../media/image35.svg"/><Relationship Id="rId27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03200" y="1262610"/>
            <a:ext cx="9272588" cy="710459"/>
          </a:xfrm>
        </p:spPr>
        <p:txBody>
          <a:bodyPr>
            <a:normAutofit/>
          </a:bodyPr>
          <a:lstStyle/>
          <a:p>
            <a:r>
              <a:rPr lang="en-US" sz="4500" dirty="0"/>
              <a:t>Green Cities Development </a:t>
            </a:r>
            <a:endParaRPr lang="en-US" sz="4500" i="1" dirty="0"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3141" y="1973069"/>
            <a:ext cx="11196132" cy="131975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latin typeface="Calibri Light" panose="020F0302020204030204" pitchFamily="34" charset="0"/>
                <a:cs typeface="Arial" panose="020B0604020202020204" pitchFamily="34" charset="0"/>
              </a:rPr>
              <a:t>Association International des Maires Francophones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latin typeface="Calibri Light" panose="020F0302020204030204" pitchFamily="34" charset="0"/>
                <a:cs typeface="Arial" panose="020B0604020202020204" pitchFamily="34" charset="0"/>
              </a:rPr>
              <a:t> Presentation  par Innocent Kabenga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latin typeface="Calibri Light" panose="020F0302020204030204" pitchFamily="34" charset="0"/>
                <a:cs typeface="Arial" panose="020B0604020202020204" pitchFamily="34" charset="0"/>
              </a:rPr>
              <a:t>Representant Resident de GGGI </a:t>
            </a:r>
            <a:r>
              <a:rPr lang="en-US" i="1" dirty="0" err="1">
                <a:latin typeface="Calibri Light" panose="020F0302020204030204" pitchFamily="34" charset="0"/>
                <a:cs typeface="Arial" panose="020B0604020202020204" pitchFamily="34" charset="0"/>
              </a:rPr>
              <a:t>en</a:t>
            </a:r>
            <a:r>
              <a:rPr lang="en-US" i="1" dirty="0"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>
                <a:latin typeface="Calibri Light" panose="020F0302020204030204" pitchFamily="34" charset="0"/>
                <a:cs typeface="Arial" panose="020B0604020202020204" pitchFamily="34" charset="0"/>
              </a:rPr>
              <a:t>Ethiopie</a:t>
            </a:r>
            <a:r>
              <a:rPr lang="en-US" i="1" dirty="0">
                <a:latin typeface="Calibri Light" panose="020F0302020204030204" pitchFamily="34" charset="0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latin typeface="Calibri Light" panose="020F0302020204030204" pitchFamily="34" charset="0"/>
                <a:cs typeface="Arial" panose="020B0604020202020204" pitchFamily="34" charset="0"/>
              </a:rPr>
              <a:t>Le 3 </a:t>
            </a:r>
            <a:r>
              <a:rPr lang="en-US" i="1" dirty="0" err="1">
                <a:latin typeface="Calibri Light" panose="020F0302020204030204" pitchFamily="34" charset="0"/>
                <a:cs typeface="Arial" panose="020B0604020202020204" pitchFamily="34" charset="0"/>
              </a:rPr>
              <a:t>Juin</a:t>
            </a:r>
            <a:r>
              <a:rPr lang="en-US" i="1" dirty="0">
                <a:latin typeface="Calibri Light" panose="020F0302020204030204" pitchFamily="34" charset="0"/>
                <a:cs typeface="Arial" panose="020B0604020202020204" pitchFamily="34" charset="0"/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198770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2"/>
          <p:cNvSpPr>
            <a:spLocks noChangeArrowheads="1"/>
          </p:cNvSpPr>
          <p:nvPr/>
        </p:nvSpPr>
        <p:spPr bwMode="auto">
          <a:xfrm>
            <a:off x="1156008" y="560218"/>
            <a:ext cx="10171594" cy="691667"/>
          </a:xfrm>
          <a:prstGeom prst="roundRect">
            <a:avLst>
              <a:gd name="adj" fmla="val 14865"/>
            </a:avLst>
          </a:prstGeom>
          <a:solidFill>
            <a:schemeClr val="accent2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r>
              <a:rPr kumimoji="1" lang="en-US" altLang="ja-JP" sz="2500" b="1" dirty="0">
                <a:solidFill>
                  <a:srgbClr val="FFFFFF"/>
                </a:solidFill>
                <a:latin typeface="Calibri" panose="020F0502020204030204" pitchFamily="34" charset="0"/>
              </a:rPr>
              <a:t>1. Mainstreaming Green Growth into Urban Planning &amp; Management </a:t>
            </a:r>
            <a:endParaRPr kumimoji="1" lang="ja-JP" altLang="en-US" sz="25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1891" y="490926"/>
            <a:ext cx="1011827" cy="904875"/>
            <a:chOff x="4039186" y="3979214"/>
            <a:chExt cx="904875" cy="9048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12521" t="10785" r="4986" b="5141"/>
            <a:stretch/>
          </p:blipFill>
          <p:spPr>
            <a:xfrm>
              <a:off x="4224758" y="4190847"/>
              <a:ext cx="533730" cy="57131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4039186" y="3979214"/>
              <a:ext cx="904875" cy="904875"/>
              <a:chOff x="1165671" y="2420421"/>
              <a:chExt cx="1492195" cy="1492195"/>
            </a:xfrm>
          </p:grpSpPr>
          <p:sp>
            <p:nvSpPr>
              <p:cNvPr id="15" name="アーチ 33"/>
              <p:cNvSpPr/>
              <p:nvPr/>
            </p:nvSpPr>
            <p:spPr>
              <a:xfrm rot="3600000">
                <a:off x="1165671" y="2420421"/>
                <a:ext cx="1492195" cy="1492195"/>
              </a:xfrm>
              <a:prstGeom prst="blockArc">
                <a:avLst>
                  <a:gd name="adj1" fmla="val 18941412"/>
                  <a:gd name="adj2" fmla="val 11732646"/>
                  <a:gd name="adj3" fmla="val 4340"/>
                </a:avLst>
              </a:prstGeom>
              <a:solidFill>
                <a:schemeClr val="accent2"/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  <p:sp>
            <p:nvSpPr>
              <p:cNvPr id="16" name="アーチ 34"/>
              <p:cNvSpPr/>
              <p:nvPr/>
            </p:nvSpPr>
            <p:spPr>
              <a:xfrm rot="6618510">
                <a:off x="1282259" y="2537009"/>
                <a:ext cx="1259018" cy="1259018"/>
              </a:xfrm>
              <a:prstGeom prst="blockArc">
                <a:avLst>
                  <a:gd name="adj1" fmla="val 19452122"/>
                  <a:gd name="adj2" fmla="val 11742259"/>
                  <a:gd name="adj3" fmla="val 4894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41C71B3-AC19-4501-99D5-908FD79915A8}"/>
              </a:ext>
            </a:extLst>
          </p:cNvPr>
          <p:cNvSpPr txBox="1"/>
          <p:nvPr/>
        </p:nvSpPr>
        <p:spPr>
          <a:xfrm>
            <a:off x="472840" y="2694453"/>
            <a:ext cx="1085476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</a:rPr>
              <a:t>Summary of project</a:t>
            </a:r>
          </a:p>
          <a:p>
            <a:r>
              <a:rPr lang="en-US" dirty="0">
                <a:latin typeface="Calibri Light" panose="020F0302020204030204" pitchFamily="34" charset="0"/>
              </a:rPr>
              <a:t>- A biennium project that aims to </a:t>
            </a:r>
            <a:r>
              <a:rPr lang="en-US" b="1" dirty="0">
                <a:latin typeface="Calibri Light" panose="020F0302020204030204" pitchFamily="34" charset="0"/>
              </a:rPr>
              <a:t>1) enhance the capacity of key officials </a:t>
            </a:r>
            <a:r>
              <a:rPr lang="en-US" dirty="0">
                <a:latin typeface="Calibri Light" panose="020F0302020204030204" pitchFamily="34" charset="0"/>
              </a:rPr>
              <a:t>from six secondary cities in green city development </a:t>
            </a:r>
            <a:r>
              <a:rPr lang="en-US" b="1" dirty="0">
                <a:latin typeface="Calibri Light" panose="020F0302020204030204" pitchFamily="34" charset="0"/>
              </a:rPr>
              <a:t>2) identify bankable/financeable projects </a:t>
            </a:r>
            <a:r>
              <a:rPr lang="en-US" dirty="0">
                <a:latin typeface="Calibri Light" panose="020F0302020204030204" pitchFamily="34" charset="0"/>
              </a:rPr>
              <a:t>in GGGI’s thematic priorities and </a:t>
            </a:r>
            <a:r>
              <a:rPr lang="en-US" b="1" dirty="0">
                <a:latin typeface="Calibri Light" panose="020F0302020204030204" pitchFamily="34" charset="0"/>
              </a:rPr>
              <a:t>3) eventually enable them to independently deliver</a:t>
            </a:r>
            <a:r>
              <a:rPr lang="en-US" dirty="0">
                <a:latin typeface="Calibri Light" panose="020F0302020204030204" pitchFamily="34" charset="0"/>
              </a:rPr>
              <a:t> green cities projects/training at the community level.</a:t>
            </a:r>
          </a:p>
        </p:txBody>
      </p:sp>
      <p:pic>
        <p:nvPicPr>
          <p:cNvPr id="18" name="Picture 17" descr="Screen Shot 2017-05-09 at 9.03.34 PM.png">
            <a:extLst>
              <a:ext uri="{FF2B5EF4-FFF2-40B4-BE49-F238E27FC236}">
                <a16:creationId xmlns:a16="http://schemas.microsoft.com/office/drawing/2014/main" id="{C0166DF9-AB2E-439D-A6C2-574B7F2FA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67" y="4109166"/>
            <a:ext cx="2008813" cy="2621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DF6A3C-5DEB-4C12-89C4-772AB3019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87" y="4095308"/>
            <a:ext cx="3863270" cy="2641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381CE9E-B0BE-4521-9BB7-493692858208}"/>
              </a:ext>
            </a:extLst>
          </p:cNvPr>
          <p:cNvSpPr txBox="1">
            <a:spLocks/>
          </p:cNvSpPr>
          <p:nvPr/>
        </p:nvSpPr>
        <p:spPr>
          <a:xfrm>
            <a:off x="472840" y="1502024"/>
            <a:ext cx="882269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9B89D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0000"/>
                </a:solidFill>
                <a:latin typeface="Calibri Light" panose="020F0302020204030204" pitchFamily="34" charset="0"/>
              </a:rPr>
              <a:t>[Case 1] </a:t>
            </a:r>
            <a:r>
              <a:rPr lang="en-US" altLang="ko-KR" sz="3600" b="1" dirty="0">
                <a:solidFill>
                  <a:srgbClr val="0A987E"/>
                </a:solidFill>
                <a:latin typeface="Calibri Light" panose="020F0302020204030204" pitchFamily="34" charset="0"/>
              </a:rPr>
              <a:t>Planning &amp; CB : </a:t>
            </a:r>
            <a:r>
              <a:rPr lang="en-US" altLang="ko-KR" sz="3600" b="1" dirty="0" err="1">
                <a:solidFill>
                  <a:srgbClr val="0A987E"/>
                </a:solidFill>
                <a:latin typeface="Calibri Light" panose="020F0302020204030204" pitchFamily="34" charset="0"/>
              </a:rPr>
              <a:t>ToT</a:t>
            </a:r>
            <a:r>
              <a:rPr lang="en-US" altLang="ko-KR" sz="3600" b="1" dirty="0">
                <a:solidFill>
                  <a:srgbClr val="0A987E"/>
                </a:solidFill>
                <a:latin typeface="Calibri Light" panose="020F0302020204030204" pitchFamily="34" charset="0"/>
              </a:rPr>
              <a:t> on Green Secondary Cities Development, Rwanda</a:t>
            </a:r>
            <a:endParaRPr lang="ko-KR" altLang="en-US" sz="3600" b="1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65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 193"/>
          <p:cNvSpPr txBox="1"/>
          <p:nvPr/>
        </p:nvSpPr>
        <p:spPr>
          <a:xfrm>
            <a:off x="7629775" y="2932494"/>
            <a:ext cx="4863560" cy="361207"/>
          </a:xfrm>
          <a:prstGeom prst="rect">
            <a:avLst/>
          </a:prstGeom>
          <a:noFill/>
        </p:spPr>
        <p:txBody>
          <a:bodyPr wrap="square" lIns="3000" rIns="3000" rtlCol="0" anchor="ctr"/>
          <a:lstStyle>
            <a:defPPr>
              <a:defRPr lang="en-US"/>
            </a:defPPr>
            <a:lvl1pPr>
              <a:defRPr sz="1368" kern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z="2000" b="1" dirty="0"/>
              <a:t>Solid Waste Management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179965" y="33207"/>
            <a:ext cx="9453388" cy="960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rgbClr val="FF0000"/>
                </a:solidFill>
                <a:latin typeface="Calibri Light" panose="020F0302020204030204" pitchFamily="34" charset="0"/>
              </a:rPr>
              <a:t>[Case] </a:t>
            </a:r>
            <a:r>
              <a:rPr lang="en-US" altLang="ko-KR" sz="3600" b="1" dirty="0">
                <a:solidFill>
                  <a:srgbClr val="0A987E"/>
                </a:solidFill>
                <a:latin typeface="Calibri Light" panose="020F0302020204030204" pitchFamily="34" charset="0"/>
              </a:rPr>
              <a:t>Policy &amp; Financial Instruments : Resource Efficient &amp; Low-Carbon Cities</a:t>
            </a:r>
          </a:p>
        </p:txBody>
      </p:sp>
      <p:sp>
        <p:nvSpPr>
          <p:cNvPr id="49" name="Text 193"/>
          <p:cNvSpPr txBox="1"/>
          <p:nvPr/>
        </p:nvSpPr>
        <p:spPr>
          <a:xfrm>
            <a:off x="7484227" y="5268668"/>
            <a:ext cx="4863560" cy="361207"/>
          </a:xfrm>
          <a:prstGeom prst="rect">
            <a:avLst/>
          </a:prstGeom>
          <a:noFill/>
        </p:spPr>
        <p:txBody>
          <a:bodyPr wrap="square" lIns="3000" rIns="3000" rtlCol="0" anchor="ctr"/>
          <a:lstStyle>
            <a:defPPr>
              <a:defRPr lang="en-US"/>
            </a:defPPr>
            <a:lvl1pPr>
              <a:defRPr sz="1600" b="1" kern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altLang="ko-KR" sz="2000" dirty="0">
                <a:latin typeface="Calibri Light" panose="020F0302020204030204" pitchFamily="34" charset="0"/>
              </a:rPr>
              <a:t>Sustainable Transport &amp; Mobility</a:t>
            </a:r>
            <a:endParaRPr lang="en-US" sz="2000" dirty="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0" r="9488"/>
          <a:stretch/>
        </p:blipFill>
        <p:spPr>
          <a:xfrm>
            <a:off x="863600" y="1168399"/>
            <a:ext cx="4724400" cy="34253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4757172"/>
            <a:ext cx="2946017" cy="18259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530" y="4812832"/>
            <a:ext cx="2933700" cy="1771650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>
          <a:xfrm>
            <a:off x="6196496" y="1131719"/>
            <a:ext cx="5995504" cy="49552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000090"/>
                </a:solidFill>
                <a:latin typeface="Calibri Light"/>
                <a:cs typeface="Calibri Light"/>
              </a:rPr>
              <a:t>Pacific region – Urban Eco-system Based Adaptation</a:t>
            </a:r>
          </a:p>
          <a:p>
            <a:r>
              <a:rPr lang="en-US" dirty="0">
                <a:latin typeface="Calibri Light"/>
                <a:cs typeface="Calibri Light"/>
              </a:rPr>
              <a:t>Initiated urban </a:t>
            </a:r>
            <a:r>
              <a:rPr lang="en-US" dirty="0" err="1">
                <a:latin typeface="Calibri Light"/>
                <a:cs typeface="Calibri Light"/>
              </a:rPr>
              <a:t>EbA</a:t>
            </a:r>
            <a:r>
              <a:rPr lang="en-US" dirty="0">
                <a:latin typeface="Calibri Light"/>
                <a:cs typeface="Calibri Light"/>
              </a:rPr>
              <a:t> work: first project to identify factors undermining </a:t>
            </a:r>
            <a:r>
              <a:rPr lang="en-US" dirty="0" err="1">
                <a:latin typeface="Calibri Light"/>
                <a:cs typeface="Calibri Light"/>
              </a:rPr>
              <a:t>EbA</a:t>
            </a:r>
            <a:r>
              <a:rPr lang="en-US" dirty="0">
                <a:latin typeface="Calibri Light"/>
                <a:cs typeface="Calibri Light"/>
              </a:rPr>
              <a:t> through urbanization and value ecosystems</a:t>
            </a:r>
          </a:p>
          <a:p>
            <a:pPr marL="0" indent="0">
              <a:buNone/>
            </a:pPr>
            <a:endParaRPr lang="en-GB" b="1" dirty="0">
              <a:solidFill>
                <a:srgbClr val="000090"/>
              </a:solidFill>
              <a:latin typeface="Calibri Light"/>
              <a:cs typeface="Calibri Light"/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000090"/>
                </a:solidFill>
                <a:latin typeface="Calibri Light"/>
                <a:cs typeface="Calibri Light"/>
              </a:rPr>
              <a:t>Mongolia – Green Public Building (PPP)  </a:t>
            </a:r>
          </a:p>
          <a:p>
            <a:pPr marL="342900" indent="-342900"/>
            <a:r>
              <a:rPr lang="en-GB" dirty="0">
                <a:latin typeface="Calibri Light"/>
                <a:cs typeface="Calibri Light"/>
              </a:rPr>
              <a:t>Government supported to shift towards green procurement of public building (school and kindergarten buildings)</a:t>
            </a:r>
          </a:p>
          <a:p>
            <a:pPr marL="0" indent="0">
              <a:buNone/>
            </a:pPr>
            <a:endParaRPr lang="en-GB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709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Page-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36" y="4755510"/>
            <a:ext cx="8201185" cy="210249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769682" y="1536972"/>
            <a:ext cx="11422317" cy="2533434"/>
          </a:xfrm>
        </p:spPr>
        <p:txBody>
          <a:bodyPr>
            <a:noAutofit/>
          </a:bodyPr>
          <a:lstStyle/>
          <a:p>
            <a:r>
              <a:rPr lang="en-US" altLang="ko-KR" sz="2300" dirty="0">
                <a:solidFill>
                  <a:srgbClr val="000000"/>
                </a:solidFill>
                <a:latin typeface="Calibri Light"/>
                <a:cs typeface="Calibri Light"/>
              </a:rPr>
              <a:t>Innovative solutions which are financially sustainable, generate green jobs in support of waste-to-resource economies, and create healthier cities</a:t>
            </a:r>
          </a:p>
          <a:p>
            <a:endParaRPr lang="en-US" altLang="ko-KR" sz="2300" dirty="0">
              <a:solidFill>
                <a:srgbClr val="000000"/>
              </a:solidFill>
              <a:latin typeface="Calibri Light"/>
              <a:cs typeface="Calibri Light"/>
            </a:endParaRPr>
          </a:p>
          <a:p>
            <a:r>
              <a:rPr lang="en-US" altLang="ko-KR" sz="2300" dirty="0">
                <a:solidFill>
                  <a:srgbClr val="000000"/>
                </a:solidFill>
                <a:latin typeface="Calibri Light"/>
                <a:cs typeface="Calibri Light"/>
              </a:rPr>
              <a:t>Incentivize holistic and integrated approaches to all forms of waste management, inclusive of the waste cycle</a:t>
            </a:r>
          </a:p>
          <a:p>
            <a:endParaRPr lang="en-US" altLang="ko-KR" sz="2300" dirty="0">
              <a:solidFill>
                <a:srgbClr val="000000"/>
              </a:solidFill>
              <a:latin typeface="Calibri Light"/>
              <a:cs typeface="Calibri Light"/>
            </a:endParaRPr>
          </a:p>
          <a:p>
            <a:r>
              <a:rPr lang="en-US" altLang="ko-KR" sz="2300" dirty="0">
                <a:solidFill>
                  <a:srgbClr val="000000"/>
                </a:solidFill>
                <a:latin typeface="Calibri Light"/>
                <a:cs typeface="Calibri Light"/>
              </a:rPr>
              <a:t>Thinking beyond collection as a sole goal – leveraging co-benefits of W2R (Lao PRD, Uganda) </a:t>
            </a:r>
          </a:p>
          <a:p>
            <a:endParaRPr lang="ko-KR" altLang="en-US" sz="2300" dirty="0">
              <a:solidFill>
                <a:srgbClr val="000000"/>
              </a:solidFill>
              <a:latin typeface="Calibri Light"/>
              <a:cs typeface="Calibri Light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93004" y="4529667"/>
            <a:ext cx="3598996" cy="2328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utoShape 2"/>
          <p:cNvSpPr>
            <a:spLocks noChangeArrowheads="1"/>
          </p:cNvSpPr>
          <p:nvPr/>
        </p:nvSpPr>
        <p:spPr bwMode="auto">
          <a:xfrm>
            <a:off x="1102917" y="542875"/>
            <a:ext cx="8330084" cy="652192"/>
          </a:xfrm>
          <a:prstGeom prst="roundRect">
            <a:avLst>
              <a:gd name="adj" fmla="val 14865"/>
            </a:avLst>
          </a:prstGeom>
          <a:solidFill>
            <a:srgbClr val="C472AF">
              <a:alpha val="8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r>
              <a:rPr lang="en-US" sz="2500" b="1" dirty="0">
                <a:solidFill>
                  <a:srgbClr val="FFFFFF"/>
                </a:solidFill>
                <a:latin typeface="Calibri" panose="020F0502020204030204" pitchFamily="34" charset="0"/>
              </a:rPr>
              <a:t>3. Solid Waste Management &amp; Managing Waste as Resource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1173" y="456853"/>
            <a:ext cx="806836" cy="904875"/>
            <a:chOff x="1299021" y="2826031"/>
            <a:chExt cx="904875" cy="904875"/>
          </a:xfrm>
        </p:grpSpPr>
        <p:grpSp>
          <p:nvGrpSpPr>
            <p:cNvPr id="18" name="Group 17"/>
            <p:cNvGrpSpPr/>
            <p:nvPr/>
          </p:nvGrpSpPr>
          <p:grpSpPr>
            <a:xfrm>
              <a:off x="1299021" y="2826031"/>
              <a:ext cx="904875" cy="904875"/>
              <a:chOff x="1165672" y="2420420"/>
              <a:chExt cx="1492195" cy="1492195"/>
            </a:xfrm>
          </p:grpSpPr>
          <p:sp>
            <p:nvSpPr>
              <p:cNvPr id="20" name="アーチ 33"/>
              <p:cNvSpPr/>
              <p:nvPr/>
            </p:nvSpPr>
            <p:spPr>
              <a:xfrm rot="3600000">
                <a:off x="1165672" y="2420420"/>
                <a:ext cx="1492195" cy="1492195"/>
              </a:xfrm>
              <a:prstGeom prst="blockArc">
                <a:avLst>
                  <a:gd name="adj1" fmla="val 18941412"/>
                  <a:gd name="adj2" fmla="val 11732646"/>
                  <a:gd name="adj3" fmla="val 434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  <p:sp>
            <p:nvSpPr>
              <p:cNvPr id="21" name="アーチ 34"/>
              <p:cNvSpPr/>
              <p:nvPr/>
            </p:nvSpPr>
            <p:spPr>
              <a:xfrm rot="6618510">
                <a:off x="1282259" y="2537009"/>
                <a:ext cx="1259018" cy="1259018"/>
              </a:xfrm>
              <a:prstGeom prst="blockArc">
                <a:avLst>
                  <a:gd name="adj1" fmla="val 19452122"/>
                  <a:gd name="adj2" fmla="val 11742259"/>
                  <a:gd name="adj3" fmla="val 4894"/>
                </a:avLst>
              </a:prstGeom>
              <a:solidFill>
                <a:srgbClr val="C472AF"/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</p:grpSp>
        <p:pic>
          <p:nvPicPr>
            <p:cNvPr id="19" name="Picture 6" descr="Related image"/>
            <p:cNvPicPr>
              <a:picLocks noChangeAspect="1" noChangeArrowheads="1"/>
            </p:cNvPicPr>
            <p:nvPr/>
          </p:nvPicPr>
          <p:blipFill rotWithShape="1">
            <a:blip r:embed="rId4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97"/>
            <a:stretch/>
          </p:blipFill>
          <p:spPr bwMode="auto">
            <a:xfrm>
              <a:off x="1374389" y="2947083"/>
              <a:ext cx="759211" cy="667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90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00" y="58269"/>
            <a:ext cx="8715375" cy="990600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rgbClr val="0A987E"/>
                </a:solidFill>
              </a:rPr>
              <a:t>Promoting waste-to-resource in secondary cities of Rwanda </a:t>
            </a:r>
            <a:endParaRPr lang="ko-KR" altLang="en-US" sz="3200" b="1" dirty="0">
              <a:solidFill>
                <a:srgbClr val="0A987E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F4F59E1-208C-4EFD-9799-F6C6E930BA45}"/>
              </a:ext>
            </a:extLst>
          </p:cNvPr>
          <p:cNvGraphicFramePr/>
          <p:nvPr>
            <p:extLst/>
          </p:nvPr>
        </p:nvGraphicFramePr>
        <p:xfrm>
          <a:off x="408932" y="1000127"/>
          <a:ext cx="11152491" cy="5543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49DFD8-4323-443C-BC59-0968A9EADC62}"/>
              </a:ext>
            </a:extLst>
          </p:cNvPr>
          <p:cNvSpPr txBox="1"/>
          <p:nvPr/>
        </p:nvSpPr>
        <p:spPr>
          <a:xfrm>
            <a:off x="495300" y="5619688"/>
            <a:ext cx="11066123" cy="4462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Developing a business model for municipal own source revenue generation in the waste sector </a:t>
            </a:r>
            <a:endParaRPr lang="en-US" sz="23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39166C-482A-4DF1-98DD-8B3D01B592BC}"/>
              </a:ext>
            </a:extLst>
          </p:cNvPr>
          <p:cNvGrpSpPr/>
          <p:nvPr/>
        </p:nvGrpSpPr>
        <p:grpSpPr>
          <a:xfrm>
            <a:off x="248800" y="5326670"/>
            <a:ext cx="383704" cy="491989"/>
            <a:chOff x="248800" y="5326670"/>
            <a:chExt cx="383704" cy="49198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5CEDBD-0284-4571-8BA6-4A49717561BD}"/>
                </a:ext>
              </a:extLst>
            </p:cNvPr>
            <p:cNvSpPr/>
            <p:nvPr/>
          </p:nvSpPr>
          <p:spPr>
            <a:xfrm>
              <a:off x="248800" y="5372383"/>
              <a:ext cx="383704" cy="4462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b="1" dirty="0"/>
            </a:p>
          </p:txBody>
        </p:sp>
        <p:pic>
          <p:nvPicPr>
            <p:cNvPr id="9" name="Picture 4" descr="C:\Users\citynet\AppData\Local\Microsoft\Windows\Temporary Internet Files\Content.IE5\7R57QCG1\lampadine-led-320x370[1].png">
              <a:extLst>
                <a:ext uri="{FF2B5EF4-FFF2-40B4-BE49-F238E27FC236}">
                  <a16:creationId xmlns:a16="http://schemas.microsoft.com/office/drawing/2014/main" id="{67202DFA-94BD-4688-9976-94DF6C2A0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1146" y="5326670"/>
              <a:ext cx="269014" cy="482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462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58098" y="3318300"/>
            <a:ext cx="6530118" cy="2923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 dirty="0">
                <a:latin typeface="Calibri Light" panose="020F0302020204030204" pitchFamily="34" charset="0"/>
              </a:rPr>
              <a:t>Intervention areas</a:t>
            </a:r>
          </a:p>
          <a:p>
            <a:pPr marL="457200" indent="-457200">
              <a:buFontTx/>
              <a:buAutoNum type="arabicParenR"/>
            </a:pPr>
            <a:r>
              <a:rPr lang="en-US" altLang="zh-CN" sz="2300" dirty="0">
                <a:latin typeface="Calibri Light" panose="020F0302020204030204" pitchFamily="34" charset="0"/>
              </a:rPr>
              <a:t>Identified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the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best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choice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among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green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vehicle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fleets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(diesel-powered vehicles, trolley buses, or electric powered buses)</a:t>
            </a:r>
            <a:endParaRPr lang="en-SG" altLang="zh-CN" sz="2300" dirty="0">
              <a:latin typeface="Calibri Light" panose="020F0302020204030204" pitchFamily="34" charset="0"/>
            </a:endParaRPr>
          </a:p>
          <a:p>
            <a:pPr marL="457200" indent="-457200">
              <a:buAutoNum type="arabicParenR"/>
            </a:pPr>
            <a:r>
              <a:rPr lang="en-US" altLang="zh-CN" sz="2300" dirty="0">
                <a:latin typeface="Calibri Light" panose="020F0302020204030204" pitchFamily="34" charset="0"/>
              </a:rPr>
              <a:t>Incorporate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the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cleaner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vehicle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requirements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into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the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final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tender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documents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for</a:t>
            </a:r>
            <a:r>
              <a:rPr lang="zh-CN" altLang="en-US" sz="2300" dirty="0">
                <a:latin typeface="Calibri Light" panose="020F0302020204030204" pitchFamily="34" charset="0"/>
              </a:rPr>
              <a:t> </a:t>
            </a:r>
            <a:r>
              <a:rPr lang="en-US" altLang="zh-CN" sz="2300" dirty="0">
                <a:latin typeface="Calibri Light" panose="020F0302020204030204" pitchFamily="34" charset="0"/>
              </a:rPr>
              <a:t>implementation</a:t>
            </a:r>
          </a:p>
          <a:p>
            <a:pPr marL="457200" indent="-457200">
              <a:buFontTx/>
              <a:buAutoNum type="arabicParenR"/>
            </a:pPr>
            <a:r>
              <a:rPr lang="en-US" altLang="zh-CN" sz="2300" dirty="0">
                <a:latin typeface="Calibri Light" panose="020F0302020204030204" pitchFamily="34" charset="0"/>
              </a:rPr>
              <a:t>Mobilize investment in the choice of greener vehicle fleet for the BRT lines. </a:t>
            </a:r>
          </a:p>
        </p:txBody>
      </p:sp>
      <p:pic>
        <p:nvPicPr>
          <p:cNvPr id="26" name="Picture 2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63224" y="200319"/>
            <a:ext cx="2904868" cy="1446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5458098" y="1851571"/>
            <a:ext cx="6404572" cy="11541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300" b="1" dirty="0">
                <a:latin typeface="Calibri Light" panose="020F0302020204030204" pitchFamily="34" charset="0"/>
              </a:rPr>
              <a:t>Summary of Project</a:t>
            </a:r>
          </a:p>
          <a:p>
            <a:r>
              <a:rPr lang="en-US" altLang="zh-CN" sz="2300" dirty="0">
                <a:latin typeface="Calibri Light" panose="020F0302020204030204" pitchFamily="34" charset="0"/>
              </a:rPr>
              <a:t>To green the choice of vehicle fleet for the BRT lines in Amman and facilitate the associate financing. </a:t>
            </a:r>
            <a:endParaRPr lang="en-US" sz="2300" dirty="0">
              <a:latin typeface="Calibri Light" panose="020F030202020403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10754" y="135347"/>
            <a:ext cx="882269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9B89D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solidFill>
                  <a:srgbClr val="FF0000"/>
                </a:solidFill>
                <a:latin typeface="Calibri Light" panose="020F0302020204030204" pitchFamily="34" charset="0"/>
              </a:rPr>
              <a:t>[Case] </a:t>
            </a:r>
            <a:r>
              <a:rPr lang="en-US" altLang="ko-KR" sz="4000" b="1" dirty="0">
                <a:solidFill>
                  <a:srgbClr val="0A987E"/>
                </a:solidFill>
                <a:latin typeface="Calibri Light" panose="020F0302020204030204" pitchFamily="34" charset="0"/>
              </a:rPr>
              <a:t>Greening Amman Bus Rapid Transit (BRT) System   </a:t>
            </a:r>
            <a:endParaRPr lang="ko-KR" altLang="en-US" sz="4000" b="1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A7E9A-5107-D34C-9A98-8FF451C5F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1" y="1851571"/>
            <a:ext cx="4822571" cy="3215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F18FA7-A818-AD49-A64E-69CB4F1655F5}"/>
              </a:ext>
            </a:extLst>
          </p:cNvPr>
          <p:cNvSpPr/>
          <p:nvPr/>
        </p:nvSpPr>
        <p:spPr>
          <a:xfrm>
            <a:off x="423721" y="522529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400" b="1" u="sng" dirty="0"/>
              <a:t>Photo</a:t>
            </a:r>
            <a:r>
              <a:rPr lang="en-SG" sz="1400" b="1" dirty="0"/>
              <a:t>:  </a:t>
            </a:r>
            <a:r>
              <a:rPr lang="en-US" altLang="zh-CN" sz="1400" dirty="0"/>
              <a:t>Jordan Times, 2014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414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88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845" y="4800601"/>
            <a:ext cx="11349797" cy="1587500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 Light" panose="020F0302020204030204" pitchFamily="34" charset="0"/>
              </a:rPr>
              <a:t>70% </a:t>
            </a:r>
            <a:r>
              <a:rPr lang="en-US" altLang="ko-KR" sz="2000" b="1" dirty="0">
                <a:solidFill>
                  <a:schemeClr val="tx1"/>
                </a:solidFill>
                <a:latin typeface="Calibri Light" panose="020F0302020204030204" pitchFamily="34" charset="0"/>
              </a:rPr>
              <a:t>of the world’s population will live in cities by 2050.  </a:t>
            </a:r>
          </a:p>
          <a:p>
            <a:r>
              <a:rPr lang="en-US" altLang="ko-KR" sz="2000" b="1" dirty="0">
                <a:solidFill>
                  <a:srgbClr val="FF0000"/>
                </a:solidFill>
                <a:latin typeface="Calibri Light" panose="020F0302020204030204" pitchFamily="34" charset="0"/>
              </a:rPr>
              <a:t>70% </a:t>
            </a:r>
            <a:r>
              <a:rPr lang="en-US" altLang="ko-KR" sz="2000" b="1" dirty="0">
                <a:solidFill>
                  <a:schemeClr val="tx1"/>
                </a:solidFill>
                <a:latin typeface="Calibri Light" panose="020F0302020204030204" pitchFamily="34" charset="0"/>
              </a:rPr>
              <a:t>of GDP will be generated in cities.  </a:t>
            </a:r>
          </a:p>
          <a:p>
            <a:r>
              <a:rPr lang="en-US" altLang="ko-KR" sz="2000" b="1" dirty="0">
                <a:solidFill>
                  <a:srgbClr val="000000"/>
                </a:solidFill>
                <a:latin typeface="Calibri Light"/>
                <a:cs typeface="Calibri Light"/>
              </a:rPr>
              <a:t>Urban areas currently account for </a:t>
            </a:r>
            <a:r>
              <a:rPr lang="en-US" altLang="ko-KR" sz="2000" b="1" dirty="0">
                <a:solidFill>
                  <a:srgbClr val="FF0000"/>
                </a:solidFill>
                <a:latin typeface="Calibri Light"/>
                <a:cs typeface="Calibri Light"/>
              </a:rPr>
              <a:t>70% </a:t>
            </a:r>
            <a:r>
              <a:rPr lang="en-US" altLang="ko-KR" sz="2000" b="1" dirty="0">
                <a:solidFill>
                  <a:srgbClr val="000000"/>
                </a:solidFill>
                <a:latin typeface="Calibri Light"/>
                <a:cs typeface="Calibri Light"/>
              </a:rPr>
              <a:t>of energy-related global greenhouse gases. </a:t>
            </a:r>
          </a:p>
        </p:txBody>
      </p:sp>
      <p:pic>
        <p:nvPicPr>
          <p:cNvPr id="5" name="Picture 4" descr="Screen Shot 2017-05-09 at 8.09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95" b="19287"/>
          <a:stretch/>
        </p:blipFill>
        <p:spPr>
          <a:xfrm>
            <a:off x="440669" y="1669994"/>
            <a:ext cx="4653845" cy="2357351"/>
          </a:xfrm>
          <a:prstGeom prst="rect">
            <a:avLst/>
          </a:prstGeom>
        </p:spPr>
      </p:pic>
      <p:pic>
        <p:nvPicPr>
          <p:cNvPr id="9" name="Picture 8" descr="Screen Shot 2017-05-09 at 8.09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8"/>
          <a:stretch/>
        </p:blipFill>
        <p:spPr>
          <a:xfrm>
            <a:off x="6231672" y="1763932"/>
            <a:ext cx="4842728" cy="28627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25A27E-3909-024A-9BCD-BFED9C35ECDA}"/>
              </a:ext>
            </a:extLst>
          </p:cNvPr>
          <p:cNvSpPr txBox="1">
            <a:spLocks/>
          </p:cNvSpPr>
          <p:nvPr/>
        </p:nvSpPr>
        <p:spPr>
          <a:xfrm>
            <a:off x="440669" y="351416"/>
            <a:ext cx="85378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solidFill>
                  <a:srgbClr val="0A987E"/>
                </a:solidFill>
                <a:latin typeface="+mn-lt"/>
              </a:rPr>
              <a:t>Our Urban Future</a:t>
            </a:r>
            <a:endParaRPr lang="ko-KR" altLang="en-US" b="1" dirty="0">
              <a:solidFill>
                <a:srgbClr val="0A987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333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9036" y="101600"/>
            <a:ext cx="976966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9B89D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A987E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Challenges of Urbanization – </a:t>
            </a:r>
            <a:r>
              <a:rPr kumimoji="0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Resource inefficiency and Air pollution  </a:t>
            </a:r>
            <a:r>
              <a:rPr kumimoji="0" lang="en-US" altLang="ko-KR" sz="3600" b="1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 </a:t>
            </a:r>
            <a:endParaRPr kumimoji="0" lang="ko-KR" altLang="en-US" sz="3600" b="1" i="1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+mj-cs"/>
            </a:endParaRPr>
          </a:p>
        </p:txBody>
      </p:sp>
      <p:pic>
        <p:nvPicPr>
          <p:cNvPr id="5" name="Picture 4" descr="Screen Shot 2017-06-02 at 5.29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952501"/>
            <a:ext cx="7594599" cy="59055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798645" y="1574801"/>
            <a:ext cx="4126655" cy="30987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Urban areas currently account for 70 percent of energy-related global greenhouse gases.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Cities approximately meet 72 percent of their total energy demand from coal, oil, and natural gas—the main contributors to greenhouse gas emissions. </a:t>
            </a:r>
          </a:p>
        </p:txBody>
      </p:sp>
      <p:sp>
        <p:nvSpPr>
          <p:cNvPr id="6" name="Down Arrow 5"/>
          <p:cNvSpPr/>
          <p:nvPr/>
        </p:nvSpPr>
        <p:spPr>
          <a:xfrm>
            <a:off x="7874000" y="1955800"/>
            <a:ext cx="3771900" cy="3695700"/>
          </a:xfrm>
          <a:prstGeom prst="downArrow">
            <a:avLst/>
          </a:prstGeom>
          <a:solidFill>
            <a:srgbClr val="ED7D31">
              <a:alpha val="2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811345" y="5638801"/>
            <a:ext cx="4126655" cy="9651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Leading to greater air pollution with significant impact on human health.  </a:t>
            </a:r>
          </a:p>
        </p:txBody>
      </p:sp>
    </p:spTree>
    <p:extLst>
      <p:ext uri="{BB962C8B-B14F-4D97-AF65-F5344CB8AC3E}">
        <p14:creationId xmlns:p14="http://schemas.microsoft.com/office/powerpoint/2010/main" val="2215348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9036" y="101600"/>
            <a:ext cx="976966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9B89D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A987E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Challenges of Urbanization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Limited infrastructure services for all</a:t>
            </a:r>
            <a:endParaRPr kumimoji="0" lang="ko-KR" altLang="en-US" sz="2300" b="1" i="1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+mj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4206" y="1092199"/>
            <a:ext cx="11844595" cy="4395233"/>
            <a:chOff x="144206" y="1092199"/>
            <a:chExt cx="11844595" cy="4395233"/>
          </a:xfrm>
        </p:grpSpPr>
        <p:pic>
          <p:nvPicPr>
            <p:cNvPr id="10" name="Image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8" t="-1680" r="27667" b="9806"/>
            <a:stretch/>
          </p:blipFill>
          <p:spPr>
            <a:xfrm>
              <a:off x="8094749" y="1092199"/>
              <a:ext cx="3894052" cy="38608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 descr="Image result for Waste in Phnom Penh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06" y="1092200"/>
              <a:ext cx="3665794" cy="3860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pic>
          <p:nvPicPr>
            <p:cNvPr id="16" name="Picture 15" descr="Image result for traffic jam in Phnom Penh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5" r="3685" b="2875"/>
            <a:stretch/>
          </p:blipFill>
          <p:spPr bwMode="auto">
            <a:xfrm>
              <a:off x="3967041" y="1155700"/>
              <a:ext cx="3983159" cy="381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419100" y="50673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rPr>
                <a:t>Waste management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79900" y="50800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rPr>
                <a:t>Transport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597900" y="51181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rPr>
                <a:t>Water supply and sewage    </a:t>
              </a:r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317500" y="5803901"/>
            <a:ext cx="11455401" cy="8000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Intensive and rapid urban growth make local governments unable to provide basic infrastructure services for all people </a:t>
            </a:r>
          </a:p>
        </p:txBody>
      </p:sp>
    </p:spTree>
    <p:extLst>
      <p:ext uri="{BB962C8B-B14F-4D97-AF65-F5344CB8AC3E}">
        <p14:creationId xmlns:p14="http://schemas.microsoft.com/office/powerpoint/2010/main" val="2314286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9036" y="101600"/>
            <a:ext cx="9200585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9B89D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A987E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Challenges of Urbanization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1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 Light" panose="020F0302020204030204" pitchFamily="34" charset="0"/>
                <a:ea typeface="+mj-ea"/>
                <a:cs typeface="+mj-cs"/>
              </a:rPr>
              <a:t>Vulnerability to Climate change and social instability </a:t>
            </a:r>
            <a:endParaRPr kumimoji="0" lang="ko-KR" altLang="en-US" sz="2300" b="1" i="1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 Light" panose="020F0302020204030204" pitchFamily="34" charset="0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4" y="1535243"/>
            <a:ext cx="6565415" cy="357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258204" y="1493741"/>
            <a:ext cx="4126655" cy="30987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Fifteen of the world’s twenty megacities (over 10 million inhabitants) are located in coastal zones threatened by sea-level rise and storm surges.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40% of the world’s urban expansion takes place in slums 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7184939" y="1861230"/>
            <a:ext cx="3771900" cy="3421169"/>
          </a:xfrm>
          <a:prstGeom prst="downArrow">
            <a:avLst/>
          </a:prstGeom>
          <a:solidFill>
            <a:srgbClr val="ED7D31">
              <a:alpha val="2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17500" y="5803901"/>
            <a:ext cx="11455401" cy="8000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Unplanned urban expansion and limited urban infrastructure can exacerbate socio-economic disparities, leaving the urban poor most vulnerable to effect of climate change.  </a:t>
            </a:r>
          </a:p>
        </p:txBody>
      </p:sp>
    </p:spTree>
    <p:extLst>
      <p:ext uri="{BB962C8B-B14F-4D97-AF65-F5344CB8AC3E}">
        <p14:creationId xmlns:p14="http://schemas.microsoft.com/office/powerpoint/2010/main" val="427406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3" y="462452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z="3400" b="1" dirty="0">
                <a:solidFill>
                  <a:srgbClr val="0A987E"/>
                </a:solidFill>
                <a:latin typeface="+mj-lt"/>
              </a:rPr>
              <a:t>‘Traditional’ responses: their limits &amp; the need to act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882" y="2121762"/>
            <a:ext cx="7174247" cy="4095975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‘Business as Usual’ cities are unable to transform their development models from exploitation to investment: </a:t>
            </a:r>
          </a:p>
          <a:p>
            <a:pPr lvl="1"/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To benefit from synergies; </a:t>
            </a:r>
          </a:p>
          <a:p>
            <a:pPr lvl="1"/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To decouple resource use from growth; </a:t>
            </a:r>
          </a:p>
          <a:p>
            <a:pPr lvl="1"/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To break through the middle income &amp; resource inefficient urban trap;</a:t>
            </a:r>
          </a:p>
          <a:p>
            <a:pPr lvl="1"/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To provide opportunity;</a:t>
            </a:r>
          </a:p>
          <a:p>
            <a:pPr lvl="1"/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To become/remain competitive and attractive to investment.</a:t>
            </a:r>
          </a:p>
          <a:p>
            <a:endParaRPr lang="en-US" altLang="ko-KR" sz="2000" b="1" dirty="0">
              <a:solidFill>
                <a:schemeClr val="tx1"/>
              </a:solidFill>
              <a:latin typeface="+mn-lt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Future cities cannot be prosperous &amp; sustainable through Business-as-Usual development models</a:t>
            </a:r>
          </a:p>
          <a:p>
            <a:endParaRPr lang="en-US" altLang="ko-KR" sz="2000" b="1" dirty="0">
              <a:solidFill>
                <a:schemeClr val="tx1"/>
              </a:solidFill>
              <a:latin typeface="+mn-lt"/>
            </a:endParaRPr>
          </a:p>
          <a:p>
            <a:r>
              <a:rPr lang="en-US" altLang="ko-KR" sz="2000" b="1" dirty="0">
                <a:solidFill>
                  <a:schemeClr val="tx1"/>
                </a:solidFill>
                <a:latin typeface="+mn-lt"/>
              </a:rPr>
              <a:t>There are resource and other limits to BAU models of exploitation</a:t>
            </a:r>
          </a:p>
          <a:p>
            <a:endParaRPr lang="en-US" altLang="ko-KR" sz="1500" dirty="0">
              <a:solidFill>
                <a:schemeClr val="tx1"/>
              </a:solidFill>
              <a:latin typeface="+mn-lt"/>
            </a:endParaRPr>
          </a:p>
          <a:p>
            <a:endParaRPr lang="en-US" altLang="ko-KR" sz="1500" dirty="0">
              <a:solidFill>
                <a:schemeClr val="tx1"/>
              </a:solidFill>
              <a:latin typeface="+mn-lt"/>
            </a:endParaRPr>
          </a:p>
          <a:p>
            <a:endParaRPr lang="en-US" altLang="ko-KR" sz="1500" dirty="0">
              <a:solidFill>
                <a:schemeClr val="tx1"/>
              </a:solidFill>
              <a:latin typeface="+mn-lt"/>
            </a:endParaRPr>
          </a:p>
          <a:p>
            <a:endParaRPr lang="en-US" altLang="ko-KR" sz="1500" dirty="0">
              <a:solidFill>
                <a:schemeClr val="tx1"/>
              </a:solidFill>
              <a:latin typeface="+mn-lt"/>
            </a:endParaRPr>
          </a:p>
          <a:p>
            <a:endParaRPr lang="en-US" altLang="ko-KR" sz="1500" b="1" dirty="0">
              <a:solidFill>
                <a:schemeClr val="tx1"/>
              </a:solidFill>
              <a:latin typeface="+mn-lt"/>
            </a:endParaRPr>
          </a:p>
          <a:p>
            <a:endParaRPr lang="en-US" altLang="ko-KR" sz="1500" b="1" dirty="0">
              <a:solidFill>
                <a:schemeClr val="tx1"/>
              </a:solidFill>
              <a:latin typeface="+mn-lt"/>
            </a:endParaRPr>
          </a:p>
          <a:p>
            <a:endParaRPr lang="en-US" altLang="ko-KR" sz="1500" b="1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altLang="ko-KR" sz="1500" dirty="0">
              <a:solidFill>
                <a:schemeClr val="tx1"/>
              </a:solidFill>
              <a:latin typeface="+mn-lt"/>
            </a:endParaRPr>
          </a:p>
          <a:p>
            <a:pPr lvl="1"/>
            <a:endParaRPr lang="en-US" altLang="ko-KR" sz="15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410CC-FDB8-4EA4-BF4F-3AD48A8D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924" y="1810284"/>
            <a:ext cx="2956560" cy="1618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E3CF9-D021-45CC-A201-33B2C1CE51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 t="21403" r="4833" b="19828"/>
          <a:stretch/>
        </p:blipFill>
        <p:spPr>
          <a:xfrm>
            <a:off x="7812707" y="4093103"/>
            <a:ext cx="4042410" cy="197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4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AutoShape 4"/>
          <p:cNvSpPr>
            <a:spLocks noChangeArrowheads="1"/>
          </p:cNvSpPr>
          <p:nvPr/>
        </p:nvSpPr>
        <p:spPr bwMode="gray">
          <a:xfrm rot="15268826">
            <a:off x="-39267" y="2263814"/>
            <a:ext cx="7824118" cy="4747432"/>
          </a:xfrm>
          <a:prstGeom prst="triangle">
            <a:avLst>
              <a:gd name="adj" fmla="val 50989"/>
            </a:avLst>
          </a:prstGeom>
          <a:gradFill rotWithShape="1">
            <a:gsLst>
              <a:gs pos="0">
                <a:srgbClr val="808080">
                  <a:alpha val="30000"/>
                </a:srgbClr>
              </a:gs>
              <a:gs pos="100000">
                <a:srgbClr val="808080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58595B"/>
              </a:solidFill>
            </a:endParaRPr>
          </a:p>
        </p:txBody>
      </p:sp>
      <p:cxnSp>
        <p:nvCxnSpPr>
          <p:cNvPr id="194" name="AutoShape 58"/>
          <p:cNvCxnSpPr>
            <a:cxnSpLocks noChangeShapeType="1"/>
          </p:cNvCxnSpPr>
          <p:nvPr/>
        </p:nvCxnSpPr>
        <p:spPr bwMode="gray">
          <a:xfrm flipH="1">
            <a:off x="1968489" y="1802896"/>
            <a:ext cx="2013042" cy="2713596"/>
          </a:xfrm>
          <a:prstGeom prst="straightConnector1">
            <a:avLst/>
          </a:prstGeom>
          <a:noFill/>
          <a:ln w="19050" cap="rnd">
            <a:solidFill>
              <a:srgbClr val="C0C3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2" name="AutoShape 2"/>
          <p:cNvSpPr>
            <a:spLocks noChangeArrowheads="1"/>
          </p:cNvSpPr>
          <p:nvPr/>
        </p:nvSpPr>
        <p:spPr bwMode="auto">
          <a:xfrm>
            <a:off x="4379767" y="1361849"/>
            <a:ext cx="6836961" cy="352425"/>
          </a:xfrm>
          <a:prstGeom prst="roundRect">
            <a:avLst>
              <a:gd name="adj" fmla="val 14865"/>
            </a:avLst>
          </a:prstGeom>
          <a:solidFill>
            <a:schemeClr val="accent2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r>
              <a:rPr kumimoji="1" lang="en-US" altLang="ja-JP" b="1" dirty="0">
                <a:solidFill>
                  <a:srgbClr val="FFFFFF"/>
                </a:solidFill>
                <a:latin typeface="Calibri" panose="020F0502020204030204" pitchFamily="34" charset="0"/>
              </a:rPr>
              <a:t>1. Mainstreaming Green Growth into Urban Planning &amp; Management </a:t>
            </a:r>
            <a:endParaRPr kumimoji="1" lang="ja-JP" altLang="en-US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テキスト プレースホルダー 6"/>
          <p:cNvSpPr txBox="1">
            <a:spLocks/>
          </p:cNvSpPr>
          <p:nvPr/>
        </p:nvSpPr>
        <p:spPr>
          <a:xfrm>
            <a:off x="4614105" y="1696975"/>
            <a:ext cx="7318944" cy="1223322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marL="0" indent="0" algn="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1800" i="0" kern="1200" baseline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ja-JP" sz="1200" b="1" dirty="0">
                <a:solidFill>
                  <a:srgbClr val="545454"/>
                </a:solidFill>
              </a:rPr>
              <a:t>Viet Nam – Urban Green Growth Action Project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ja-JP" sz="1200" b="1" dirty="0">
                <a:solidFill>
                  <a:srgbClr val="545454"/>
                </a:solidFill>
              </a:rPr>
              <a:t>Rwanda – National Roadmap for Green Secondary City Development 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ja-JP" sz="1200" b="1" dirty="0">
                <a:solidFill>
                  <a:srgbClr val="545454"/>
                </a:solidFill>
              </a:rPr>
              <a:t>Cambodia – Green City Strategic Planning Methodology, Green City Strategic Plan for Phnom Penh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ja-JP" sz="1200" b="1" dirty="0">
                <a:solidFill>
                  <a:srgbClr val="545454"/>
                </a:solidFill>
              </a:rPr>
              <a:t>Nepal – Green Municipality Development Strategy</a:t>
            </a:r>
            <a:endParaRPr lang="ja-JP" altLang="en-US" sz="1200" b="1" dirty="0">
              <a:solidFill>
                <a:srgbClr val="545454"/>
              </a:solidFill>
            </a:endParaRPr>
          </a:p>
        </p:txBody>
      </p:sp>
      <p:sp>
        <p:nvSpPr>
          <p:cNvPr id="24" name="AutoShape 2"/>
          <p:cNvSpPr>
            <a:spLocks noChangeArrowheads="1"/>
          </p:cNvSpPr>
          <p:nvPr/>
        </p:nvSpPr>
        <p:spPr bwMode="auto">
          <a:xfrm>
            <a:off x="6034249" y="2683898"/>
            <a:ext cx="5182480" cy="352425"/>
          </a:xfrm>
          <a:prstGeom prst="roundRect">
            <a:avLst>
              <a:gd name="adj" fmla="val 14865"/>
            </a:avLst>
          </a:prstGeom>
          <a:solidFill>
            <a:srgbClr val="9BCDE4">
              <a:alpha val="8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</a:rPr>
              <a:t>2. Resource Efficient &amp; Low-Carbon Cities  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271702" y="2621567"/>
            <a:ext cx="1080847" cy="904875"/>
            <a:chOff x="2288615" y="3641351"/>
            <a:chExt cx="1080847" cy="904875"/>
          </a:xfrm>
        </p:grpSpPr>
        <p:grpSp>
          <p:nvGrpSpPr>
            <p:cNvPr id="33" name="Group 32"/>
            <p:cNvGrpSpPr/>
            <p:nvPr/>
          </p:nvGrpSpPr>
          <p:grpSpPr>
            <a:xfrm>
              <a:off x="2351842" y="3641351"/>
              <a:ext cx="904875" cy="904875"/>
              <a:chOff x="1165671" y="2420421"/>
              <a:chExt cx="1492195" cy="1492195"/>
            </a:xfrm>
          </p:grpSpPr>
          <p:sp>
            <p:nvSpPr>
              <p:cNvPr id="34" name="アーチ 33"/>
              <p:cNvSpPr/>
              <p:nvPr/>
            </p:nvSpPr>
            <p:spPr>
              <a:xfrm rot="3600000">
                <a:off x="1165671" y="2420421"/>
                <a:ext cx="1492195" cy="1492195"/>
              </a:xfrm>
              <a:prstGeom prst="blockArc">
                <a:avLst>
                  <a:gd name="adj1" fmla="val 18941412"/>
                  <a:gd name="adj2" fmla="val 11732646"/>
                  <a:gd name="adj3" fmla="val 4340"/>
                </a:avLst>
              </a:prstGeom>
              <a:solidFill>
                <a:schemeClr val="accent4"/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  <p:sp>
            <p:nvSpPr>
              <p:cNvPr id="35" name="アーチ 34"/>
              <p:cNvSpPr/>
              <p:nvPr/>
            </p:nvSpPr>
            <p:spPr>
              <a:xfrm rot="6618510">
                <a:off x="1282259" y="2537009"/>
                <a:ext cx="1259018" cy="1259018"/>
              </a:xfrm>
              <a:prstGeom prst="blockArc">
                <a:avLst>
                  <a:gd name="adj1" fmla="val 19452122"/>
                  <a:gd name="adj2" fmla="val 11742259"/>
                  <a:gd name="adj3" fmla="val 4894"/>
                </a:avLst>
              </a:prstGeom>
              <a:solidFill>
                <a:schemeClr val="accent3"/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</p:grpSp>
        <p:pic>
          <p:nvPicPr>
            <p:cNvPr id="36" name="Picture 4" descr="Image result for low carbon cities icon"/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15" y="3809135"/>
              <a:ext cx="1080847" cy="60347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/>
          <p:cNvGrpSpPr/>
          <p:nvPr/>
        </p:nvGrpSpPr>
        <p:grpSpPr>
          <a:xfrm>
            <a:off x="3639694" y="1316450"/>
            <a:ext cx="904875" cy="904875"/>
            <a:chOff x="4039186" y="3979214"/>
            <a:chExt cx="904875" cy="90487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12521" t="10785" r="4986" b="5141"/>
            <a:stretch/>
          </p:blipFill>
          <p:spPr>
            <a:xfrm>
              <a:off x="4224758" y="4190847"/>
              <a:ext cx="533730" cy="571310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4039186" y="3979214"/>
              <a:ext cx="904875" cy="904875"/>
              <a:chOff x="1165671" y="2420421"/>
              <a:chExt cx="1492195" cy="1492195"/>
            </a:xfrm>
          </p:grpSpPr>
          <p:sp>
            <p:nvSpPr>
              <p:cNvPr id="38" name="アーチ 33"/>
              <p:cNvSpPr/>
              <p:nvPr/>
            </p:nvSpPr>
            <p:spPr>
              <a:xfrm rot="3600000">
                <a:off x="1165671" y="2420421"/>
                <a:ext cx="1492195" cy="1492195"/>
              </a:xfrm>
              <a:prstGeom prst="blockArc">
                <a:avLst>
                  <a:gd name="adj1" fmla="val 18941412"/>
                  <a:gd name="adj2" fmla="val 11732646"/>
                  <a:gd name="adj3" fmla="val 4340"/>
                </a:avLst>
              </a:prstGeom>
              <a:solidFill>
                <a:schemeClr val="accent2"/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  <p:sp>
            <p:nvSpPr>
              <p:cNvPr id="39" name="アーチ 34"/>
              <p:cNvSpPr/>
              <p:nvPr/>
            </p:nvSpPr>
            <p:spPr>
              <a:xfrm rot="6618510">
                <a:off x="1282259" y="2537009"/>
                <a:ext cx="1259018" cy="1259018"/>
              </a:xfrm>
              <a:prstGeom prst="blockArc">
                <a:avLst>
                  <a:gd name="adj1" fmla="val 19452122"/>
                  <a:gd name="adj2" fmla="val 11742259"/>
                  <a:gd name="adj3" fmla="val 4894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</p:grpSp>
      </p:grpSp>
      <p:sp>
        <p:nvSpPr>
          <p:cNvPr id="44" name="AutoShape 2"/>
          <p:cNvSpPr>
            <a:spLocks noChangeArrowheads="1"/>
          </p:cNvSpPr>
          <p:nvPr/>
        </p:nvSpPr>
        <p:spPr bwMode="auto">
          <a:xfrm>
            <a:off x="5481649" y="4135922"/>
            <a:ext cx="5845512" cy="352425"/>
          </a:xfrm>
          <a:prstGeom prst="roundRect">
            <a:avLst>
              <a:gd name="adj" fmla="val 14865"/>
            </a:avLst>
          </a:prstGeom>
          <a:solidFill>
            <a:srgbClr val="C472AF">
              <a:alpha val="80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</a:rPr>
              <a:t>3. Solid Waste Management &amp; Managing Waste as Resource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622632" y="3876866"/>
            <a:ext cx="904875" cy="904875"/>
            <a:chOff x="1299021" y="2826031"/>
            <a:chExt cx="904875" cy="904875"/>
          </a:xfrm>
        </p:grpSpPr>
        <p:grpSp>
          <p:nvGrpSpPr>
            <p:cNvPr id="14" name="Group 13"/>
            <p:cNvGrpSpPr/>
            <p:nvPr/>
          </p:nvGrpSpPr>
          <p:grpSpPr>
            <a:xfrm>
              <a:off x="1299021" y="2826031"/>
              <a:ext cx="904875" cy="904875"/>
              <a:chOff x="1165672" y="2420420"/>
              <a:chExt cx="1492195" cy="1492195"/>
            </a:xfrm>
          </p:grpSpPr>
          <p:sp>
            <p:nvSpPr>
              <p:cNvPr id="15" name="アーチ 33"/>
              <p:cNvSpPr/>
              <p:nvPr/>
            </p:nvSpPr>
            <p:spPr>
              <a:xfrm rot="3600000">
                <a:off x="1165672" y="2420420"/>
                <a:ext cx="1492195" cy="1492195"/>
              </a:xfrm>
              <a:prstGeom prst="blockArc">
                <a:avLst>
                  <a:gd name="adj1" fmla="val 18941412"/>
                  <a:gd name="adj2" fmla="val 11732646"/>
                  <a:gd name="adj3" fmla="val 434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  <p:sp>
            <p:nvSpPr>
              <p:cNvPr id="16" name="アーチ 34"/>
              <p:cNvSpPr/>
              <p:nvPr/>
            </p:nvSpPr>
            <p:spPr>
              <a:xfrm rot="6618510">
                <a:off x="1282259" y="2537009"/>
                <a:ext cx="1259018" cy="1259018"/>
              </a:xfrm>
              <a:prstGeom prst="blockArc">
                <a:avLst>
                  <a:gd name="adj1" fmla="val 19452122"/>
                  <a:gd name="adj2" fmla="val 11742259"/>
                  <a:gd name="adj3" fmla="val 4894"/>
                </a:avLst>
              </a:prstGeom>
              <a:solidFill>
                <a:srgbClr val="C472AF"/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</p:grpSp>
        <p:pic>
          <p:nvPicPr>
            <p:cNvPr id="45" name="Picture 6" descr="Related image"/>
            <p:cNvPicPr>
              <a:picLocks noChangeAspect="1" noChangeArrowheads="1"/>
            </p:cNvPicPr>
            <p:nvPr/>
          </p:nvPicPr>
          <p:blipFill rotWithShape="1">
            <a:blip r:embed="rId4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97"/>
            <a:stretch/>
          </p:blipFill>
          <p:spPr bwMode="auto">
            <a:xfrm>
              <a:off x="1374389" y="2947083"/>
              <a:ext cx="759211" cy="6674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テキスト プレースホルダー 6"/>
          <p:cNvSpPr txBox="1">
            <a:spLocks/>
          </p:cNvSpPr>
          <p:nvPr/>
        </p:nvSpPr>
        <p:spPr>
          <a:xfrm>
            <a:off x="6558155" y="4553411"/>
            <a:ext cx="4658573" cy="589025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1800" i="0" kern="1200" baseline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ja-JP" sz="1500" b="1" dirty="0">
                <a:solidFill>
                  <a:srgbClr val="545454"/>
                </a:solidFill>
              </a:rPr>
              <a:t>Laos – Pro-poor solid waste management project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ja-JP" sz="1500" b="1" dirty="0">
                <a:solidFill>
                  <a:srgbClr val="545454"/>
                </a:solidFill>
              </a:rPr>
              <a:t>Uganda – Waste to energy resource projects</a:t>
            </a:r>
          </a:p>
        </p:txBody>
      </p:sp>
      <p:sp>
        <p:nvSpPr>
          <p:cNvPr id="53" name="テキスト プレースホルダー 6"/>
          <p:cNvSpPr txBox="1">
            <a:spLocks/>
          </p:cNvSpPr>
          <p:nvPr/>
        </p:nvSpPr>
        <p:spPr>
          <a:xfrm>
            <a:off x="6161790" y="3023278"/>
            <a:ext cx="5165371" cy="678860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marL="0" indent="0" algn="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1800" i="0" kern="1200" baseline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ja-JP" sz="1500" b="1" dirty="0">
                <a:solidFill>
                  <a:srgbClr val="545454"/>
                </a:solidFill>
              </a:rPr>
              <a:t>   Mongolia – Low Carbon and cost efficient public infrastructure model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ja-JP" sz="1500" b="1" dirty="0">
                <a:solidFill>
                  <a:srgbClr val="545454"/>
                </a:solidFill>
              </a:rPr>
              <a:t>   Pacific region – Urban Eco-system Based Adaptation</a:t>
            </a: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ja-JP" sz="1500" b="1" dirty="0">
                <a:solidFill>
                  <a:srgbClr val="545454"/>
                </a:solidFill>
              </a:rPr>
              <a:t>   Kiribati – Climate Resilient Island Development </a:t>
            </a:r>
            <a:endParaRPr lang="ja-JP" altLang="en-US" sz="1500" b="1" dirty="0">
              <a:solidFill>
                <a:srgbClr val="545454"/>
              </a:solidFill>
            </a:endParaRPr>
          </a:p>
        </p:txBody>
      </p:sp>
      <p:sp>
        <p:nvSpPr>
          <p:cNvPr id="67" name="AutoShape 2"/>
          <p:cNvSpPr>
            <a:spLocks noChangeArrowheads="1"/>
          </p:cNvSpPr>
          <p:nvPr/>
        </p:nvSpPr>
        <p:spPr bwMode="auto">
          <a:xfrm>
            <a:off x="5020776" y="5224641"/>
            <a:ext cx="6546392" cy="352425"/>
          </a:xfrm>
          <a:prstGeom prst="roundRect">
            <a:avLst>
              <a:gd name="adj" fmla="val 14865"/>
            </a:avLst>
          </a:prstGeom>
          <a:solidFill>
            <a:schemeClr val="accent3">
              <a:alpha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</a:rPr>
              <a:t>5. Sustainable Transportation &amp; Mobility: Connected &amp; Heath Cities 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4352522" y="5315470"/>
            <a:ext cx="904875" cy="904875"/>
            <a:chOff x="3766849" y="5397145"/>
            <a:chExt cx="904875" cy="904875"/>
          </a:xfrm>
        </p:grpSpPr>
        <p:grpSp>
          <p:nvGrpSpPr>
            <p:cNvPr id="74" name="Group 73"/>
            <p:cNvGrpSpPr/>
            <p:nvPr/>
          </p:nvGrpSpPr>
          <p:grpSpPr>
            <a:xfrm>
              <a:off x="3766849" y="5397145"/>
              <a:ext cx="904875" cy="904875"/>
              <a:chOff x="1165671" y="2420421"/>
              <a:chExt cx="1492195" cy="1492195"/>
            </a:xfrm>
          </p:grpSpPr>
          <p:sp>
            <p:nvSpPr>
              <p:cNvPr id="76" name="アーチ 33"/>
              <p:cNvSpPr/>
              <p:nvPr/>
            </p:nvSpPr>
            <p:spPr>
              <a:xfrm rot="3600000">
                <a:off x="1165671" y="2420421"/>
                <a:ext cx="1492195" cy="1492195"/>
              </a:xfrm>
              <a:prstGeom prst="blockArc">
                <a:avLst>
                  <a:gd name="adj1" fmla="val 18941412"/>
                  <a:gd name="adj2" fmla="val 11732646"/>
                  <a:gd name="adj3" fmla="val 434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  <p:sp>
            <p:nvSpPr>
              <p:cNvPr id="77" name="アーチ 34"/>
              <p:cNvSpPr/>
              <p:nvPr/>
            </p:nvSpPr>
            <p:spPr>
              <a:xfrm rot="6618510">
                <a:off x="1282259" y="2537009"/>
                <a:ext cx="1259018" cy="1259018"/>
              </a:xfrm>
              <a:prstGeom prst="blockArc">
                <a:avLst>
                  <a:gd name="adj1" fmla="val 19452122"/>
                  <a:gd name="adj2" fmla="val 11742259"/>
                  <a:gd name="adj3" fmla="val 4894"/>
                </a:avLst>
              </a:prstGeom>
              <a:solidFill>
                <a:schemeClr val="accent4"/>
              </a:solidFill>
              <a:ln w="25400" cap="flat" cmpd="sng" algn="ctr">
                <a:noFill/>
                <a:prstDash val="sysDot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632753"/>
                <a:endParaRPr kumimoji="1" lang="ja-JP" altLang="en-US" sz="3200" kern="0">
                  <a:solidFill>
                    <a:srgbClr val="5BB8D1"/>
                  </a:solidFill>
                  <a:latin typeface="Open Sans"/>
                </a:endParaRPr>
              </a:p>
            </p:txBody>
          </p:sp>
        </p:grpSp>
        <p:pic>
          <p:nvPicPr>
            <p:cNvPr id="78" name="Picture 14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467" y="5551308"/>
              <a:ext cx="610838" cy="61083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テキスト プレースホルダー 6"/>
          <p:cNvSpPr txBox="1">
            <a:spLocks/>
          </p:cNvSpPr>
          <p:nvPr/>
        </p:nvSpPr>
        <p:spPr>
          <a:xfrm>
            <a:off x="6913853" y="5797774"/>
            <a:ext cx="5019195" cy="460633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1800" i="0" kern="1200" baseline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ja-JP" sz="1500" b="1" dirty="0">
                <a:solidFill>
                  <a:srgbClr val="545454"/>
                </a:solidFill>
              </a:rPr>
              <a:t>Mexico – Transforming transpiration in urban areas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ja-JP" sz="1500" b="1" dirty="0">
                <a:solidFill>
                  <a:srgbClr val="545454"/>
                </a:solidFill>
              </a:rPr>
              <a:t>Cambodia – Supporting non-motorized mobility</a:t>
            </a:r>
            <a:endParaRPr lang="ja-JP" altLang="en-US" sz="1500" b="1" dirty="0">
              <a:solidFill>
                <a:srgbClr val="545454"/>
              </a:solidFill>
            </a:endParaRPr>
          </a:p>
        </p:txBody>
      </p:sp>
      <p:cxnSp>
        <p:nvCxnSpPr>
          <p:cNvPr id="234" name="AutoShape 58"/>
          <p:cNvCxnSpPr>
            <a:cxnSpLocks noChangeShapeType="1"/>
          </p:cNvCxnSpPr>
          <p:nvPr/>
        </p:nvCxnSpPr>
        <p:spPr bwMode="gray">
          <a:xfrm flipH="1" flipV="1">
            <a:off x="2152650" y="5625033"/>
            <a:ext cx="2216873" cy="683546"/>
          </a:xfrm>
          <a:prstGeom prst="straightConnector1">
            <a:avLst/>
          </a:prstGeom>
          <a:noFill/>
          <a:ln w="19050" cap="rnd">
            <a:solidFill>
              <a:srgbClr val="C0C3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52" name="Group 86"/>
          <p:cNvGrpSpPr>
            <a:grpSpLocks/>
          </p:cNvGrpSpPr>
          <p:nvPr/>
        </p:nvGrpSpPr>
        <p:grpSpPr bwMode="auto">
          <a:xfrm rot="1970990">
            <a:off x="2281485" y="2476598"/>
            <a:ext cx="574675" cy="1406153"/>
            <a:chOff x="3354" y="2155"/>
            <a:chExt cx="270" cy="369"/>
          </a:xfrm>
        </p:grpSpPr>
        <p:sp>
          <p:nvSpPr>
            <p:cNvPr id="253" name="AutoShape 87"/>
            <p:cNvSpPr>
              <a:spLocks noChangeArrowheads="1"/>
            </p:cNvSpPr>
            <p:nvPr/>
          </p:nvSpPr>
          <p:spPr bwMode="gray">
            <a:xfrm>
              <a:off x="3354" y="2155"/>
              <a:ext cx="270" cy="369"/>
            </a:xfrm>
            <a:prstGeom prst="downArrow">
              <a:avLst>
                <a:gd name="adj1" fmla="val 59259"/>
                <a:gd name="adj2" fmla="val 52591"/>
              </a:avLst>
            </a:prstGeom>
            <a:gradFill rotWithShape="1">
              <a:gsLst>
                <a:gs pos="0">
                  <a:srgbClr val="FFFFFF">
                    <a:gamma/>
                    <a:tint val="0"/>
                    <a:invGamma/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4" name="AutoShape 88"/>
            <p:cNvSpPr>
              <a:spLocks noChangeArrowheads="1"/>
            </p:cNvSpPr>
            <p:nvPr/>
          </p:nvSpPr>
          <p:spPr bwMode="gray">
            <a:xfrm>
              <a:off x="3370" y="2155"/>
              <a:ext cx="238" cy="354"/>
            </a:xfrm>
            <a:prstGeom prst="downArrow">
              <a:avLst>
                <a:gd name="adj1" fmla="val 57981"/>
                <a:gd name="adj2" fmla="val 51260"/>
              </a:avLst>
            </a:prstGeom>
            <a:gradFill rotWithShape="1">
              <a:gsLst>
                <a:gs pos="0">
                  <a:srgbClr val="FF9900">
                    <a:gamma/>
                    <a:tint val="0"/>
                    <a:invGamma/>
                    <a:alpha val="0"/>
                  </a:srgbClr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0" name="Group 79"/>
          <p:cNvGrpSpPr>
            <a:grpSpLocks/>
          </p:cNvGrpSpPr>
          <p:nvPr/>
        </p:nvGrpSpPr>
        <p:grpSpPr bwMode="auto">
          <a:xfrm>
            <a:off x="1039396" y="4299332"/>
            <a:ext cx="3812924" cy="1658484"/>
            <a:chOff x="2360" y="1684"/>
            <a:chExt cx="975" cy="748"/>
          </a:xfrm>
        </p:grpSpPr>
        <p:pic>
          <p:nvPicPr>
            <p:cNvPr id="171" name="Picture 80" descr="shadow_1_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2360" y="2046"/>
              <a:ext cx="975" cy="31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2" name="Group 81"/>
            <p:cNvGrpSpPr>
              <a:grpSpLocks/>
            </p:cNvGrpSpPr>
            <p:nvPr/>
          </p:nvGrpSpPr>
          <p:grpSpPr bwMode="auto">
            <a:xfrm>
              <a:off x="2405" y="1684"/>
              <a:ext cx="886" cy="748"/>
              <a:chOff x="2405" y="1684"/>
              <a:chExt cx="886" cy="748"/>
            </a:xfrm>
          </p:grpSpPr>
          <p:sp>
            <p:nvSpPr>
              <p:cNvPr id="174" name="Oval 82"/>
              <p:cNvSpPr>
                <a:spLocks noChangeArrowheads="1"/>
              </p:cNvSpPr>
              <p:nvPr/>
            </p:nvSpPr>
            <p:spPr bwMode="ltGray">
              <a:xfrm>
                <a:off x="2405" y="1684"/>
                <a:ext cx="886" cy="748"/>
              </a:xfrm>
              <a:prstGeom prst="ellipse">
                <a:avLst/>
              </a:prstGeom>
              <a:gradFill rotWithShape="1">
                <a:gsLst>
                  <a:gs pos="0">
                    <a:srgbClr val="969696">
                      <a:gamma/>
                      <a:tint val="19216"/>
                      <a:invGamma/>
                    </a:srgbClr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ffectLst/>
              <a:scene3d>
                <a:camera prst="legacyObliqueBottom">
                  <a:rot lat="19199999" lon="0" rev="0"/>
                </a:camera>
                <a:lightRig rig="legacyFlat3" dir="r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969696"/>
                </a:extrusionClr>
                <a:contourClr>
                  <a:srgbClr val="969696"/>
                </a:contourClr>
              </a:sp3d>
              <a:extLst>
                <a:ext uri="{91240B29-F687-4f45-9708-019B960494DF}">
                  <a14:hiddenLine xmlns="" xmlns:a14="http://schemas.microsoft.com/office/drawing/2010/main" w="9525" algn="ctr">
                    <a:noFill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5" name="Oval 83"/>
              <p:cNvSpPr>
                <a:spLocks noChangeArrowheads="1"/>
              </p:cNvSpPr>
              <p:nvPr/>
            </p:nvSpPr>
            <p:spPr bwMode="ltGray">
              <a:xfrm>
                <a:off x="2410" y="1894"/>
                <a:ext cx="878" cy="334"/>
              </a:xfrm>
              <a:prstGeom prst="ellipse">
                <a:avLst/>
              </a:prstGeom>
              <a:noFill/>
              <a:ln w="9525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3" name="Oval 84"/>
            <p:cNvSpPr>
              <a:spLocks noChangeArrowheads="1"/>
            </p:cNvSpPr>
            <p:nvPr/>
          </p:nvSpPr>
          <p:spPr bwMode="ltGray">
            <a:xfrm>
              <a:off x="2410" y="1894"/>
              <a:ext cx="878" cy="334"/>
            </a:xfrm>
            <a:prstGeom prst="ellipse">
              <a:avLst/>
            </a:prstGeom>
            <a:noFill/>
            <a:ln w="9525" algn="ctr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6" name="Rectangle 74"/>
          <p:cNvSpPr>
            <a:spLocks noChangeArrowheads="1"/>
          </p:cNvSpPr>
          <p:nvPr/>
        </p:nvSpPr>
        <p:spPr bwMode="gray">
          <a:xfrm>
            <a:off x="1758087" y="5094529"/>
            <a:ext cx="24289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58595B"/>
                </a:solidFill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Solid waste Management </a:t>
            </a:r>
          </a:p>
        </p:txBody>
      </p:sp>
      <p:sp>
        <p:nvSpPr>
          <p:cNvPr id="176" name="Rectangle 85"/>
          <p:cNvSpPr>
            <a:spLocks noChangeArrowheads="1"/>
          </p:cNvSpPr>
          <p:nvPr/>
        </p:nvSpPr>
        <p:spPr bwMode="gray">
          <a:xfrm>
            <a:off x="1437529" y="4473469"/>
            <a:ext cx="26915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58595B"/>
                </a:solidFill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Secondary City Development </a:t>
            </a:r>
          </a:p>
        </p:txBody>
      </p:sp>
      <p:grpSp>
        <p:nvGrpSpPr>
          <p:cNvPr id="161" name="Group 69"/>
          <p:cNvGrpSpPr>
            <a:grpSpLocks/>
          </p:cNvGrpSpPr>
          <p:nvPr/>
        </p:nvGrpSpPr>
        <p:grpSpPr bwMode="auto">
          <a:xfrm>
            <a:off x="742194" y="3796022"/>
            <a:ext cx="3812924" cy="1658483"/>
            <a:chOff x="2358" y="2024"/>
            <a:chExt cx="975" cy="748"/>
          </a:xfrm>
        </p:grpSpPr>
        <p:pic>
          <p:nvPicPr>
            <p:cNvPr id="162" name="Picture 70" descr="shadow_1_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2358" y="2384"/>
              <a:ext cx="975" cy="31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3" name="Group 71"/>
            <p:cNvGrpSpPr>
              <a:grpSpLocks/>
            </p:cNvGrpSpPr>
            <p:nvPr/>
          </p:nvGrpSpPr>
          <p:grpSpPr bwMode="auto">
            <a:xfrm>
              <a:off x="2405" y="2024"/>
              <a:ext cx="886" cy="748"/>
              <a:chOff x="2405" y="2024"/>
              <a:chExt cx="886" cy="748"/>
            </a:xfrm>
          </p:grpSpPr>
          <p:sp>
            <p:nvSpPr>
              <p:cNvPr id="165" name="Oval 73"/>
              <p:cNvSpPr>
                <a:spLocks noChangeArrowheads="1"/>
              </p:cNvSpPr>
              <p:nvPr/>
            </p:nvSpPr>
            <p:spPr bwMode="ltGray">
              <a:xfrm>
                <a:off x="2409" y="2229"/>
                <a:ext cx="878" cy="334"/>
              </a:xfrm>
              <a:prstGeom prst="ellipse">
                <a:avLst/>
              </a:prstGeom>
              <a:noFill/>
              <a:ln w="9525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64" name="Oval 72"/>
              <p:cNvSpPr>
                <a:spLocks noChangeArrowheads="1"/>
              </p:cNvSpPr>
              <p:nvPr/>
            </p:nvSpPr>
            <p:spPr bwMode="ltGray">
              <a:xfrm>
                <a:off x="2405" y="2024"/>
                <a:ext cx="886" cy="748"/>
              </a:xfrm>
              <a:prstGeom prst="ellipse">
                <a:avLst/>
              </a:prstGeom>
              <a:gradFill rotWithShape="1">
                <a:gsLst>
                  <a:gs pos="0">
                    <a:srgbClr val="77B359">
                      <a:gamma/>
                      <a:tint val="19216"/>
                      <a:invGamma/>
                    </a:srgbClr>
                  </a:gs>
                  <a:gs pos="100000">
                    <a:srgbClr val="77B359"/>
                  </a:gs>
                </a:gsLst>
                <a:lin ang="0" scaled="1"/>
              </a:gradFill>
              <a:ln>
                <a:noFill/>
              </a:ln>
              <a:effectLst/>
              <a:scene3d>
                <a:camera prst="legacyObliqueBottom">
                  <a:rot lat="19199999" lon="0" rev="0"/>
                </a:camera>
                <a:lightRig rig="legacyFlat3" dir="r"/>
              </a:scene3d>
              <a:sp3d extrusionH="125400" prstMaterial="legacyMatte">
                <a:bevelT w="13500" h="13500" prst="angle"/>
                <a:bevelB w="13500" h="13500" prst="angle"/>
                <a:extrusionClr>
                  <a:srgbClr val="77B359"/>
                </a:extrusionClr>
                <a:contourClr>
                  <a:srgbClr val="77B359"/>
                </a:contourClr>
              </a:sp3d>
              <a:extLst>
                <a:ext uri="{91240B29-F687-4f45-9708-019B960494DF}">
                  <a14:hiddenLine xmlns="" xmlns:a14="http://schemas.microsoft.com/office/drawing/2010/main" w="9525" algn="ctr">
                    <a:noFill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9" name="Rectangle 85"/>
          <p:cNvSpPr>
            <a:spLocks noChangeArrowheads="1"/>
          </p:cNvSpPr>
          <p:nvPr/>
        </p:nvSpPr>
        <p:spPr bwMode="gray">
          <a:xfrm>
            <a:off x="1260314" y="4545136"/>
            <a:ext cx="26915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58595B"/>
                </a:solidFill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Secondary City Development </a:t>
            </a:r>
          </a:p>
        </p:txBody>
      </p:sp>
      <p:sp>
        <p:nvSpPr>
          <p:cNvPr id="201" name="Rectangle 11"/>
          <p:cNvSpPr>
            <a:spLocks noChangeArrowheads="1"/>
          </p:cNvSpPr>
          <p:nvPr/>
        </p:nvSpPr>
        <p:spPr bwMode="auto">
          <a:xfrm>
            <a:off x="689725" y="3905269"/>
            <a:ext cx="3439374" cy="39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4864" tIns="54864" rIns="54864" bIns="54864" anchor="ctr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0000"/>
              </a:lnSpc>
              <a:buClr>
                <a:srgbClr val="58595B"/>
              </a:buClr>
            </a:pPr>
            <a:r>
              <a:rPr lang="en-US" altLang="ko-KR" sz="2600" b="1" dirty="0">
                <a:solidFill>
                  <a:srgbClr val="58595B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Current Demands</a:t>
            </a:r>
          </a:p>
        </p:txBody>
      </p:sp>
      <p:grpSp>
        <p:nvGrpSpPr>
          <p:cNvPr id="111" name="Group 76"/>
          <p:cNvGrpSpPr>
            <a:grpSpLocks/>
          </p:cNvGrpSpPr>
          <p:nvPr/>
        </p:nvGrpSpPr>
        <p:grpSpPr bwMode="auto">
          <a:xfrm rot="6408205">
            <a:off x="2394786" y="5444501"/>
            <a:ext cx="561862" cy="1414070"/>
            <a:chOff x="3354" y="2155"/>
            <a:chExt cx="270" cy="369"/>
          </a:xfrm>
        </p:grpSpPr>
        <p:sp>
          <p:nvSpPr>
            <p:cNvPr id="112" name="AutoShape 77"/>
            <p:cNvSpPr>
              <a:spLocks noChangeArrowheads="1"/>
            </p:cNvSpPr>
            <p:nvPr/>
          </p:nvSpPr>
          <p:spPr bwMode="gray">
            <a:xfrm>
              <a:off x="3354" y="2155"/>
              <a:ext cx="270" cy="369"/>
            </a:xfrm>
            <a:prstGeom prst="downArrow">
              <a:avLst>
                <a:gd name="adj1" fmla="val 59259"/>
                <a:gd name="adj2" fmla="val 52591"/>
              </a:avLst>
            </a:prstGeom>
            <a:gradFill rotWithShape="1">
              <a:gsLst>
                <a:gs pos="0">
                  <a:srgbClr val="FFFFFF">
                    <a:gamma/>
                    <a:tint val="0"/>
                    <a:invGamma/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" name="AutoShape 78"/>
            <p:cNvSpPr>
              <a:spLocks noChangeArrowheads="1"/>
            </p:cNvSpPr>
            <p:nvPr/>
          </p:nvSpPr>
          <p:spPr bwMode="gray">
            <a:xfrm>
              <a:off x="3370" y="2155"/>
              <a:ext cx="238" cy="354"/>
            </a:xfrm>
            <a:prstGeom prst="downArrow">
              <a:avLst>
                <a:gd name="adj1" fmla="val 57981"/>
                <a:gd name="adj2" fmla="val 51260"/>
              </a:avLst>
            </a:prstGeom>
            <a:gradFill rotWithShape="1">
              <a:gsLst>
                <a:gs pos="0">
                  <a:srgbClr val="FF9900">
                    <a:gamma/>
                    <a:tint val="0"/>
                    <a:invGamma/>
                    <a:alpha val="0"/>
                  </a:srgbClr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239264" y="0"/>
            <a:ext cx="9583242" cy="1325563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A987E"/>
                </a:solidFill>
                <a:latin typeface="Calibri Light" panose="020F0302020204030204" pitchFamily="34" charset="0"/>
              </a:rPr>
              <a:t>GGGI’s urban sector – Four priority areas to transform cities </a:t>
            </a:r>
            <a:endParaRPr lang="ko-KR" altLang="en-US" sz="3600" b="1" dirty="0">
              <a:solidFill>
                <a:srgbClr val="0A987E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46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Flowchart: Manual Input 3"/>
          <p:cNvSpPr/>
          <p:nvPr/>
        </p:nvSpPr>
        <p:spPr>
          <a:xfrm rot="16200000" flipV="1">
            <a:off x="1581359" y="2021365"/>
            <a:ext cx="438266" cy="36096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243 w 10000"/>
              <a:gd name="connsiteY0" fmla="*/ 58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43 w 10000"/>
              <a:gd name="connsiteY4" fmla="*/ 588 h 10000"/>
              <a:gd name="connsiteX0" fmla="*/ 40 w 10000"/>
              <a:gd name="connsiteY0" fmla="*/ 58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0 w 10000"/>
              <a:gd name="connsiteY4" fmla="*/ 58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40" y="588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3" y="6863"/>
                  <a:pt x="27" y="3725"/>
                  <a:pt x="40" y="58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9" name="Flowchart: Manual Input 3"/>
          <p:cNvSpPr/>
          <p:nvPr/>
        </p:nvSpPr>
        <p:spPr>
          <a:xfrm rot="16200000" flipV="1">
            <a:off x="1669073" y="2635624"/>
            <a:ext cx="262840" cy="360962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243 w 10000"/>
              <a:gd name="connsiteY0" fmla="*/ 58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243 w 10000"/>
              <a:gd name="connsiteY4" fmla="*/ 588 h 10000"/>
              <a:gd name="connsiteX0" fmla="*/ 40 w 10000"/>
              <a:gd name="connsiteY0" fmla="*/ 588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0 w 10000"/>
              <a:gd name="connsiteY4" fmla="*/ 588 h 10000"/>
              <a:gd name="connsiteX0" fmla="*/ 131 w 10000"/>
              <a:gd name="connsiteY0" fmla="*/ 36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1 w 10000"/>
              <a:gd name="connsiteY4" fmla="*/ 36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31" y="364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3" y="6863"/>
                  <a:pt x="118" y="3501"/>
                  <a:pt x="131" y="36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" name="Group 5"/>
          <p:cNvGrpSpPr/>
          <p:nvPr/>
        </p:nvGrpSpPr>
        <p:grpSpPr>
          <a:xfrm>
            <a:off x="3212406" y="1239983"/>
            <a:ext cx="8401856" cy="4412905"/>
            <a:chOff x="3126380" y="842740"/>
            <a:chExt cx="8401856" cy="4412905"/>
          </a:xfrm>
        </p:grpSpPr>
        <p:sp>
          <p:nvSpPr>
            <p:cNvPr id="50" name="Freeform 6"/>
            <p:cNvSpPr>
              <a:spLocks/>
            </p:cNvSpPr>
            <p:nvPr/>
          </p:nvSpPr>
          <p:spPr bwMode="auto">
            <a:xfrm>
              <a:off x="9444891" y="3513208"/>
              <a:ext cx="236016" cy="234558"/>
            </a:xfrm>
            <a:custGeom>
              <a:avLst/>
              <a:gdLst>
                <a:gd name="T0" fmla="*/ 350 w 485"/>
                <a:gd name="T1" fmla="*/ 7 h 484"/>
                <a:gd name="T2" fmla="*/ 310 w 485"/>
                <a:gd name="T3" fmla="*/ 155 h 484"/>
                <a:gd name="T4" fmla="*/ 95 w 485"/>
                <a:gd name="T5" fmla="*/ 228 h 484"/>
                <a:gd name="T6" fmla="*/ 31 w 485"/>
                <a:gd name="T7" fmla="*/ 153 h 484"/>
                <a:gd name="T8" fmla="*/ 0 w 485"/>
                <a:gd name="T9" fmla="*/ 161 h 484"/>
                <a:gd name="T10" fmla="*/ 58 w 485"/>
                <a:gd name="T11" fmla="*/ 385 h 484"/>
                <a:gd name="T12" fmla="*/ 146 w 485"/>
                <a:gd name="T13" fmla="*/ 396 h 484"/>
                <a:gd name="T14" fmla="*/ 261 w 485"/>
                <a:gd name="T15" fmla="*/ 439 h 484"/>
                <a:gd name="T16" fmla="*/ 261 w 485"/>
                <a:gd name="T17" fmla="*/ 484 h 484"/>
                <a:gd name="T18" fmla="*/ 315 w 485"/>
                <a:gd name="T19" fmla="*/ 474 h 484"/>
                <a:gd name="T20" fmla="*/ 392 w 485"/>
                <a:gd name="T21" fmla="*/ 366 h 484"/>
                <a:gd name="T22" fmla="*/ 392 w 485"/>
                <a:gd name="T23" fmla="*/ 279 h 484"/>
                <a:gd name="T24" fmla="*/ 436 w 485"/>
                <a:gd name="T25" fmla="*/ 190 h 484"/>
                <a:gd name="T26" fmla="*/ 485 w 485"/>
                <a:gd name="T27" fmla="*/ 201 h 484"/>
                <a:gd name="T28" fmla="*/ 426 w 485"/>
                <a:gd name="T29" fmla="*/ 79 h 484"/>
                <a:gd name="T30" fmla="*/ 418 w 485"/>
                <a:gd name="T31" fmla="*/ 0 h 484"/>
                <a:gd name="T32" fmla="*/ 350 w 485"/>
                <a:gd name="T33" fmla="*/ 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5" h="484">
                  <a:moveTo>
                    <a:pt x="350" y="7"/>
                  </a:moveTo>
                  <a:lnTo>
                    <a:pt x="310" y="155"/>
                  </a:lnTo>
                  <a:lnTo>
                    <a:pt x="95" y="228"/>
                  </a:lnTo>
                  <a:lnTo>
                    <a:pt x="31" y="153"/>
                  </a:lnTo>
                  <a:lnTo>
                    <a:pt x="0" y="161"/>
                  </a:lnTo>
                  <a:lnTo>
                    <a:pt x="58" y="385"/>
                  </a:lnTo>
                  <a:lnTo>
                    <a:pt x="146" y="396"/>
                  </a:lnTo>
                  <a:lnTo>
                    <a:pt x="261" y="439"/>
                  </a:lnTo>
                  <a:lnTo>
                    <a:pt x="261" y="484"/>
                  </a:lnTo>
                  <a:lnTo>
                    <a:pt x="315" y="474"/>
                  </a:lnTo>
                  <a:lnTo>
                    <a:pt x="392" y="366"/>
                  </a:lnTo>
                  <a:lnTo>
                    <a:pt x="392" y="279"/>
                  </a:lnTo>
                  <a:lnTo>
                    <a:pt x="436" y="190"/>
                  </a:lnTo>
                  <a:lnTo>
                    <a:pt x="485" y="201"/>
                  </a:lnTo>
                  <a:lnTo>
                    <a:pt x="426" y="79"/>
                  </a:lnTo>
                  <a:lnTo>
                    <a:pt x="418" y="0"/>
                  </a:lnTo>
                  <a:lnTo>
                    <a:pt x="350" y="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51" name="Freeform 7"/>
            <p:cNvSpPr>
              <a:spLocks/>
            </p:cNvSpPr>
            <p:nvPr/>
          </p:nvSpPr>
          <p:spPr bwMode="auto">
            <a:xfrm>
              <a:off x="10202470" y="3715715"/>
              <a:ext cx="211248" cy="268067"/>
            </a:xfrm>
            <a:custGeom>
              <a:avLst/>
              <a:gdLst>
                <a:gd name="T0" fmla="*/ 6 w 434"/>
                <a:gd name="T1" fmla="*/ 0 h 554"/>
                <a:gd name="T2" fmla="*/ 0 w 434"/>
                <a:gd name="T3" fmla="*/ 418 h 554"/>
                <a:gd name="T4" fmla="*/ 59 w 434"/>
                <a:gd name="T5" fmla="*/ 415 h 554"/>
                <a:gd name="T6" fmla="*/ 139 w 434"/>
                <a:gd name="T7" fmla="*/ 323 h 554"/>
                <a:gd name="T8" fmla="*/ 206 w 434"/>
                <a:gd name="T9" fmla="*/ 326 h 554"/>
                <a:gd name="T10" fmla="*/ 248 w 434"/>
                <a:gd name="T11" fmla="*/ 364 h 554"/>
                <a:gd name="T12" fmla="*/ 262 w 434"/>
                <a:gd name="T13" fmla="*/ 482 h 554"/>
                <a:gd name="T14" fmla="*/ 398 w 434"/>
                <a:gd name="T15" fmla="*/ 554 h 554"/>
                <a:gd name="T16" fmla="*/ 434 w 434"/>
                <a:gd name="T17" fmla="*/ 542 h 554"/>
                <a:gd name="T18" fmla="*/ 434 w 434"/>
                <a:gd name="T19" fmla="*/ 498 h 554"/>
                <a:gd name="T20" fmla="*/ 324 w 434"/>
                <a:gd name="T21" fmla="*/ 407 h 554"/>
                <a:gd name="T22" fmla="*/ 271 w 434"/>
                <a:gd name="T23" fmla="*/ 283 h 554"/>
                <a:gd name="T24" fmla="*/ 313 w 434"/>
                <a:gd name="T25" fmla="*/ 262 h 554"/>
                <a:gd name="T26" fmla="*/ 282 w 434"/>
                <a:gd name="T27" fmla="*/ 193 h 554"/>
                <a:gd name="T28" fmla="*/ 218 w 434"/>
                <a:gd name="T29" fmla="*/ 192 h 554"/>
                <a:gd name="T30" fmla="*/ 203 w 434"/>
                <a:gd name="T31" fmla="*/ 119 h 554"/>
                <a:gd name="T32" fmla="*/ 34 w 434"/>
                <a:gd name="T33" fmla="*/ 5 h 554"/>
                <a:gd name="T34" fmla="*/ 6 w 434"/>
                <a:gd name="T3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4" h="554">
                  <a:moveTo>
                    <a:pt x="6" y="0"/>
                  </a:moveTo>
                  <a:lnTo>
                    <a:pt x="0" y="418"/>
                  </a:lnTo>
                  <a:lnTo>
                    <a:pt x="59" y="415"/>
                  </a:lnTo>
                  <a:lnTo>
                    <a:pt x="139" y="323"/>
                  </a:lnTo>
                  <a:lnTo>
                    <a:pt x="206" y="326"/>
                  </a:lnTo>
                  <a:lnTo>
                    <a:pt x="248" y="364"/>
                  </a:lnTo>
                  <a:lnTo>
                    <a:pt x="262" y="482"/>
                  </a:lnTo>
                  <a:lnTo>
                    <a:pt x="398" y="554"/>
                  </a:lnTo>
                  <a:lnTo>
                    <a:pt x="434" y="542"/>
                  </a:lnTo>
                  <a:lnTo>
                    <a:pt x="434" y="498"/>
                  </a:lnTo>
                  <a:lnTo>
                    <a:pt x="324" y="407"/>
                  </a:lnTo>
                  <a:lnTo>
                    <a:pt x="271" y="283"/>
                  </a:lnTo>
                  <a:lnTo>
                    <a:pt x="313" y="262"/>
                  </a:lnTo>
                  <a:lnTo>
                    <a:pt x="282" y="193"/>
                  </a:lnTo>
                  <a:lnTo>
                    <a:pt x="218" y="192"/>
                  </a:lnTo>
                  <a:lnTo>
                    <a:pt x="203" y="119"/>
                  </a:lnTo>
                  <a:lnTo>
                    <a:pt x="34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4256923" y="2690068"/>
              <a:ext cx="633745" cy="549246"/>
            </a:xfrm>
            <a:custGeom>
              <a:avLst/>
              <a:gdLst>
                <a:gd name="T0" fmla="*/ 0 w 1304"/>
                <a:gd name="T1" fmla="*/ 6 h 1130"/>
                <a:gd name="T2" fmla="*/ 84 w 1304"/>
                <a:gd name="T3" fmla="*/ 267 h 1130"/>
                <a:gd name="T4" fmla="*/ 45 w 1304"/>
                <a:gd name="T5" fmla="*/ 289 h 1130"/>
                <a:gd name="T6" fmla="*/ 49 w 1304"/>
                <a:gd name="T7" fmla="*/ 340 h 1130"/>
                <a:gd name="T8" fmla="*/ 122 w 1304"/>
                <a:gd name="T9" fmla="*/ 396 h 1130"/>
                <a:gd name="T10" fmla="*/ 122 w 1304"/>
                <a:gd name="T11" fmla="*/ 500 h 1130"/>
                <a:gd name="T12" fmla="*/ 211 w 1304"/>
                <a:gd name="T13" fmla="*/ 586 h 1130"/>
                <a:gd name="T14" fmla="*/ 173 w 1304"/>
                <a:gd name="T15" fmla="*/ 332 h 1130"/>
                <a:gd name="T16" fmla="*/ 122 w 1304"/>
                <a:gd name="T17" fmla="*/ 164 h 1130"/>
                <a:gd name="T18" fmla="*/ 134 w 1304"/>
                <a:gd name="T19" fmla="*/ 47 h 1130"/>
                <a:gd name="T20" fmla="*/ 177 w 1304"/>
                <a:gd name="T21" fmla="*/ 51 h 1130"/>
                <a:gd name="T22" fmla="*/ 194 w 1304"/>
                <a:gd name="T23" fmla="*/ 90 h 1130"/>
                <a:gd name="T24" fmla="*/ 177 w 1304"/>
                <a:gd name="T25" fmla="*/ 189 h 1130"/>
                <a:gd name="T26" fmla="*/ 400 w 1304"/>
                <a:gd name="T27" fmla="*/ 625 h 1130"/>
                <a:gd name="T28" fmla="*/ 400 w 1304"/>
                <a:gd name="T29" fmla="*/ 780 h 1130"/>
                <a:gd name="T30" fmla="*/ 580 w 1304"/>
                <a:gd name="T31" fmla="*/ 992 h 1130"/>
                <a:gd name="T32" fmla="*/ 777 w 1304"/>
                <a:gd name="T33" fmla="*/ 1083 h 1130"/>
                <a:gd name="T34" fmla="*/ 858 w 1304"/>
                <a:gd name="T35" fmla="*/ 1035 h 1130"/>
                <a:gd name="T36" fmla="*/ 974 w 1304"/>
                <a:gd name="T37" fmla="*/ 1130 h 1130"/>
                <a:gd name="T38" fmla="*/ 1043 w 1304"/>
                <a:gd name="T39" fmla="*/ 1061 h 1130"/>
                <a:gd name="T40" fmla="*/ 1012 w 1304"/>
                <a:gd name="T41" fmla="*/ 983 h 1130"/>
                <a:gd name="T42" fmla="*/ 1111 w 1304"/>
                <a:gd name="T43" fmla="*/ 953 h 1130"/>
                <a:gd name="T44" fmla="*/ 1141 w 1304"/>
                <a:gd name="T45" fmla="*/ 970 h 1130"/>
                <a:gd name="T46" fmla="*/ 1171 w 1304"/>
                <a:gd name="T47" fmla="*/ 940 h 1130"/>
                <a:gd name="T48" fmla="*/ 1218 w 1304"/>
                <a:gd name="T49" fmla="*/ 940 h 1130"/>
                <a:gd name="T50" fmla="*/ 1304 w 1304"/>
                <a:gd name="T51" fmla="*/ 789 h 1130"/>
                <a:gd name="T52" fmla="*/ 1261 w 1304"/>
                <a:gd name="T53" fmla="*/ 751 h 1130"/>
                <a:gd name="T54" fmla="*/ 1093 w 1304"/>
                <a:gd name="T55" fmla="*/ 789 h 1130"/>
                <a:gd name="T56" fmla="*/ 1055 w 1304"/>
                <a:gd name="T57" fmla="*/ 901 h 1130"/>
                <a:gd name="T58" fmla="*/ 956 w 1304"/>
                <a:gd name="T59" fmla="*/ 918 h 1130"/>
                <a:gd name="T60" fmla="*/ 841 w 1304"/>
                <a:gd name="T61" fmla="*/ 871 h 1130"/>
                <a:gd name="T62" fmla="*/ 790 w 1304"/>
                <a:gd name="T63" fmla="*/ 707 h 1130"/>
                <a:gd name="T64" fmla="*/ 829 w 1304"/>
                <a:gd name="T65" fmla="*/ 501 h 1130"/>
                <a:gd name="T66" fmla="*/ 749 w 1304"/>
                <a:gd name="T67" fmla="*/ 451 h 1130"/>
                <a:gd name="T68" fmla="*/ 711 w 1304"/>
                <a:gd name="T69" fmla="*/ 252 h 1130"/>
                <a:gd name="T70" fmla="*/ 679 w 1304"/>
                <a:gd name="T71" fmla="*/ 239 h 1130"/>
                <a:gd name="T72" fmla="*/ 621 w 1304"/>
                <a:gd name="T73" fmla="*/ 298 h 1130"/>
                <a:gd name="T74" fmla="*/ 556 w 1304"/>
                <a:gd name="T75" fmla="*/ 262 h 1130"/>
                <a:gd name="T76" fmla="*/ 529 w 1304"/>
                <a:gd name="T77" fmla="*/ 129 h 1130"/>
                <a:gd name="T78" fmla="*/ 266 w 1304"/>
                <a:gd name="T79" fmla="*/ 102 h 1130"/>
                <a:gd name="T80" fmla="*/ 130 w 1304"/>
                <a:gd name="T81" fmla="*/ 0 h 1130"/>
                <a:gd name="T82" fmla="*/ 0 w 1304"/>
                <a:gd name="T83" fmla="*/ 6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4" h="1130">
                  <a:moveTo>
                    <a:pt x="0" y="6"/>
                  </a:moveTo>
                  <a:lnTo>
                    <a:pt x="84" y="267"/>
                  </a:lnTo>
                  <a:lnTo>
                    <a:pt x="45" y="289"/>
                  </a:lnTo>
                  <a:lnTo>
                    <a:pt x="49" y="340"/>
                  </a:lnTo>
                  <a:lnTo>
                    <a:pt x="122" y="396"/>
                  </a:lnTo>
                  <a:lnTo>
                    <a:pt x="122" y="500"/>
                  </a:lnTo>
                  <a:lnTo>
                    <a:pt x="211" y="586"/>
                  </a:lnTo>
                  <a:lnTo>
                    <a:pt x="173" y="332"/>
                  </a:lnTo>
                  <a:lnTo>
                    <a:pt x="122" y="164"/>
                  </a:lnTo>
                  <a:lnTo>
                    <a:pt x="134" y="47"/>
                  </a:lnTo>
                  <a:lnTo>
                    <a:pt x="177" y="51"/>
                  </a:lnTo>
                  <a:lnTo>
                    <a:pt x="194" y="90"/>
                  </a:lnTo>
                  <a:lnTo>
                    <a:pt x="177" y="189"/>
                  </a:lnTo>
                  <a:lnTo>
                    <a:pt x="400" y="625"/>
                  </a:lnTo>
                  <a:lnTo>
                    <a:pt x="400" y="780"/>
                  </a:lnTo>
                  <a:lnTo>
                    <a:pt x="580" y="992"/>
                  </a:lnTo>
                  <a:lnTo>
                    <a:pt x="777" y="1083"/>
                  </a:lnTo>
                  <a:lnTo>
                    <a:pt x="858" y="1035"/>
                  </a:lnTo>
                  <a:lnTo>
                    <a:pt x="974" y="1130"/>
                  </a:lnTo>
                  <a:lnTo>
                    <a:pt x="1043" y="1061"/>
                  </a:lnTo>
                  <a:lnTo>
                    <a:pt x="1012" y="983"/>
                  </a:lnTo>
                  <a:lnTo>
                    <a:pt x="1111" y="953"/>
                  </a:lnTo>
                  <a:lnTo>
                    <a:pt x="1141" y="970"/>
                  </a:lnTo>
                  <a:lnTo>
                    <a:pt x="1171" y="940"/>
                  </a:lnTo>
                  <a:lnTo>
                    <a:pt x="1218" y="940"/>
                  </a:lnTo>
                  <a:lnTo>
                    <a:pt x="1304" y="789"/>
                  </a:lnTo>
                  <a:lnTo>
                    <a:pt x="1261" y="751"/>
                  </a:lnTo>
                  <a:lnTo>
                    <a:pt x="1093" y="789"/>
                  </a:lnTo>
                  <a:lnTo>
                    <a:pt x="1055" y="901"/>
                  </a:lnTo>
                  <a:lnTo>
                    <a:pt x="956" y="918"/>
                  </a:lnTo>
                  <a:lnTo>
                    <a:pt x="841" y="871"/>
                  </a:lnTo>
                  <a:lnTo>
                    <a:pt x="790" y="707"/>
                  </a:lnTo>
                  <a:lnTo>
                    <a:pt x="829" y="501"/>
                  </a:lnTo>
                  <a:lnTo>
                    <a:pt x="749" y="451"/>
                  </a:lnTo>
                  <a:lnTo>
                    <a:pt x="711" y="252"/>
                  </a:lnTo>
                  <a:lnTo>
                    <a:pt x="679" y="239"/>
                  </a:lnTo>
                  <a:lnTo>
                    <a:pt x="621" y="298"/>
                  </a:lnTo>
                  <a:lnTo>
                    <a:pt x="556" y="262"/>
                  </a:lnTo>
                  <a:lnTo>
                    <a:pt x="529" y="129"/>
                  </a:lnTo>
                  <a:lnTo>
                    <a:pt x="266" y="102"/>
                  </a:lnTo>
                  <a:lnTo>
                    <a:pt x="13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7342605" y="2011161"/>
              <a:ext cx="78672" cy="59733"/>
            </a:xfrm>
            <a:custGeom>
              <a:avLst/>
              <a:gdLst>
                <a:gd name="T0" fmla="*/ 158 w 162"/>
                <a:gd name="T1" fmla="*/ 4 h 122"/>
                <a:gd name="T2" fmla="*/ 62 w 162"/>
                <a:gd name="T3" fmla="*/ 0 h 122"/>
                <a:gd name="T4" fmla="*/ 1 w 162"/>
                <a:gd name="T5" fmla="*/ 37 h 122"/>
                <a:gd name="T6" fmla="*/ 0 w 162"/>
                <a:gd name="T7" fmla="*/ 65 h 122"/>
                <a:gd name="T8" fmla="*/ 39 w 162"/>
                <a:gd name="T9" fmla="*/ 102 h 122"/>
                <a:gd name="T10" fmla="*/ 162 w 162"/>
                <a:gd name="T11" fmla="*/ 122 h 122"/>
                <a:gd name="T12" fmla="*/ 158 w 162"/>
                <a:gd name="T13" fmla="*/ 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22">
                  <a:moveTo>
                    <a:pt x="158" y="4"/>
                  </a:moveTo>
                  <a:lnTo>
                    <a:pt x="62" y="0"/>
                  </a:lnTo>
                  <a:lnTo>
                    <a:pt x="1" y="37"/>
                  </a:lnTo>
                  <a:lnTo>
                    <a:pt x="0" y="65"/>
                  </a:lnTo>
                  <a:lnTo>
                    <a:pt x="39" y="102"/>
                  </a:lnTo>
                  <a:lnTo>
                    <a:pt x="162" y="122"/>
                  </a:lnTo>
                  <a:lnTo>
                    <a:pt x="158" y="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6697206" y="2698812"/>
              <a:ext cx="460376" cy="469118"/>
            </a:xfrm>
            <a:custGeom>
              <a:avLst/>
              <a:gdLst>
                <a:gd name="T0" fmla="*/ 736 w 949"/>
                <a:gd name="T1" fmla="*/ 23 h 965"/>
                <a:gd name="T2" fmla="*/ 666 w 949"/>
                <a:gd name="T3" fmla="*/ 0 h 965"/>
                <a:gd name="T4" fmla="*/ 376 w 949"/>
                <a:gd name="T5" fmla="*/ 54 h 965"/>
                <a:gd name="T6" fmla="*/ 312 w 949"/>
                <a:gd name="T7" fmla="*/ 102 h 965"/>
                <a:gd name="T8" fmla="*/ 350 w 949"/>
                <a:gd name="T9" fmla="*/ 302 h 965"/>
                <a:gd name="T10" fmla="*/ 236 w 949"/>
                <a:gd name="T11" fmla="*/ 307 h 965"/>
                <a:gd name="T12" fmla="*/ 166 w 949"/>
                <a:gd name="T13" fmla="*/ 419 h 965"/>
                <a:gd name="T14" fmla="*/ 0 w 949"/>
                <a:gd name="T15" fmla="*/ 459 h 965"/>
                <a:gd name="T16" fmla="*/ 0 w 949"/>
                <a:gd name="T17" fmla="*/ 540 h 965"/>
                <a:gd name="T18" fmla="*/ 546 w 949"/>
                <a:gd name="T19" fmla="*/ 957 h 965"/>
                <a:gd name="T20" fmla="*/ 639 w 949"/>
                <a:gd name="T21" fmla="*/ 965 h 965"/>
                <a:gd name="T22" fmla="*/ 949 w 949"/>
                <a:gd name="T23" fmla="*/ 722 h 965"/>
                <a:gd name="T24" fmla="*/ 918 w 949"/>
                <a:gd name="T25" fmla="*/ 683 h 965"/>
                <a:gd name="T26" fmla="*/ 860 w 949"/>
                <a:gd name="T27" fmla="*/ 676 h 965"/>
                <a:gd name="T28" fmla="*/ 825 w 949"/>
                <a:gd name="T29" fmla="*/ 617 h 965"/>
                <a:gd name="T30" fmla="*/ 825 w 949"/>
                <a:gd name="T31" fmla="*/ 374 h 965"/>
                <a:gd name="T32" fmla="*/ 802 w 949"/>
                <a:gd name="T33" fmla="*/ 351 h 965"/>
                <a:gd name="T34" fmla="*/ 806 w 949"/>
                <a:gd name="T35" fmla="*/ 288 h 965"/>
                <a:gd name="T36" fmla="*/ 744 w 949"/>
                <a:gd name="T37" fmla="*/ 226 h 965"/>
                <a:gd name="T38" fmla="*/ 736 w 949"/>
                <a:gd name="T39" fmla="*/ 159 h 965"/>
                <a:gd name="T40" fmla="*/ 764 w 949"/>
                <a:gd name="T41" fmla="*/ 140 h 965"/>
                <a:gd name="T42" fmla="*/ 751 w 949"/>
                <a:gd name="T43" fmla="*/ 70 h 965"/>
                <a:gd name="T44" fmla="*/ 736 w 949"/>
                <a:gd name="T45" fmla="*/ 23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9" h="965">
                  <a:moveTo>
                    <a:pt x="736" y="23"/>
                  </a:moveTo>
                  <a:lnTo>
                    <a:pt x="666" y="0"/>
                  </a:lnTo>
                  <a:lnTo>
                    <a:pt x="376" y="54"/>
                  </a:lnTo>
                  <a:lnTo>
                    <a:pt x="312" y="102"/>
                  </a:lnTo>
                  <a:lnTo>
                    <a:pt x="350" y="302"/>
                  </a:lnTo>
                  <a:lnTo>
                    <a:pt x="236" y="307"/>
                  </a:lnTo>
                  <a:lnTo>
                    <a:pt x="166" y="419"/>
                  </a:lnTo>
                  <a:lnTo>
                    <a:pt x="0" y="459"/>
                  </a:lnTo>
                  <a:lnTo>
                    <a:pt x="0" y="540"/>
                  </a:lnTo>
                  <a:lnTo>
                    <a:pt x="546" y="957"/>
                  </a:lnTo>
                  <a:lnTo>
                    <a:pt x="639" y="965"/>
                  </a:lnTo>
                  <a:lnTo>
                    <a:pt x="949" y="722"/>
                  </a:lnTo>
                  <a:lnTo>
                    <a:pt x="918" y="683"/>
                  </a:lnTo>
                  <a:lnTo>
                    <a:pt x="860" y="676"/>
                  </a:lnTo>
                  <a:lnTo>
                    <a:pt x="825" y="617"/>
                  </a:lnTo>
                  <a:lnTo>
                    <a:pt x="825" y="374"/>
                  </a:lnTo>
                  <a:lnTo>
                    <a:pt x="802" y="351"/>
                  </a:lnTo>
                  <a:lnTo>
                    <a:pt x="806" y="288"/>
                  </a:lnTo>
                  <a:lnTo>
                    <a:pt x="744" y="226"/>
                  </a:lnTo>
                  <a:lnTo>
                    <a:pt x="736" y="159"/>
                  </a:lnTo>
                  <a:lnTo>
                    <a:pt x="764" y="140"/>
                  </a:lnTo>
                  <a:lnTo>
                    <a:pt x="751" y="70"/>
                  </a:lnTo>
                  <a:lnTo>
                    <a:pt x="736" y="2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6480128" y="2749800"/>
              <a:ext cx="378790" cy="362766"/>
            </a:xfrm>
            <a:custGeom>
              <a:avLst/>
              <a:gdLst>
                <a:gd name="T0" fmla="*/ 744 w 779"/>
                <a:gd name="T1" fmla="*/ 0 h 746"/>
                <a:gd name="T2" fmla="*/ 546 w 779"/>
                <a:gd name="T3" fmla="*/ 0 h 746"/>
                <a:gd name="T4" fmla="*/ 507 w 779"/>
                <a:gd name="T5" fmla="*/ 86 h 746"/>
                <a:gd name="T6" fmla="*/ 418 w 779"/>
                <a:gd name="T7" fmla="*/ 129 h 746"/>
                <a:gd name="T8" fmla="*/ 345 w 779"/>
                <a:gd name="T9" fmla="*/ 328 h 746"/>
                <a:gd name="T10" fmla="*/ 201 w 779"/>
                <a:gd name="T11" fmla="*/ 414 h 746"/>
                <a:gd name="T12" fmla="*/ 0 w 779"/>
                <a:gd name="T13" fmla="*/ 746 h 746"/>
                <a:gd name="T14" fmla="*/ 198 w 779"/>
                <a:gd name="T15" fmla="*/ 742 h 746"/>
                <a:gd name="T16" fmla="*/ 205 w 779"/>
                <a:gd name="T17" fmla="*/ 645 h 746"/>
                <a:gd name="T18" fmla="*/ 256 w 779"/>
                <a:gd name="T19" fmla="*/ 645 h 746"/>
                <a:gd name="T20" fmla="*/ 256 w 779"/>
                <a:gd name="T21" fmla="*/ 512 h 746"/>
                <a:gd name="T22" fmla="*/ 430 w 779"/>
                <a:gd name="T23" fmla="*/ 512 h 746"/>
                <a:gd name="T24" fmla="*/ 434 w 779"/>
                <a:gd name="T25" fmla="*/ 340 h 746"/>
                <a:gd name="T26" fmla="*/ 601 w 779"/>
                <a:gd name="T27" fmla="*/ 301 h 746"/>
                <a:gd name="T28" fmla="*/ 671 w 779"/>
                <a:gd name="T29" fmla="*/ 188 h 746"/>
                <a:gd name="T30" fmla="*/ 779 w 779"/>
                <a:gd name="T31" fmla="*/ 184 h 746"/>
                <a:gd name="T32" fmla="*/ 744 w 779"/>
                <a:gd name="T33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746">
                  <a:moveTo>
                    <a:pt x="744" y="0"/>
                  </a:moveTo>
                  <a:lnTo>
                    <a:pt x="546" y="0"/>
                  </a:lnTo>
                  <a:lnTo>
                    <a:pt x="507" y="86"/>
                  </a:lnTo>
                  <a:lnTo>
                    <a:pt x="418" y="129"/>
                  </a:lnTo>
                  <a:lnTo>
                    <a:pt x="345" y="328"/>
                  </a:lnTo>
                  <a:lnTo>
                    <a:pt x="201" y="414"/>
                  </a:lnTo>
                  <a:lnTo>
                    <a:pt x="0" y="746"/>
                  </a:lnTo>
                  <a:lnTo>
                    <a:pt x="198" y="742"/>
                  </a:lnTo>
                  <a:lnTo>
                    <a:pt x="205" y="645"/>
                  </a:lnTo>
                  <a:lnTo>
                    <a:pt x="256" y="645"/>
                  </a:lnTo>
                  <a:lnTo>
                    <a:pt x="256" y="512"/>
                  </a:lnTo>
                  <a:lnTo>
                    <a:pt x="430" y="512"/>
                  </a:lnTo>
                  <a:lnTo>
                    <a:pt x="434" y="340"/>
                  </a:lnTo>
                  <a:lnTo>
                    <a:pt x="601" y="301"/>
                  </a:lnTo>
                  <a:lnTo>
                    <a:pt x="671" y="188"/>
                  </a:lnTo>
                  <a:lnTo>
                    <a:pt x="779" y="184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6481587" y="2971247"/>
              <a:ext cx="284093" cy="303033"/>
            </a:xfrm>
            <a:custGeom>
              <a:avLst/>
              <a:gdLst>
                <a:gd name="T0" fmla="*/ 0 w 585"/>
                <a:gd name="T1" fmla="*/ 306 h 623"/>
                <a:gd name="T2" fmla="*/ 37 w 585"/>
                <a:gd name="T3" fmla="*/ 354 h 623"/>
                <a:gd name="T4" fmla="*/ 29 w 585"/>
                <a:gd name="T5" fmla="*/ 565 h 623"/>
                <a:gd name="T6" fmla="*/ 84 w 585"/>
                <a:gd name="T7" fmla="*/ 526 h 623"/>
                <a:gd name="T8" fmla="*/ 123 w 585"/>
                <a:gd name="T9" fmla="*/ 518 h 623"/>
                <a:gd name="T10" fmla="*/ 177 w 585"/>
                <a:gd name="T11" fmla="*/ 538 h 623"/>
                <a:gd name="T12" fmla="*/ 239 w 585"/>
                <a:gd name="T13" fmla="*/ 623 h 623"/>
                <a:gd name="T14" fmla="*/ 297 w 585"/>
                <a:gd name="T15" fmla="*/ 585 h 623"/>
                <a:gd name="T16" fmla="*/ 580 w 585"/>
                <a:gd name="T17" fmla="*/ 581 h 623"/>
                <a:gd name="T18" fmla="*/ 510 w 585"/>
                <a:gd name="T19" fmla="*/ 108 h 623"/>
                <a:gd name="T20" fmla="*/ 585 w 585"/>
                <a:gd name="T21" fmla="*/ 108 h 623"/>
                <a:gd name="T22" fmla="*/ 445 w 585"/>
                <a:gd name="T23" fmla="*/ 0 h 623"/>
                <a:gd name="T24" fmla="*/ 445 w 585"/>
                <a:gd name="T25" fmla="*/ 70 h 623"/>
                <a:gd name="T26" fmla="*/ 269 w 585"/>
                <a:gd name="T27" fmla="*/ 70 h 623"/>
                <a:gd name="T28" fmla="*/ 268 w 585"/>
                <a:gd name="T29" fmla="*/ 203 h 623"/>
                <a:gd name="T30" fmla="*/ 217 w 585"/>
                <a:gd name="T31" fmla="*/ 202 h 623"/>
                <a:gd name="T32" fmla="*/ 211 w 585"/>
                <a:gd name="T33" fmla="*/ 300 h 623"/>
                <a:gd name="T34" fmla="*/ 0 w 585"/>
                <a:gd name="T35" fmla="*/ 306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623">
                  <a:moveTo>
                    <a:pt x="0" y="306"/>
                  </a:moveTo>
                  <a:lnTo>
                    <a:pt x="37" y="354"/>
                  </a:lnTo>
                  <a:lnTo>
                    <a:pt x="29" y="565"/>
                  </a:lnTo>
                  <a:lnTo>
                    <a:pt x="84" y="526"/>
                  </a:lnTo>
                  <a:lnTo>
                    <a:pt x="123" y="518"/>
                  </a:lnTo>
                  <a:lnTo>
                    <a:pt x="177" y="538"/>
                  </a:lnTo>
                  <a:lnTo>
                    <a:pt x="239" y="623"/>
                  </a:lnTo>
                  <a:lnTo>
                    <a:pt x="297" y="585"/>
                  </a:lnTo>
                  <a:lnTo>
                    <a:pt x="580" y="581"/>
                  </a:lnTo>
                  <a:lnTo>
                    <a:pt x="510" y="108"/>
                  </a:lnTo>
                  <a:lnTo>
                    <a:pt x="585" y="108"/>
                  </a:lnTo>
                  <a:lnTo>
                    <a:pt x="445" y="0"/>
                  </a:lnTo>
                  <a:lnTo>
                    <a:pt x="445" y="70"/>
                  </a:lnTo>
                  <a:lnTo>
                    <a:pt x="269" y="70"/>
                  </a:lnTo>
                  <a:lnTo>
                    <a:pt x="268" y="203"/>
                  </a:lnTo>
                  <a:lnTo>
                    <a:pt x="217" y="202"/>
                  </a:lnTo>
                  <a:lnTo>
                    <a:pt x="211" y="300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57" name="Freeform 13"/>
            <p:cNvSpPr>
              <a:spLocks/>
            </p:cNvSpPr>
            <p:nvPr/>
          </p:nvSpPr>
          <p:spPr bwMode="auto">
            <a:xfrm>
              <a:off x="6481587" y="3229116"/>
              <a:ext cx="142775" cy="103440"/>
            </a:xfrm>
            <a:custGeom>
              <a:avLst/>
              <a:gdLst>
                <a:gd name="T0" fmla="*/ 87 w 293"/>
                <a:gd name="T1" fmla="*/ 8 h 214"/>
                <a:gd name="T2" fmla="*/ 20 w 293"/>
                <a:gd name="T3" fmla="*/ 57 h 214"/>
                <a:gd name="T4" fmla="*/ 5 w 293"/>
                <a:gd name="T5" fmla="*/ 84 h 214"/>
                <a:gd name="T6" fmla="*/ 0 w 293"/>
                <a:gd name="T7" fmla="*/ 112 h 214"/>
                <a:gd name="T8" fmla="*/ 24 w 293"/>
                <a:gd name="T9" fmla="*/ 130 h 214"/>
                <a:gd name="T10" fmla="*/ 107 w 293"/>
                <a:gd name="T11" fmla="*/ 129 h 214"/>
                <a:gd name="T12" fmla="*/ 161 w 293"/>
                <a:gd name="T13" fmla="*/ 114 h 214"/>
                <a:gd name="T14" fmla="*/ 166 w 293"/>
                <a:gd name="T15" fmla="*/ 140 h 214"/>
                <a:gd name="T16" fmla="*/ 162 w 293"/>
                <a:gd name="T17" fmla="*/ 175 h 214"/>
                <a:gd name="T18" fmla="*/ 213 w 293"/>
                <a:gd name="T19" fmla="*/ 200 h 214"/>
                <a:gd name="T20" fmla="*/ 223 w 293"/>
                <a:gd name="T21" fmla="*/ 212 h 214"/>
                <a:gd name="T22" fmla="*/ 291 w 293"/>
                <a:gd name="T23" fmla="*/ 214 h 214"/>
                <a:gd name="T24" fmla="*/ 293 w 293"/>
                <a:gd name="T25" fmla="*/ 185 h 214"/>
                <a:gd name="T26" fmla="*/ 231 w 293"/>
                <a:gd name="T27" fmla="*/ 111 h 214"/>
                <a:gd name="T28" fmla="*/ 163 w 293"/>
                <a:gd name="T29" fmla="*/ 17 h 214"/>
                <a:gd name="T30" fmla="*/ 121 w 293"/>
                <a:gd name="T31" fmla="*/ 0 h 214"/>
                <a:gd name="T32" fmla="*/ 87 w 293"/>
                <a:gd name="T33" fmla="*/ 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3" h="214">
                  <a:moveTo>
                    <a:pt x="87" y="8"/>
                  </a:moveTo>
                  <a:lnTo>
                    <a:pt x="20" y="57"/>
                  </a:lnTo>
                  <a:lnTo>
                    <a:pt x="5" y="84"/>
                  </a:lnTo>
                  <a:lnTo>
                    <a:pt x="0" y="112"/>
                  </a:lnTo>
                  <a:lnTo>
                    <a:pt x="24" y="130"/>
                  </a:lnTo>
                  <a:lnTo>
                    <a:pt x="107" y="129"/>
                  </a:lnTo>
                  <a:lnTo>
                    <a:pt x="161" y="114"/>
                  </a:lnTo>
                  <a:lnTo>
                    <a:pt x="166" y="140"/>
                  </a:lnTo>
                  <a:lnTo>
                    <a:pt x="162" y="175"/>
                  </a:lnTo>
                  <a:lnTo>
                    <a:pt x="213" y="200"/>
                  </a:lnTo>
                  <a:lnTo>
                    <a:pt x="223" y="212"/>
                  </a:lnTo>
                  <a:lnTo>
                    <a:pt x="291" y="214"/>
                  </a:lnTo>
                  <a:lnTo>
                    <a:pt x="293" y="185"/>
                  </a:lnTo>
                  <a:lnTo>
                    <a:pt x="231" y="111"/>
                  </a:lnTo>
                  <a:lnTo>
                    <a:pt x="163" y="17"/>
                  </a:lnTo>
                  <a:lnTo>
                    <a:pt x="121" y="0"/>
                  </a:lnTo>
                  <a:lnTo>
                    <a:pt x="87" y="8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58" name="Freeform 14"/>
            <p:cNvSpPr>
              <a:spLocks/>
            </p:cNvSpPr>
            <p:nvPr/>
          </p:nvSpPr>
          <p:spPr bwMode="auto">
            <a:xfrm>
              <a:off x="6496155" y="3290306"/>
              <a:ext cx="61190" cy="18939"/>
            </a:xfrm>
            <a:custGeom>
              <a:avLst/>
              <a:gdLst>
                <a:gd name="T0" fmla="*/ 2 w 124"/>
                <a:gd name="T1" fmla="*/ 18 h 37"/>
                <a:gd name="T2" fmla="*/ 0 w 124"/>
                <a:gd name="T3" fmla="*/ 37 h 37"/>
                <a:gd name="T4" fmla="*/ 118 w 124"/>
                <a:gd name="T5" fmla="*/ 35 h 37"/>
                <a:gd name="T6" fmla="*/ 124 w 124"/>
                <a:gd name="T7" fmla="*/ 18 h 37"/>
                <a:gd name="T8" fmla="*/ 122 w 124"/>
                <a:gd name="T9" fmla="*/ 0 h 37"/>
                <a:gd name="T10" fmla="*/ 88 w 124"/>
                <a:gd name="T11" fmla="*/ 14 h 37"/>
                <a:gd name="T12" fmla="*/ 2 w 124"/>
                <a:gd name="T13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37">
                  <a:moveTo>
                    <a:pt x="2" y="18"/>
                  </a:moveTo>
                  <a:lnTo>
                    <a:pt x="0" y="37"/>
                  </a:lnTo>
                  <a:lnTo>
                    <a:pt x="118" y="35"/>
                  </a:lnTo>
                  <a:lnTo>
                    <a:pt x="124" y="18"/>
                  </a:lnTo>
                  <a:lnTo>
                    <a:pt x="122" y="0"/>
                  </a:lnTo>
                  <a:lnTo>
                    <a:pt x="88" y="14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6496155" y="3315071"/>
              <a:ext cx="87412" cy="24767"/>
            </a:xfrm>
            <a:custGeom>
              <a:avLst/>
              <a:gdLst>
                <a:gd name="T0" fmla="*/ 0 w 178"/>
                <a:gd name="T1" fmla="*/ 0 h 51"/>
                <a:gd name="T2" fmla="*/ 22 w 178"/>
                <a:gd name="T3" fmla="*/ 51 h 51"/>
                <a:gd name="T4" fmla="*/ 34 w 178"/>
                <a:gd name="T5" fmla="*/ 19 h 51"/>
                <a:gd name="T6" fmla="*/ 178 w 178"/>
                <a:gd name="T7" fmla="*/ 34 h 51"/>
                <a:gd name="T8" fmla="*/ 115 w 178"/>
                <a:gd name="T9" fmla="*/ 3 h 51"/>
                <a:gd name="T10" fmla="*/ 0 w 178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51">
                  <a:moveTo>
                    <a:pt x="0" y="0"/>
                  </a:moveTo>
                  <a:lnTo>
                    <a:pt x="22" y="51"/>
                  </a:lnTo>
                  <a:lnTo>
                    <a:pt x="34" y="19"/>
                  </a:lnTo>
                  <a:lnTo>
                    <a:pt x="178" y="34"/>
                  </a:lnTo>
                  <a:lnTo>
                    <a:pt x="11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60" name="Freeform 16"/>
            <p:cNvSpPr>
              <a:spLocks/>
            </p:cNvSpPr>
            <p:nvPr/>
          </p:nvSpPr>
          <p:spPr bwMode="auto">
            <a:xfrm>
              <a:off x="6512181" y="3332554"/>
              <a:ext cx="43707" cy="42249"/>
            </a:xfrm>
            <a:custGeom>
              <a:avLst/>
              <a:gdLst>
                <a:gd name="T0" fmla="*/ 0 w 91"/>
                <a:gd name="T1" fmla="*/ 40 h 87"/>
                <a:gd name="T2" fmla="*/ 23 w 91"/>
                <a:gd name="T3" fmla="*/ 87 h 87"/>
                <a:gd name="T4" fmla="*/ 91 w 91"/>
                <a:gd name="T5" fmla="*/ 29 h 87"/>
                <a:gd name="T6" fmla="*/ 91 w 91"/>
                <a:gd name="T7" fmla="*/ 11 h 87"/>
                <a:gd name="T8" fmla="*/ 12 w 91"/>
                <a:gd name="T9" fmla="*/ 0 h 87"/>
                <a:gd name="T10" fmla="*/ 0 w 91"/>
                <a:gd name="T11" fmla="*/ 4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87">
                  <a:moveTo>
                    <a:pt x="0" y="40"/>
                  </a:moveTo>
                  <a:lnTo>
                    <a:pt x="23" y="87"/>
                  </a:lnTo>
                  <a:lnTo>
                    <a:pt x="91" y="29"/>
                  </a:lnTo>
                  <a:lnTo>
                    <a:pt x="91" y="11"/>
                  </a:lnTo>
                  <a:lnTo>
                    <a:pt x="12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61" name="Freeform 17"/>
            <p:cNvSpPr>
              <a:spLocks/>
            </p:cNvSpPr>
            <p:nvPr/>
          </p:nvSpPr>
          <p:spPr bwMode="auto">
            <a:xfrm>
              <a:off x="6526750" y="3335469"/>
              <a:ext cx="161713" cy="106353"/>
            </a:xfrm>
            <a:custGeom>
              <a:avLst/>
              <a:gdLst>
                <a:gd name="T0" fmla="*/ 0 w 332"/>
                <a:gd name="T1" fmla="*/ 91 h 218"/>
                <a:gd name="T2" fmla="*/ 53 w 332"/>
                <a:gd name="T3" fmla="*/ 171 h 218"/>
                <a:gd name="T4" fmla="*/ 120 w 332"/>
                <a:gd name="T5" fmla="*/ 112 h 218"/>
                <a:gd name="T6" fmla="*/ 190 w 332"/>
                <a:gd name="T7" fmla="*/ 109 h 218"/>
                <a:gd name="T8" fmla="*/ 248 w 332"/>
                <a:gd name="T9" fmla="*/ 186 h 218"/>
                <a:gd name="T10" fmla="*/ 297 w 332"/>
                <a:gd name="T11" fmla="*/ 218 h 218"/>
                <a:gd name="T12" fmla="*/ 316 w 332"/>
                <a:gd name="T13" fmla="*/ 182 h 218"/>
                <a:gd name="T14" fmla="*/ 332 w 332"/>
                <a:gd name="T15" fmla="*/ 173 h 218"/>
                <a:gd name="T16" fmla="*/ 331 w 332"/>
                <a:gd name="T17" fmla="*/ 94 h 218"/>
                <a:gd name="T18" fmla="*/ 298 w 332"/>
                <a:gd name="T19" fmla="*/ 0 h 218"/>
                <a:gd name="T20" fmla="*/ 198 w 332"/>
                <a:gd name="T21" fmla="*/ 11 h 218"/>
                <a:gd name="T22" fmla="*/ 73 w 332"/>
                <a:gd name="T23" fmla="*/ 1 h 218"/>
                <a:gd name="T24" fmla="*/ 73 w 332"/>
                <a:gd name="T25" fmla="*/ 33 h 218"/>
                <a:gd name="T26" fmla="*/ 0 w 332"/>
                <a:gd name="T27" fmla="*/ 9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218">
                  <a:moveTo>
                    <a:pt x="0" y="91"/>
                  </a:moveTo>
                  <a:lnTo>
                    <a:pt x="53" y="171"/>
                  </a:lnTo>
                  <a:lnTo>
                    <a:pt x="120" y="112"/>
                  </a:lnTo>
                  <a:lnTo>
                    <a:pt x="190" y="109"/>
                  </a:lnTo>
                  <a:lnTo>
                    <a:pt x="248" y="186"/>
                  </a:lnTo>
                  <a:lnTo>
                    <a:pt x="297" y="218"/>
                  </a:lnTo>
                  <a:lnTo>
                    <a:pt x="316" y="182"/>
                  </a:lnTo>
                  <a:lnTo>
                    <a:pt x="332" y="173"/>
                  </a:lnTo>
                  <a:lnTo>
                    <a:pt x="331" y="94"/>
                  </a:lnTo>
                  <a:lnTo>
                    <a:pt x="298" y="0"/>
                  </a:lnTo>
                  <a:lnTo>
                    <a:pt x="198" y="11"/>
                  </a:lnTo>
                  <a:lnTo>
                    <a:pt x="73" y="1"/>
                  </a:lnTo>
                  <a:lnTo>
                    <a:pt x="73" y="33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62" name="Freeform 18"/>
            <p:cNvSpPr>
              <a:spLocks/>
            </p:cNvSpPr>
            <p:nvPr/>
          </p:nvSpPr>
          <p:spPr bwMode="auto">
            <a:xfrm>
              <a:off x="6555888" y="3395202"/>
              <a:ext cx="80128" cy="72845"/>
            </a:xfrm>
            <a:custGeom>
              <a:avLst/>
              <a:gdLst>
                <a:gd name="T0" fmla="*/ 0 w 165"/>
                <a:gd name="T1" fmla="*/ 58 h 151"/>
                <a:gd name="T2" fmla="*/ 96 w 165"/>
                <a:gd name="T3" fmla="*/ 151 h 151"/>
                <a:gd name="T4" fmla="*/ 165 w 165"/>
                <a:gd name="T5" fmla="*/ 68 h 151"/>
                <a:gd name="T6" fmla="*/ 122 w 165"/>
                <a:gd name="T7" fmla="*/ 0 h 151"/>
                <a:gd name="T8" fmla="*/ 63 w 165"/>
                <a:gd name="T9" fmla="*/ 6 h 151"/>
                <a:gd name="T10" fmla="*/ 0 w 165"/>
                <a:gd name="T11" fmla="*/ 5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51">
                  <a:moveTo>
                    <a:pt x="0" y="58"/>
                  </a:moveTo>
                  <a:lnTo>
                    <a:pt x="96" y="151"/>
                  </a:lnTo>
                  <a:lnTo>
                    <a:pt x="165" y="68"/>
                  </a:lnTo>
                  <a:lnTo>
                    <a:pt x="122" y="0"/>
                  </a:lnTo>
                  <a:lnTo>
                    <a:pt x="63" y="6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63" name="Freeform 19"/>
            <p:cNvSpPr>
              <a:spLocks/>
            </p:cNvSpPr>
            <p:nvPr/>
          </p:nvSpPr>
          <p:spPr bwMode="auto">
            <a:xfrm>
              <a:off x="6608335" y="3431623"/>
              <a:ext cx="90327" cy="101982"/>
            </a:xfrm>
            <a:custGeom>
              <a:avLst/>
              <a:gdLst>
                <a:gd name="T0" fmla="*/ 0 w 187"/>
                <a:gd name="T1" fmla="*/ 85 h 211"/>
                <a:gd name="T2" fmla="*/ 187 w 187"/>
                <a:gd name="T3" fmla="*/ 211 h 211"/>
                <a:gd name="T4" fmla="*/ 183 w 187"/>
                <a:gd name="T5" fmla="*/ 116 h 211"/>
                <a:gd name="T6" fmla="*/ 126 w 187"/>
                <a:gd name="T7" fmla="*/ 49 h 211"/>
                <a:gd name="T8" fmla="*/ 71 w 187"/>
                <a:gd name="T9" fmla="*/ 0 h 211"/>
                <a:gd name="T10" fmla="*/ 0 w 187"/>
                <a:gd name="T11" fmla="*/ 8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211">
                  <a:moveTo>
                    <a:pt x="0" y="85"/>
                  </a:moveTo>
                  <a:lnTo>
                    <a:pt x="187" y="211"/>
                  </a:lnTo>
                  <a:lnTo>
                    <a:pt x="183" y="116"/>
                  </a:lnTo>
                  <a:lnTo>
                    <a:pt x="126" y="49"/>
                  </a:lnTo>
                  <a:lnTo>
                    <a:pt x="71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64" name="Freeform 20"/>
            <p:cNvSpPr>
              <a:spLocks/>
            </p:cNvSpPr>
            <p:nvPr/>
          </p:nvSpPr>
          <p:spPr bwMode="auto">
            <a:xfrm>
              <a:off x="6673896" y="3377718"/>
              <a:ext cx="157344" cy="158801"/>
            </a:xfrm>
            <a:custGeom>
              <a:avLst/>
              <a:gdLst>
                <a:gd name="T0" fmla="*/ 68 w 324"/>
                <a:gd name="T1" fmla="*/ 325 h 325"/>
                <a:gd name="T2" fmla="*/ 141 w 324"/>
                <a:gd name="T3" fmla="*/ 274 h 325"/>
                <a:gd name="T4" fmla="*/ 232 w 324"/>
                <a:gd name="T5" fmla="*/ 257 h 325"/>
                <a:gd name="T6" fmla="*/ 324 w 324"/>
                <a:gd name="T7" fmla="*/ 278 h 325"/>
                <a:gd name="T8" fmla="*/ 278 w 324"/>
                <a:gd name="T9" fmla="*/ 206 h 325"/>
                <a:gd name="T10" fmla="*/ 263 w 324"/>
                <a:gd name="T11" fmla="*/ 162 h 325"/>
                <a:gd name="T12" fmla="*/ 278 w 324"/>
                <a:gd name="T13" fmla="*/ 32 h 325"/>
                <a:gd name="T14" fmla="*/ 194 w 324"/>
                <a:gd name="T15" fmla="*/ 36 h 325"/>
                <a:gd name="T16" fmla="*/ 157 w 324"/>
                <a:gd name="T17" fmla="*/ 0 h 325"/>
                <a:gd name="T18" fmla="*/ 78 w 324"/>
                <a:gd name="T19" fmla="*/ 2 h 325"/>
                <a:gd name="T20" fmla="*/ 39 w 324"/>
                <a:gd name="T21" fmla="*/ 8 h 325"/>
                <a:gd name="T22" fmla="*/ 43 w 324"/>
                <a:gd name="T23" fmla="*/ 96 h 325"/>
                <a:gd name="T24" fmla="*/ 24 w 324"/>
                <a:gd name="T25" fmla="*/ 104 h 325"/>
                <a:gd name="T26" fmla="*/ 0 w 324"/>
                <a:gd name="T27" fmla="*/ 148 h 325"/>
                <a:gd name="T28" fmla="*/ 62 w 324"/>
                <a:gd name="T29" fmla="*/ 220 h 325"/>
                <a:gd name="T30" fmla="*/ 68 w 324"/>
                <a:gd name="T31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4" h="325">
                  <a:moveTo>
                    <a:pt x="68" y="325"/>
                  </a:moveTo>
                  <a:lnTo>
                    <a:pt x="141" y="274"/>
                  </a:lnTo>
                  <a:lnTo>
                    <a:pt x="232" y="257"/>
                  </a:lnTo>
                  <a:lnTo>
                    <a:pt x="324" y="278"/>
                  </a:lnTo>
                  <a:lnTo>
                    <a:pt x="278" y="206"/>
                  </a:lnTo>
                  <a:lnTo>
                    <a:pt x="263" y="162"/>
                  </a:lnTo>
                  <a:lnTo>
                    <a:pt x="278" y="32"/>
                  </a:lnTo>
                  <a:lnTo>
                    <a:pt x="194" y="36"/>
                  </a:lnTo>
                  <a:lnTo>
                    <a:pt x="157" y="0"/>
                  </a:lnTo>
                  <a:lnTo>
                    <a:pt x="78" y="2"/>
                  </a:lnTo>
                  <a:lnTo>
                    <a:pt x="39" y="8"/>
                  </a:lnTo>
                  <a:lnTo>
                    <a:pt x="43" y="96"/>
                  </a:lnTo>
                  <a:lnTo>
                    <a:pt x="24" y="104"/>
                  </a:lnTo>
                  <a:lnTo>
                    <a:pt x="0" y="148"/>
                  </a:lnTo>
                  <a:lnTo>
                    <a:pt x="62" y="220"/>
                  </a:lnTo>
                  <a:lnTo>
                    <a:pt x="68" y="32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65" name="Freeform 21"/>
            <p:cNvSpPr>
              <a:spLocks/>
            </p:cNvSpPr>
            <p:nvPr/>
          </p:nvSpPr>
          <p:spPr bwMode="auto">
            <a:xfrm>
              <a:off x="6602508" y="3030980"/>
              <a:ext cx="378790" cy="342368"/>
            </a:xfrm>
            <a:custGeom>
              <a:avLst/>
              <a:gdLst>
                <a:gd name="T0" fmla="*/ 0 w 781"/>
                <a:gd name="T1" fmla="*/ 511 h 707"/>
                <a:gd name="T2" fmla="*/ 53 w 781"/>
                <a:gd name="T3" fmla="*/ 476 h 707"/>
                <a:gd name="T4" fmla="*/ 347 w 781"/>
                <a:gd name="T5" fmla="*/ 474 h 707"/>
                <a:gd name="T6" fmla="*/ 279 w 781"/>
                <a:gd name="T7" fmla="*/ 2 h 707"/>
                <a:gd name="T8" fmla="*/ 356 w 781"/>
                <a:gd name="T9" fmla="*/ 0 h 707"/>
                <a:gd name="T10" fmla="*/ 730 w 781"/>
                <a:gd name="T11" fmla="*/ 286 h 707"/>
                <a:gd name="T12" fmla="*/ 781 w 781"/>
                <a:gd name="T13" fmla="*/ 293 h 707"/>
                <a:gd name="T14" fmla="*/ 762 w 781"/>
                <a:gd name="T15" fmla="*/ 452 h 707"/>
                <a:gd name="T16" fmla="*/ 526 w 781"/>
                <a:gd name="T17" fmla="*/ 473 h 707"/>
                <a:gd name="T18" fmla="*/ 344 w 781"/>
                <a:gd name="T19" fmla="*/ 609 h 707"/>
                <a:gd name="T20" fmla="*/ 311 w 781"/>
                <a:gd name="T21" fmla="*/ 701 h 707"/>
                <a:gd name="T22" fmla="*/ 185 w 781"/>
                <a:gd name="T23" fmla="*/ 707 h 707"/>
                <a:gd name="T24" fmla="*/ 153 w 781"/>
                <a:gd name="T25" fmla="*/ 614 h 707"/>
                <a:gd name="T26" fmla="*/ 56 w 781"/>
                <a:gd name="T27" fmla="*/ 621 h 707"/>
                <a:gd name="T28" fmla="*/ 60 w 781"/>
                <a:gd name="T29" fmla="*/ 591 h 707"/>
                <a:gd name="T30" fmla="*/ 0 w 781"/>
                <a:gd name="T31" fmla="*/ 511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1" h="707">
                  <a:moveTo>
                    <a:pt x="0" y="511"/>
                  </a:moveTo>
                  <a:lnTo>
                    <a:pt x="53" y="476"/>
                  </a:lnTo>
                  <a:lnTo>
                    <a:pt x="347" y="474"/>
                  </a:lnTo>
                  <a:lnTo>
                    <a:pt x="279" y="2"/>
                  </a:lnTo>
                  <a:lnTo>
                    <a:pt x="356" y="0"/>
                  </a:lnTo>
                  <a:lnTo>
                    <a:pt x="730" y="286"/>
                  </a:lnTo>
                  <a:lnTo>
                    <a:pt x="781" y="293"/>
                  </a:lnTo>
                  <a:lnTo>
                    <a:pt x="762" y="452"/>
                  </a:lnTo>
                  <a:lnTo>
                    <a:pt x="526" y="473"/>
                  </a:lnTo>
                  <a:lnTo>
                    <a:pt x="344" y="609"/>
                  </a:lnTo>
                  <a:lnTo>
                    <a:pt x="311" y="701"/>
                  </a:lnTo>
                  <a:lnTo>
                    <a:pt x="185" y="707"/>
                  </a:lnTo>
                  <a:lnTo>
                    <a:pt x="153" y="614"/>
                  </a:lnTo>
                  <a:lnTo>
                    <a:pt x="56" y="621"/>
                  </a:lnTo>
                  <a:lnTo>
                    <a:pt x="60" y="591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66" name="Freeform 22"/>
            <p:cNvSpPr>
              <a:spLocks/>
            </p:cNvSpPr>
            <p:nvPr/>
          </p:nvSpPr>
          <p:spPr bwMode="auto">
            <a:xfrm>
              <a:off x="6761309" y="3264082"/>
              <a:ext cx="179197" cy="125292"/>
            </a:xfrm>
            <a:custGeom>
              <a:avLst/>
              <a:gdLst>
                <a:gd name="T0" fmla="*/ 205 w 370"/>
                <a:gd name="T1" fmla="*/ 5 h 258"/>
                <a:gd name="T2" fmla="*/ 268 w 370"/>
                <a:gd name="T3" fmla="*/ 0 h 258"/>
                <a:gd name="T4" fmla="*/ 370 w 370"/>
                <a:gd name="T5" fmla="*/ 144 h 258"/>
                <a:gd name="T6" fmla="*/ 275 w 370"/>
                <a:gd name="T7" fmla="*/ 216 h 258"/>
                <a:gd name="T8" fmla="*/ 206 w 370"/>
                <a:gd name="T9" fmla="*/ 199 h 258"/>
                <a:gd name="T10" fmla="*/ 114 w 370"/>
                <a:gd name="T11" fmla="*/ 200 h 258"/>
                <a:gd name="T12" fmla="*/ 100 w 370"/>
                <a:gd name="T13" fmla="*/ 254 h 258"/>
                <a:gd name="T14" fmla="*/ 22 w 370"/>
                <a:gd name="T15" fmla="*/ 258 h 258"/>
                <a:gd name="T16" fmla="*/ 0 w 370"/>
                <a:gd name="T17" fmla="*/ 228 h 258"/>
                <a:gd name="T18" fmla="*/ 28 w 370"/>
                <a:gd name="T19" fmla="*/ 140 h 258"/>
                <a:gd name="T20" fmla="*/ 205 w 370"/>
                <a:gd name="T21" fmla="*/ 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0" h="258">
                  <a:moveTo>
                    <a:pt x="205" y="5"/>
                  </a:moveTo>
                  <a:lnTo>
                    <a:pt x="268" y="0"/>
                  </a:lnTo>
                  <a:lnTo>
                    <a:pt x="370" y="144"/>
                  </a:lnTo>
                  <a:lnTo>
                    <a:pt x="275" y="216"/>
                  </a:lnTo>
                  <a:lnTo>
                    <a:pt x="206" y="199"/>
                  </a:lnTo>
                  <a:lnTo>
                    <a:pt x="114" y="200"/>
                  </a:lnTo>
                  <a:lnTo>
                    <a:pt x="100" y="254"/>
                  </a:lnTo>
                  <a:lnTo>
                    <a:pt x="22" y="258"/>
                  </a:lnTo>
                  <a:lnTo>
                    <a:pt x="0" y="228"/>
                  </a:lnTo>
                  <a:lnTo>
                    <a:pt x="28" y="140"/>
                  </a:lnTo>
                  <a:lnTo>
                    <a:pt x="205" y="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67" name="Freeform 23"/>
            <p:cNvSpPr>
              <a:spLocks/>
            </p:cNvSpPr>
            <p:nvPr/>
          </p:nvSpPr>
          <p:spPr bwMode="auto">
            <a:xfrm>
              <a:off x="6901171" y="3055747"/>
              <a:ext cx="354023" cy="273894"/>
            </a:xfrm>
            <a:custGeom>
              <a:avLst/>
              <a:gdLst>
                <a:gd name="T0" fmla="*/ 95 w 730"/>
                <a:gd name="T1" fmla="*/ 565 h 565"/>
                <a:gd name="T2" fmla="*/ 139 w 730"/>
                <a:gd name="T3" fmla="*/ 564 h 565"/>
                <a:gd name="T4" fmla="*/ 178 w 730"/>
                <a:gd name="T5" fmla="*/ 505 h 565"/>
                <a:gd name="T6" fmla="*/ 244 w 730"/>
                <a:gd name="T7" fmla="*/ 493 h 565"/>
                <a:gd name="T8" fmla="*/ 314 w 730"/>
                <a:gd name="T9" fmla="*/ 537 h 565"/>
                <a:gd name="T10" fmla="*/ 464 w 730"/>
                <a:gd name="T11" fmla="*/ 541 h 565"/>
                <a:gd name="T12" fmla="*/ 581 w 730"/>
                <a:gd name="T13" fmla="*/ 493 h 565"/>
                <a:gd name="T14" fmla="*/ 625 w 730"/>
                <a:gd name="T15" fmla="*/ 455 h 565"/>
                <a:gd name="T16" fmla="*/ 628 w 730"/>
                <a:gd name="T17" fmla="*/ 407 h 565"/>
                <a:gd name="T18" fmla="*/ 709 w 730"/>
                <a:gd name="T19" fmla="*/ 324 h 565"/>
                <a:gd name="T20" fmla="*/ 730 w 730"/>
                <a:gd name="T21" fmla="*/ 145 h 565"/>
                <a:gd name="T22" fmla="*/ 676 w 730"/>
                <a:gd name="T23" fmla="*/ 33 h 565"/>
                <a:gd name="T24" fmla="*/ 540 w 730"/>
                <a:gd name="T25" fmla="*/ 0 h 565"/>
                <a:gd name="T26" fmla="*/ 225 w 730"/>
                <a:gd name="T27" fmla="*/ 245 h 565"/>
                <a:gd name="T28" fmla="*/ 180 w 730"/>
                <a:gd name="T29" fmla="*/ 241 h 565"/>
                <a:gd name="T30" fmla="*/ 161 w 730"/>
                <a:gd name="T31" fmla="*/ 412 h 565"/>
                <a:gd name="T32" fmla="*/ 0 w 730"/>
                <a:gd name="T33" fmla="*/ 428 h 565"/>
                <a:gd name="T34" fmla="*/ 95 w 730"/>
                <a:gd name="T35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0" h="565">
                  <a:moveTo>
                    <a:pt x="95" y="565"/>
                  </a:moveTo>
                  <a:lnTo>
                    <a:pt x="139" y="564"/>
                  </a:lnTo>
                  <a:lnTo>
                    <a:pt x="178" y="505"/>
                  </a:lnTo>
                  <a:lnTo>
                    <a:pt x="244" y="493"/>
                  </a:lnTo>
                  <a:lnTo>
                    <a:pt x="314" y="537"/>
                  </a:lnTo>
                  <a:lnTo>
                    <a:pt x="464" y="541"/>
                  </a:lnTo>
                  <a:lnTo>
                    <a:pt x="581" y="493"/>
                  </a:lnTo>
                  <a:lnTo>
                    <a:pt x="625" y="455"/>
                  </a:lnTo>
                  <a:lnTo>
                    <a:pt x="628" y="407"/>
                  </a:lnTo>
                  <a:lnTo>
                    <a:pt x="709" y="324"/>
                  </a:lnTo>
                  <a:lnTo>
                    <a:pt x="730" y="145"/>
                  </a:lnTo>
                  <a:lnTo>
                    <a:pt x="676" y="33"/>
                  </a:lnTo>
                  <a:lnTo>
                    <a:pt x="540" y="0"/>
                  </a:lnTo>
                  <a:lnTo>
                    <a:pt x="225" y="245"/>
                  </a:lnTo>
                  <a:lnTo>
                    <a:pt x="180" y="241"/>
                  </a:lnTo>
                  <a:lnTo>
                    <a:pt x="161" y="412"/>
                  </a:lnTo>
                  <a:lnTo>
                    <a:pt x="0" y="428"/>
                  </a:lnTo>
                  <a:lnTo>
                    <a:pt x="95" y="56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68" name="Freeform 24"/>
            <p:cNvSpPr>
              <a:spLocks/>
            </p:cNvSpPr>
            <p:nvPr/>
          </p:nvSpPr>
          <p:spPr bwMode="auto">
            <a:xfrm>
              <a:off x="6809385" y="3366064"/>
              <a:ext cx="83043" cy="150060"/>
            </a:xfrm>
            <a:custGeom>
              <a:avLst/>
              <a:gdLst>
                <a:gd name="T0" fmla="*/ 0 w 172"/>
                <a:gd name="T1" fmla="*/ 183 h 307"/>
                <a:gd name="T2" fmla="*/ 19 w 172"/>
                <a:gd name="T3" fmla="*/ 228 h 307"/>
                <a:gd name="T4" fmla="*/ 69 w 172"/>
                <a:gd name="T5" fmla="*/ 307 h 307"/>
                <a:gd name="T6" fmla="*/ 96 w 172"/>
                <a:gd name="T7" fmla="*/ 306 h 307"/>
                <a:gd name="T8" fmla="*/ 172 w 172"/>
                <a:gd name="T9" fmla="*/ 262 h 307"/>
                <a:gd name="T10" fmla="*/ 167 w 172"/>
                <a:gd name="T11" fmla="*/ 17 h 307"/>
                <a:gd name="T12" fmla="*/ 108 w 172"/>
                <a:gd name="T13" fmla="*/ 0 h 307"/>
                <a:gd name="T14" fmla="*/ 26 w 172"/>
                <a:gd name="T15" fmla="*/ 3 h 307"/>
                <a:gd name="T16" fmla="*/ 0 w 172"/>
                <a:gd name="T17" fmla="*/ 18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07">
                  <a:moveTo>
                    <a:pt x="0" y="183"/>
                  </a:moveTo>
                  <a:lnTo>
                    <a:pt x="19" y="228"/>
                  </a:lnTo>
                  <a:lnTo>
                    <a:pt x="69" y="307"/>
                  </a:lnTo>
                  <a:lnTo>
                    <a:pt x="96" y="306"/>
                  </a:lnTo>
                  <a:lnTo>
                    <a:pt x="172" y="262"/>
                  </a:lnTo>
                  <a:lnTo>
                    <a:pt x="167" y="17"/>
                  </a:lnTo>
                  <a:lnTo>
                    <a:pt x="108" y="0"/>
                  </a:lnTo>
                  <a:lnTo>
                    <a:pt x="26" y="3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69" name="Freeform 25"/>
            <p:cNvSpPr>
              <a:spLocks/>
            </p:cNvSpPr>
            <p:nvPr/>
          </p:nvSpPr>
          <p:spPr bwMode="auto">
            <a:xfrm>
              <a:off x="6896798" y="3367519"/>
              <a:ext cx="24767" cy="122378"/>
            </a:xfrm>
            <a:custGeom>
              <a:avLst/>
              <a:gdLst>
                <a:gd name="T0" fmla="*/ 4 w 50"/>
                <a:gd name="T1" fmla="*/ 253 h 253"/>
                <a:gd name="T2" fmla="*/ 50 w 50"/>
                <a:gd name="T3" fmla="*/ 226 h 253"/>
                <a:gd name="T4" fmla="*/ 49 w 50"/>
                <a:gd name="T5" fmla="*/ 49 h 253"/>
                <a:gd name="T6" fmla="*/ 20 w 50"/>
                <a:gd name="T7" fmla="*/ 0 h 253"/>
                <a:gd name="T8" fmla="*/ 0 w 50"/>
                <a:gd name="T9" fmla="*/ 16 h 253"/>
                <a:gd name="T10" fmla="*/ 4 w 50"/>
                <a:gd name="T11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53">
                  <a:moveTo>
                    <a:pt x="4" y="253"/>
                  </a:moveTo>
                  <a:lnTo>
                    <a:pt x="50" y="226"/>
                  </a:lnTo>
                  <a:lnTo>
                    <a:pt x="49" y="49"/>
                  </a:lnTo>
                  <a:lnTo>
                    <a:pt x="20" y="0"/>
                  </a:lnTo>
                  <a:lnTo>
                    <a:pt x="0" y="16"/>
                  </a:lnTo>
                  <a:lnTo>
                    <a:pt x="4" y="25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70" name="Freeform 26"/>
            <p:cNvSpPr>
              <a:spLocks/>
            </p:cNvSpPr>
            <p:nvPr/>
          </p:nvSpPr>
          <p:spPr bwMode="auto">
            <a:xfrm>
              <a:off x="6914281" y="3336925"/>
              <a:ext cx="55362" cy="138405"/>
            </a:xfrm>
            <a:custGeom>
              <a:avLst/>
              <a:gdLst>
                <a:gd name="T0" fmla="*/ 30 w 115"/>
                <a:gd name="T1" fmla="*/ 286 h 286"/>
                <a:gd name="T2" fmla="*/ 67 w 115"/>
                <a:gd name="T3" fmla="*/ 286 h 286"/>
                <a:gd name="T4" fmla="*/ 69 w 115"/>
                <a:gd name="T5" fmla="*/ 184 h 286"/>
                <a:gd name="T6" fmla="*/ 115 w 115"/>
                <a:gd name="T7" fmla="*/ 117 h 286"/>
                <a:gd name="T8" fmla="*/ 113 w 115"/>
                <a:gd name="T9" fmla="*/ 1 h 286"/>
                <a:gd name="T10" fmla="*/ 71 w 115"/>
                <a:gd name="T11" fmla="*/ 0 h 286"/>
                <a:gd name="T12" fmla="*/ 0 w 115"/>
                <a:gd name="T13" fmla="*/ 56 h 286"/>
                <a:gd name="T14" fmla="*/ 29 w 115"/>
                <a:gd name="T15" fmla="*/ 113 h 286"/>
                <a:gd name="T16" fmla="*/ 30 w 115"/>
                <a:gd name="T17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286">
                  <a:moveTo>
                    <a:pt x="30" y="286"/>
                  </a:moveTo>
                  <a:lnTo>
                    <a:pt x="67" y="286"/>
                  </a:lnTo>
                  <a:lnTo>
                    <a:pt x="69" y="184"/>
                  </a:lnTo>
                  <a:lnTo>
                    <a:pt x="115" y="117"/>
                  </a:lnTo>
                  <a:lnTo>
                    <a:pt x="113" y="1"/>
                  </a:lnTo>
                  <a:lnTo>
                    <a:pt x="71" y="0"/>
                  </a:lnTo>
                  <a:lnTo>
                    <a:pt x="0" y="56"/>
                  </a:lnTo>
                  <a:lnTo>
                    <a:pt x="29" y="113"/>
                  </a:lnTo>
                  <a:lnTo>
                    <a:pt x="30" y="28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71" name="Freeform 27"/>
            <p:cNvSpPr>
              <a:spLocks/>
            </p:cNvSpPr>
            <p:nvPr/>
          </p:nvSpPr>
          <p:spPr bwMode="auto">
            <a:xfrm>
              <a:off x="6952159" y="3300503"/>
              <a:ext cx="262238" cy="224360"/>
            </a:xfrm>
            <a:custGeom>
              <a:avLst/>
              <a:gdLst>
                <a:gd name="T0" fmla="*/ 0 w 541"/>
                <a:gd name="T1" fmla="*/ 358 h 463"/>
                <a:gd name="T2" fmla="*/ 68 w 541"/>
                <a:gd name="T3" fmla="*/ 362 h 463"/>
                <a:gd name="T4" fmla="*/ 148 w 541"/>
                <a:gd name="T5" fmla="*/ 452 h 463"/>
                <a:gd name="T6" fmla="*/ 188 w 541"/>
                <a:gd name="T7" fmla="*/ 463 h 463"/>
                <a:gd name="T8" fmla="*/ 219 w 541"/>
                <a:gd name="T9" fmla="*/ 448 h 463"/>
                <a:gd name="T10" fmla="*/ 266 w 541"/>
                <a:gd name="T11" fmla="*/ 442 h 463"/>
                <a:gd name="T12" fmla="*/ 281 w 541"/>
                <a:gd name="T13" fmla="*/ 376 h 463"/>
                <a:gd name="T14" fmla="*/ 345 w 541"/>
                <a:gd name="T15" fmla="*/ 334 h 463"/>
                <a:gd name="T16" fmla="*/ 415 w 541"/>
                <a:gd name="T17" fmla="*/ 331 h 463"/>
                <a:gd name="T18" fmla="*/ 541 w 541"/>
                <a:gd name="T19" fmla="*/ 98 h 463"/>
                <a:gd name="T20" fmla="*/ 539 w 541"/>
                <a:gd name="T21" fmla="*/ 45 h 463"/>
                <a:gd name="T22" fmla="*/ 481 w 541"/>
                <a:gd name="T23" fmla="*/ 0 h 463"/>
                <a:gd name="T24" fmla="*/ 363 w 541"/>
                <a:gd name="T25" fmla="*/ 52 h 463"/>
                <a:gd name="T26" fmla="*/ 207 w 541"/>
                <a:gd name="T27" fmla="*/ 49 h 463"/>
                <a:gd name="T28" fmla="*/ 132 w 541"/>
                <a:gd name="T29" fmla="*/ 2 h 463"/>
                <a:gd name="T30" fmla="*/ 79 w 541"/>
                <a:gd name="T31" fmla="*/ 14 h 463"/>
                <a:gd name="T32" fmla="*/ 52 w 541"/>
                <a:gd name="T33" fmla="*/ 62 h 463"/>
                <a:gd name="T34" fmla="*/ 49 w 541"/>
                <a:gd name="T35" fmla="*/ 198 h 463"/>
                <a:gd name="T36" fmla="*/ 4 w 541"/>
                <a:gd name="T37" fmla="*/ 262 h 463"/>
                <a:gd name="T38" fmla="*/ 0 w 541"/>
                <a:gd name="T39" fmla="*/ 35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463">
                  <a:moveTo>
                    <a:pt x="0" y="358"/>
                  </a:moveTo>
                  <a:lnTo>
                    <a:pt x="68" y="362"/>
                  </a:lnTo>
                  <a:lnTo>
                    <a:pt x="148" y="452"/>
                  </a:lnTo>
                  <a:lnTo>
                    <a:pt x="188" y="463"/>
                  </a:lnTo>
                  <a:lnTo>
                    <a:pt x="219" y="448"/>
                  </a:lnTo>
                  <a:lnTo>
                    <a:pt x="266" y="442"/>
                  </a:lnTo>
                  <a:lnTo>
                    <a:pt x="281" y="376"/>
                  </a:lnTo>
                  <a:lnTo>
                    <a:pt x="345" y="334"/>
                  </a:lnTo>
                  <a:lnTo>
                    <a:pt x="415" y="331"/>
                  </a:lnTo>
                  <a:lnTo>
                    <a:pt x="541" y="98"/>
                  </a:lnTo>
                  <a:lnTo>
                    <a:pt x="539" y="45"/>
                  </a:lnTo>
                  <a:lnTo>
                    <a:pt x="481" y="0"/>
                  </a:lnTo>
                  <a:lnTo>
                    <a:pt x="363" y="52"/>
                  </a:lnTo>
                  <a:lnTo>
                    <a:pt x="207" y="49"/>
                  </a:lnTo>
                  <a:lnTo>
                    <a:pt x="132" y="2"/>
                  </a:lnTo>
                  <a:lnTo>
                    <a:pt x="79" y="14"/>
                  </a:lnTo>
                  <a:lnTo>
                    <a:pt x="52" y="62"/>
                  </a:lnTo>
                  <a:lnTo>
                    <a:pt x="49" y="198"/>
                  </a:lnTo>
                  <a:lnTo>
                    <a:pt x="4" y="262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72" name="Freeform 28"/>
            <p:cNvSpPr>
              <a:spLocks/>
            </p:cNvSpPr>
            <p:nvPr/>
          </p:nvSpPr>
          <p:spPr bwMode="auto">
            <a:xfrm>
              <a:off x="7061427" y="2690068"/>
              <a:ext cx="88871" cy="185025"/>
            </a:xfrm>
            <a:custGeom>
              <a:avLst/>
              <a:gdLst>
                <a:gd name="T0" fmla="*/ 3 w 182"/>
                <a:gd name="T1" fmla="*/ 38 h 381"/>
                <a:gd name="T2" fmla="*/ 99 w 182"/>
                <a:gd name="T3" fmla="*/ 0 h 381"/>
                <a:gd name="T4" fmla="*/ 130 w 182"/>
                <a:gd name="T5" fmla="*/ 21 h 381"/>
                <a:gd name="T6" fmla="*/ 131 w 182"/>
                <a:gd name="T7" fmla="*/ 45 h 381"/>
                <a:gd name="T8" fmla="*/ 116 w 182"/>
                <a:gd name="T9" fmla="*/ 64 h 381"/>
                <a:gd name="T10" fmla="*/ 119 w 182"/>
                <a:gd name="T11" fmla="*/ 98 h 381"/>
                <a:gd name="T12" fmla="*/ 133 w 182"/>
                <a:gd name="T13" fmla="*/ 106 h 381"/>
                <a:gd name="T14" fmla="*/ 133 w 182"/>
                <a:gd name="T15" fmla="*/ 166 h 381"/>
                <a:gd name="T16" fmla="*/ 116 w 182"/>
                <a:gd name="T17" fmla="*/ 194 h 381"/>
                <a:gd name="T18" fmla="*/ 119 w 182"/>
                <a:gd name="T19" fmla="*/ 213 h 381"/>
                <a:gd name="T20" fmla="*/ 182 w 182"/>
                <a:gd name="T21" fmla="*/ 235 h 381"/>
                <a:gd name="T22" fmla="*/ 131 w 182"/>
                <a:gd name="T23" fmla="*/ 314 h 381"/>
                <a:gd name="T24" fmla="*/ 111 w 182"/>
                <a:gd name="T25" fmla="*/ 313 h 381"/>
                <a:gd name="T26" fmla="*/ 108 w 182"/>
                <a:gd name="T27" fmla="*/ 377 h 381"/>
                <a:gd name="T28" fmla="*/ 86 w 182"/>
                <a:gd name="T29" fmla="*/ 381 h 381"/>
                <a:gd name="T30" fmla="*/ 66 w 182"/>
                <a:gd name="T31" fmla="*/ 364 h 381"/>
                <a:gd name="T32" fmla="*/ 70 w 182"/>
                <a:gd name="T33" fmla="*/ 299 h 381"/>
                <a:gd name="T34" fmla="*/ 8 w 182"/>
                <a:gd name="T35" fmla="*/ 238 h 381"/>
                <a:gd name="T36" fmla="*/ 0 w 182"/>
                <a:gd name="T37" fmla="*/ 185 h 381"/>
                <a:gd name="T38" fmla="*/ 31 w 182"/>
                <a:gd name="T39" fmla="*/ 162 h 381"/>
                <a:gd name="T40" fmla="*/ 3 w 182"/>
                <a:gd name="T41" fmla="*/ 38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2" h="381">
                  <a:moveTo>
                    <a:pt x="3" y="38"/>
                  </a:moveTo>
                  <a:lnTo>
                    <a:pt x="99" y="0"/>
                  </a:lnTo>
                  <a:lnTo>
                    <a:pt x="130" y="21"/>
                  </a:lnTo>
                  <a:lnTo>
                    <a:pt x="131" y="45"/>
                  </a:lnTo>
                  <a:lnTo>
                    <a:pt x="116" y="64"/>
                  </a:lnTo>
                  <a:lnTo>
                    <a:pt x="119" y="98"/>
                  </a:lnTo>
                  <a:lnTo>
                    <a:pt x="133" y="106"/>
                  </a:lnTo>
                  <a:lnTo>
                    <a:pt x="133" y="166"/>
                  </a:lnTo>
                  <a:lnTo>
                    <a:pt x="116" y="194"/>
                  </a:lnTo>
                  <a:lnTo>
                    <a:pt x="119" y="213"/>
                  </a:lnTo>
                  <a:lnTo>
                    <a:pt x="182" y="235"/>
                  </a:lnTo>
                  <a:lnTo>
                    <a:pt x="131" y="314"/>
                  </a:lnTo>
                  <a:lnTo>
                    <a:pt x="111" y="313"/>
                  </a:lnTo>
                  <a:lnTo>
                    <a:pt x="108" y="377"/>
                  </a:lnTo>
                  <a:lnTo>
                    <a:pt x="86" y="381"/>
                  </a:lnTo>
                  <a:lnTo>
                    <a:pt x="66" y="364"/>
                  </a:lnTo>
                  <a:lnTo>
                    <a:pt x="70" y="299"/>
                  </a:lnTo>
                  <a:lnTo>
                    <a:pt x="8" y="238"/>
                  </a:lnTo>
                  <a:lnTo>
                    <a:pt x="0" y="185"/>
                  </a:lnTo>
                  <a:lnTo>
                    <a:pt x="31" y="162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7105133" y="2805161"/>
              <a:ext cx="346739" cy="340912"/>
            </a:xfrm>
            <a:custGeom>
              <a:avLst/>
              <a:gdLst>
                <a:gd name="T0" fmla="*/ 1 w 714"/>
                <a:gd name="T1" fmla="*/ 155 h 700"/>
                <a:gd name="T2" fmla="*/ 28 w 714"/>
                <a:gd name="T3" fmla="*/ 151 h 700"/>
                <a:gd name="T4" fmla="*/ 35 w 714"/>
                <a:gd name="T5" fmla="*/ 89 h 700"/>
                <a:gd name="T6" fmla="*/ 48 w 714"/>
                <a:gd name="T7" fmla="*/ 89 h 700"/>
                <a:gd name="T8" fmla="*/ 103 w 714"/>
                <a:gd name="T9" fmla="*/ 0 h 700"/>
                <a:gd name="T10" fmla="*/ 238 w 714"/>
                <a:gd name="T11" fmla="*/ 40 h 700"/>
                <a:gd name="T12" fmla="*/ 275 w 714"/>
                <a:gd name="T13" fmla="*/ 96 h 700"/>
                <a:gd name="T14" fmla="*/ 408 w 714"/>
                <a:gd name="T15" fmla="*/ 157 h 700"/>
                <a:gd name="T16" fmla="*/ 477 w 714"/>
                <a:gd name="T17" fmla="*/ 128 h 700"/>
                <a:gd name="T18" fmla="*/ 470 w 714"/>
                <a:gd name="T19" fmla="*/ 98 h 700"/>
                <a:gd name="T20" fmla="*/ 440 w 714"/>
                <a:gd name="T21" fmla="*/ 70 h 700"/>
                <a:gd name="T22" fmla="*/ 443 w 714"/>
                <a:gd name="T23" fmla="*/ 50 h 700"/>
                <a:gd name="T24" fmla="*/ 492 w 714"/>
                <a:gd name="T25" fmla="*/ 8 h 700"/>
                <a:gd name="T26" fmla="*/ 589 w 714"/>
                <a:gd name="T27" fmla="*/ 8 h 700"/>
                <a:gd name="T28" fmla="*/ 626 w 714"/>
                <a:gd name="T29" fmla="*/ 57 h 700"/>
                <a:gd name="T30" fmla="*/ 704 w 714"/>
                <a:gd name="T31" fmla="*/ 69 h 700"/>
                <a:gd name="T32" fmla="*/ 714 w 714"/>
                <a:gd name="T33" fmla="*/ 700 h 700"/>
                <a:gd name="T34" fmla="*/ 656 w 714"/>
                <a:gd name="T35" fmla="*/ 698 h 700"/>
                <a:gd name="T36" fmla="*/ 306 w 714"/>
                <a:gd name="T37" fmla="*/ 517 h 700"/>
                <a:gd name="T38" fmla="*/ 269 w 714"/>
                <a:gd name="T39" fmla="*/ 538 h 700"/>
                <a:gd name="T40" fmla="*/ 125 w 714"/>
                <a:gd name="T41" fmla="*/ 501 h 700"/>
                <a:gd name="T42" fmla="*/ 86 w 714"/>
                <a:gd name="T43" fmla="*/ 451 h 700"/>
                <a:gd name="T44" fmla="*/ 29 w 714"/>
                <a:gd name="T45" fmla="*/ 443 h 700"/>
                <a:gd name="T46" fmla="*/ 0 w 714"/>
                <a:gd name="T47" fmla="*/ 391 h 700"/>
                <a:gd name="T48" fmla="*/ 1 w 714"/>
                <a:gd name="T49" fmla="*/ 155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4" h="700">
                  <a:moveTo>
                    <a:pt x="1" y="155"/>
                  </a:moveTo>
                  <a:lnTo>
                    <a:pt x="28" y="151"/>
                  </a:lnTo>
                  <a:lnTo>
                    <a:pt x="35" y="89"/>
                  </a:lnTo>
                  <a:lnTo>
                    <a:pt x="48" y="89"/>
                  </a:lnTo>
                  <a:lnTo>
                    <a:pt x="103" y="0"/>
                  </a:lnTo>
                  <a:lnTo>
                    <a:pt x="238" y="40"/>
                  </a:lnTo>
                  <a:lnTo>
                    <a:pt x="275" y="96"/>
                  </a:lnTo>
                  <a:lnTo>
                    <a:pt x="408" y="157"/>
                  </a:lnTo>
                  <a:lnTo>
                    <a:pt x="477" y="128"/>
                  </a:lnTo>
                  <a:lnTo>
                    <a:pt x="470" y="98"/>
                  </a:lnTo>
                  <a:lnTo>
                    <a:pt x="440" y="70"/>
                  </a:lnTo>
                  <a:lnTo>
                    <a:pt x="443" y="50"/>
                  </a:lnTo>
                  <a:lnTo>
                    <a:pt x="492" y="8"/>
                  </a:lnTo>
                  <a:lnTo>
                    <a:pt x="589" y="8"/>
                  </a:lnTo>
                  <a:lnTo>
                    <a:pt x="626" y="57"/>
                  </a:lnTo>
                  <a:lnTo>
                    <a:pt x="704" y="69"/>
                  </a:lnTo>
                  <a:lnTo>
                    <a:pt x="714" y="700"/>
                  </a:lnTo>
                  <a:lnTo>
                    <a:pt x="656" y="698"/>
                  </a:lnTo>
                  <a:lnTo>
                    <a:pt x="306" y="517"/>
                  </a:lnTo>
                  <a:lnTo>
                    <a:pt x="269" y="538"/>
                  </a:lnTo>
                  <a:lnTo>
                    <a:pt x="125" y="501"/>
                  </a:lnTo>
                  <a:lnTo>
                    <a:pt x="86" y="451"/>
                  </a:lnTo>
                  <a:lnTo>
                    <a:pt x="29" y="443"/>
                  </a:lnTo>
                  <a:lnTo>
                    <a:pt x="0" y="391"/>
                  </a:lnTo>
                  <a:lnTo>
                    <a:pt x="1" y="15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7454786" y="2831387"/>
              <a:ext cx="238929" cy="260783"/>
            </a:xfrm>
            <a:custGeom>
              <a:avLst/>
              <a:gdLst>
                <a:gd name="T0" fmla="*/ 0 w 493"/>
                <a:gd name="T1" fmla="*/ 17 h 535"/>
                <a:gd name="T2" fmla="*/ 46 w 493"/>
                <a:gd name="T3" fmla="*/ 18 h 535"/>
                <a:gd name="T4" fmla="*/ 135 w 493"/>
                <a:gd name="T5" fmla="*/ 42 h 535"/>
                <a:gd name="T6" fmla="*/ 177 w 493"/>
                <a:gd name="T7" fmla="*/ 43 h 535"/>
                <a:gd name="T8" fmla="*/ 230 w 493"/>
                <a:gd name="T9" fmla="*/ 0 h 535"/>
                <a:gd name="T10" fmla="*/ 254 w 493"/>
                <a:gd name="T11" fmla="*/ 0 h 535"/>
                <a:gd name="T12" fmla="*/ 299 w 493"/>
                <a:gd name="T13" fmla="*/ 24 h 535"/>
                <a:gd name="T14" fmla="*/ 354 w 493"/>
                <a:gd name="T15" fmla="*/ 24 h 535"/>
                <a:gd name="T16" fmla="*/ 365 w 493"/>
                <a:gd name="T17" fmla="*/ 24 h 535"/>
                <a:gd name="T18" fmla="*/ 401 w 493"/>
                <a:gd name="T19" fmla="*/ 127 h 535"/>
                <a:gd name="T20" fmla="*/ 410 w 493"/>
                <a:gd name="T21" fmla="*/ 159 h 535"/>
                <a:gd name="T22" fmla="*/ 420 w 493"/>
                <a:gd name="T23" fmla="*/ 209 h 535"/>
                <a:gd name="T24" fmla="*/ 403 w 493"/>
                <a:gd name="T25" fmla="*/ 221 h 535"/>
                <a:gd name="T26" fmla="*/ 375 w 493"/>
                <a:gd name="T27" fmla="*/ 207 h 535"/>
                <a:gd name="T28" fmla="*/ 341 w 493"/>
                <a:gd name="T29" fmla="*/ 97 h 535"/>
                <a:gd name="T30" fmla="*/ 311 w 493"/>
                <a:gd name="T31" fmla="*/ 95 h 535"/>
                <a:gd name="T32" fmla="*/ 309 w 493"/>
                <a:gd name="T33" fmla="*/ 133 h 535"/>
                <a:gd name="T34" fmla="*/ 329 w 493"/>
                <a:gd name="T35" fmla="*/ 197 h 535"/>
                <a:gd name="T36" fmla="*/ 489 w 493"/>
                <a:gd name="T37" fmla="*/ 396 h 535"/>
                <a:gd name="T38" fmla="*/ 493 w 493"/>
                <a:gd name="T39" fmla="*/ 481 h 535"/>
                <a:gd name="T40" fmla="*/ 446 w 493"/>
                <a:gd name="T41" fmla="*/ 535 h 535"/>
                <a:gd name="T42" fmla="*/ 6 w 493"/>
                <a:gd name="T43" fmla="*/ 530 h 535"/>
                <a:gd name="T44" fmla="*/ 0 w 493"/>
                <a:gd name="T45" fmla="*/ 1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3" h="535">
                  <a:moveTo>
                    <a:pt x="0" y="17"/>
                  </a:moveTo>
                  <a:lnTo>
                    <a:pt x="46" y="18"/>
                  </a:lnTo>
                  <a:lnTo>
                    <a:pt x="135" y="42"/>
                  </a:lnTo>
                  <a:lnTo>
                    <a:pt x="177" y="43"/>
                  </a:lnTo>
                  <a:lnTo>
                    <a:pt x="230" y="0"/>
                  </a:lnTo>
                  <a:lnTo>
                    <a:pt x="254" y="0"/>
                  </a:lnTo>
                  <a:lnTo>
                    <a:pt x="299" y="24"/>
                  </a:lnTo>
                  <a:lnTo>
                    <a:pt x="354" y="24"/>
                  </a:lnTo>
                  <a:lnTo>
                    <a:pt x="365" y="24"/>
                  </a:lnTo>
                  <a:lnTo>
                    <a:pt x="401" y="127"/>
                  </a:lnTo>
                  <a:lnTo>
                    <a:pt x="410" y="159"/>
                  </a:lnTo>
                  <a:lnTo>
                    <a:pt x="420" y="209"/>
                  </a:lnTo>
                  <a:lnTo>
                    <a:pt x="403" y="221"/>
                  </a:lnTo>
                  <a:lnTo>
                    <a:pt x="375" y="207"/>
                  </a:lnTo>
                  <a:lnTo>
                    <a:pt x="341" y="97"/>
                  </a:lnTo>
                  <a:lnTo>
                    <a:pt x="311" y="95"/>
                  </a:lnTo>
                  <a:lnTo>
                    <a:pt x="309" y="133"/>
                  </a:lnTo>
                  <a:lnTo>
                    <a:pt x="329" y="197"/>
                  </a:lnTo>
                  <a:lnTo>
                    <a:pt x="489" y="396"/>
                  </a:lnTo>
                  <a:lnTo>
                    <a:pt x="493" y="481"/>
                  </a:lnTo>
                  <a:lnTo>
                    <a:pt x="446" y="535"/>
                  </a:lnTo>
                  <a:lnTo>
                    <a:pt x="6" y="53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7191089" y="3063031"/>
              <a:ext cx="241843" cy="383161"/>
            </a:xfrm>
            <a:custGeom>
              <a:avLst/>
              <a:gdLst>
                <a:gd name="T0" fmla="*/ 43 w 499"/>
                <a:gd name="T1" fmla="*/ 447 h 787"/>
                <a:gd name="T2" fmla="*/ 45 w 499"/>
                <a:gd name="T3" fmla="*/ 396 h 787"/>
                <a:gd name="T4" fmla="*/ 126 w 499"/>
                <a:gd name="T5" fmla="*/ 317 h 787"/>
                <a:gd name="T6" fmla="*/ 148 w 499"/>
                <a:gd name="T7" fmla="*/ 123 h 787"/>
                <a:gd name="T8" fmla="*/ 94 w 499"/>
                <a:gd name="T9" fmla="*/ 19 h 787"/>
                <a:gd name="T10" fmla="*/ 132 w 499"/>
                <a:gd name="T11" fmla="*/ 0 h 787"/>
                <a:gd name="T12" fmla="*/ 499 w 499"/>
                <a:gd name="T13" fmla="*/ 191 h 787"/>
                <a:gd name="T14" fmla="*/ 497 w 499"/>
                <a:gd name="T15" fmla="*/ 378 h 787"/>
                <a:gd name="T16" fmla="*/ 432 w 499"/>
                <a:gd name="T17" fmla="*/ 433 h 787"/>
                <a:gd name="T18" fmla="*/ 432 w 499"/>
                <a:gd name="T19" fmla="*/ 530 h 787"/>
                <a:gd name="T20" fmla="*/ 474 w 499"/>
                <a:gd name="T21" fmla="*/ 612 h 787"/>
                <a:gd name="T22" fmla="*/ 399 w 499"/>
                <a:gd name="T23" fmla="*/ 612 h 787"/>
                <a:gd name="T24" fmla="*/ 275 w 499"/>
                <a:gd name="T25" fmla="*/ 734 h 787"/>
                <a:gd name="T26" fmla="*/ 272 w 499"/>
                <a:gd name="T27" fmla="*/ 771 h 787"/>
                <a:gd name="T28" fmla="*/ 181 w 499"/>
                <a:gd name="T29" fmla="*/ 770 h 787"/>
                <a:gd name="T30" fmla="*/ 180 w 499"/>
                <a:gd name="T31" fmla="*/ 787 h 787"/>
                <a:gd name="T32" fmla="*/ 128 w 499"/>
                <a:gd name="T33" fmla="*/ 780 h 787"/>
                <a:gd name="T34" fmla="*/ 93 w 499"/>
                <a:gd name="T35" fmla="*/ 712 h 787"/>
                <a:gd name="T36" fmla="*/ 65 w 499"/>
                <a:gd name="T37" fmla="*/ 699 h 787"/>
                <a:gd name="T38" fmla="*/ 69 w 499"/>
                <a:gd name="T39" fmla="*/ 679 h 787"/>
                <a:gd name="T40" fmla="*/ 103 w 499"/>
                <a:gd name="T41" fmla="*/ 654 h 787"/>
                <a:gd name="T42" fmla="*/ 103 w 499"/>
                <a:gd name="T43" fmla="*/ 533 h 787"/>
                <a:gd name="T44" fmla="*/ 56 w 499"/>
                <a:gd name="T45" fmla="*/ 526 h 787"/>
                <a:gd name="T46" fmla="*/ 0 w 499"/>
                <a:gd name="T47" fmla="*/ 484 h 787"/>
                <a:gd name="T48" fmla="*/ 43 w 499"/>
                <a:gd name="T49" fmla="*/ 447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9" h="787">
                  <a:moveTo>
                    <a:pt x="43" y="447"/>
                  </a:moveTo>
                  <a:lnTo>
                    <a:pt x="45" y="396"/>
                  </a:lnTo>
                  <a:lnTo>
                    <a:pt x="126" y="317"/>
                  </a:lnTo>
                  <a:lnTo>
                    <a:pt x="148" y="123"/>
                  </a:lnTo>
                  <a:lnTo>
                    <a:pt x="94" y="19"/>
                  </a:lnTo>
                  <a:lnTo>
                    <a:pt x="132" y="0"/>
                  </a:lnTo>
                  <a:lnTo>
                    <a:pt x="499" y="191"/>
                  </a:lnTo>
                  <a:lnTo>
                    <a:pt x="497" y="378"/>
                  </a:lnTo>
                  <a:lnTo>
                    <a:pt x="432" y="433"/>
                  </a:lnTo>
                  <a:lnTo>
                    <a:pt x="432" y="530"/>
                  </a:lnTo>
                  <a:lnTo>
                    <a:pt x="474" y="612"/>
                  </a:lnTo>
                  <a:lnTo>
                    <a:pt x="399" y="612"/>
                  </a:lnTo>
                  <a:lnTo>
                    <a:pt x="275" y="734"/>
                  </a:lnTo>
                  <a:lnTo>
                    <a:pt x="272" y="771"/>
                  </a:lnTo>
                  <a:lnTo>
                    <a:pt x="181" y="770"/>
                  </a:lnTo>
                  <a:lnTo>
                    <a:pt x="180" y="787"/>
                  </a:lnTo>
                  <a:lnTo>
                    <a:pt x="128" y="780"/>
                  </a:lnTo>
                  <a:lnTo>
                    <a:pt x="93" y="712"/>
                  </a:lnTo>
                  <a:lnTo>
                    <a:pt x="65" y="699"/>
                  </a:lnTo>
                  <a:lnTo>
                    <a:pt x="69" y="679"/>
                  </a:lnTo>
                  <a:lnTo>
                    <a:pt x="103" y="654"/>
                  </a:lnTo>
                  <a:lnTo>
                    <a:pt x="103" y="533"/>
                  </a:lnTo>
                  <a:lnTo>
                    <a:pt x="56" y="526"/>
                  </a:lnTo>
                  <a:lnTo>
                    <a:pt x="0" y="484"/>
                  </a:lnTo>
                  <a:lnTo>
                    <a:pt x="43" y="447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7406708" y="3068858"/>
              <a:ext cx="364221" cy="461833"/>
            </a:xfrm>
            <a:custGeom>
              <a:avLst/>
              <a:gdLst>
                <a:gd name="T0" fmla="*/ 67 w 749"/>
                <a:gd name="T1" fmla="*/ 375 h 950"/>
                <a:gd name="T2" fmla="*/ 70 w 749"/>
                <a:gd name="T3" fmla="*/ 172 h 950"/>
                <a:gd name="T4" fmla="*/ 111 w 749"/>
                <a:gd name="T5" fmla="*/ 173 h 950"/>
                <a:gd name="T6" fmla="*/ 107 w 749"/>
                <a:gd name="T7" fmla="*/ 60 h 950"/>
                <a:gd name="T8" fmla="*/ 549 w 749"/>
                <a:gd name="T9" fmla="*/ 64 h 950"/>
                <a:gd name="T10" fmla="*/ 612 w 749"/>
                <a:gd name="T11" fmla="*/ 0 h 950"/>
                <a:gd name="T12" fmla="*/ 749 w 749"/>
                <a:gd name="T13" fmla="*/ 218 h 950"/>
                <a:gd name="T14" fmla="*/ 674 w 749"/>
                <a:gd name="T15" fmla="*/ 307 h 950"/>
                <a:gd name="T16" fmla="*/ 674 w 749"/>
                <a:gd name="T17" fmla="*/ 441 h 950"/>
                <a:gd name="T18" fmla="*/ 556 w 749"/>
                <a:gd name="T19" fmla="*/ 693 h 950"/>
                <a:gd name="T20" fmla="*/ 515 w 749"/>
                <a:gd name="T21" fmla="*/ 712 h 950"/>
                <a:gd name="T22" fmla="*/ 529 w 749"/>
                <a:gd name="T23" fmla="*/ 782 h 950"/>
                <a:gd name="T24" fmla="*/ 579 w 749"/>
                <a:gd name="T25" fmla="*/ 782 h 950"/>
                <a:gd name="T26" fmla="*/ 647 w 749"/>
                <a:gd name="T27" fmla="*/ 881 h 950"/>
                <a:gd name="T28" fmla="*/ 593 w 749"/>
                <a:gd name="T29" fmla="*/ 888 h 950"/>
                <a:gd name="T30" fmla="*/ 578 w 749"/>
                <a:gd name="T31" fmla="*/ 914 h 950"/>
                <a:gd name="T32" fmla="*/ 577 w 749"/>
                <a:gd name="T33" fmla="*/ 950 h 950"/>
                <a:gd name="T34" fmla="*/ 413 w 749"/>
                <a:gd name="T35" fmla="*/ 947 h 950"/>
                <a:gd name="T36" fmla="*/ 396 w 749"/>
                <a:gd name="T37" fmla="*/ 922 h 950"/>
                <a:gd name="T38" fmla="*/ 281 w 749"/>
                <a:gd name="T39" fmla="*/ 916 h 950"/>
                <a:gd name="T40" fmla="*/ 70 w 749"/>
                <a:gd name="T41" fmla="*/ 698 h 950"/>
                <a:gd name="T42" fmla="*/ 91 w 749"/>
                <a:gd name="T43" fmla="*/ 685 h 950"/>
                <a:gd name="T44" fmla="*/ 97 w 749"/>
                <a:gd name="T45" fmla="*/ 634 h 950"/>
                <a:gd name="T46" fmla="*/ 47 w 749"/>
                <a:gd name="T47" fmla="*/ 605 h 950"/>
                <a:gd name="T48" fmla="*/ 0 w 749"/>
                <a:gd name="T49" fmla="*/ 514 h 950"/>
                <a:gd name="T50" fmla="*/ 3 w 749"/>
                <a:gd name="T51" fmla="*/ 429 h 950"/>
                <a:gd name="T52" fmla="*/ 67 w 749"/>
                <a:gd name="T53" fmla="*/ 375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9" h="950">
                  <a:moveTo>
                    <a:pt x="67" y="375"/>
                  </a:moveTo>
                  <a:lnTo>
                    <a:pt x="70" y="172"/>
                  </a:lnTo>
                  <a:lnTo>
                    <a:pt x="111" y="173"/>
                  </a:lnTo>
                  <a:lnTo>
                    <a:pt x="107" y="60"/>
                  </a:lnTo>
                  <a:lnTo>
                    <a:pt x="549" y="64"/>
                  </a:lnTo>
                  <a:lnTo>
                    <a:pt x="612" y="0"/>
                  </a:lnTo>
                  <a:lnTo>
                    <a:pt x="749" y="218"/>
                  </a:lnTo>
                  <a:lnTo>
                    <a:pt x="674" y="307"/>
                  </a:lnTo>
                  <a:lnTo>
                    <a:pt x="674" y="441"/>
                  </a:lnTo>
                  <a:lnTo>
                    <a:pt x="556" y="693"/>
                  </a:lnTo>
                  <a:lnTo>
                    <a:pt x="515" y="712"/>
                  </a:lnTo>
                  <a:lnTo>
                    <a:pt x="529" y="782"/>
                  </a:lnTo>
                  <a:lnTo>
                    <a:pt x="579" y="782"/>
                  </a:lnTo>
                  <a:lnTo>
                    <a:pt x="647" y="881"/>
                  </a:lnTo>
                  <a:lnTo>
                    <a:pt x="593" y="888"/>
                  </a:lnTo>
                  <a:lnTo>
                    <a:pt x="578" y="914"/>
                  </a:lnTo>
                  <a:lnTo>
                    <a:pt x="577" y="950"/>
                  </a:lnTo>
                  <a:lnTo>
                    <a:pt x="413" y="947"/>
                  </a:lnTo>
                  <a:lnTo>
                    <a:pt x="396" y="922"/>
                  </a:lnTo>
                  <a:lnTo>
                    <a:pt x="281" y="916"/>
                  </a:lnTo>
                  <a:lnTo>
                    <a:pt x="70" y="698"/>
                  </a:lnTo>
                  <a:lnTo>
                    <a:pt x="91" y="685"/>
                  </a:lnTo>
                  <a:lnTo>
                    <a:pt x="97" y="634"/>
                  </a:lnTo>
                  <a:lnTo>
                    <a:pt x="47" y="605"/>
                  </a:lnTo>
                  <a:lnTo>
                    <a:pt x="0" y="514"/>
                  </a:lnTo>
                  <a:lnTo>
                    <a:pt x="3" y="429"/>
                  </a:lnTo>
                  <a:lnTo>
                    <a:pt x="67" y="37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77" name="Freeform 33"/>
            <p:cNvSpPr>
              <a:spLocks/>
            </p:cNvSpPr>
            <p:nvPr/>
          </p:nvSpPr>
          <p:spPr bwMode="auto">
            <a:xfrm>
              <a:off x="7087651" y="3325270"/>
              <a:ext cx="183568" cy="253498"/>
            </a:xfrm>
            <a:custGeom>
              <a:avLst/>
              <a:gdLst>
                <a:gd name="T0" fmla="*/ 0 w 378"/>
                <a:gd name="T1" fmla="*/ 392 h 521"/>
                <a:gd name="T2" fmla="*/ 55 w 378"/>
                <a:gd name="T3" fmla="*/ 442 h 521"/>
                <a:gd name="T4" fmla="*/ 51 w 378"/>
                <a:gd name="T5" fmla="*/ 521 h 521"/>
                <a:gd name="T6" fmla="*/ 353 w 378"/>
                <a:gd name="T7" fmla="*/ 514 h 521"/>
                <a:gd name="T8" fmla="*/ 378 w 378"/>
                <a:gd name="T9" fmla="*/ 486 h 521"/>
                <a:gd name="T10" fmla="*/ 291 w 378"/>
                <a:gd name="T11" fmla="*/ 393 h 521"/>
                <a:gd name="T12" fmla="*/ 278 w 378"/>
                <a:gd name="T13" fmla="*/ 359 h 521"/>
                <a:gd name="T14" fmla="*/ 334 w 378"/>
                <a:gd name="T15" fmla="*/ 256 h 521"/>
                <a:gd name="T16" fmla="*/ 297 w 378"/>
                <a:gd name="T17" fmla="*/ 188 h 521"/>
                <a:gd name="T18" fmla="*/ 265 w 378"/>
                <a:gd name="T19" fmla="*/ 170 h 521"/>
                <a:gd name="T20" fmla="*/ 265 w 378"/>
                <a:gd name="T21" fmla="*/ 136 h 521"/>
                <a:gd name="T22" fmla="*/ 302 w 378"/>
                <a:gd name="T23" fmla="*/ 112 h 521"/>
                <a:gd name="T24" fmla="*/ 304 w 378"/>
                <a:gd name="T25" fmla="*/ 4 h 521"/>
                <a:gd name="T26" fmla="*/ 274 w 378"/>
                <a:gd name="T27" fmla="*/ 0 h 521"/>
                <a:gd name="T28" fmla="*/ 274 w 378"/>
                <a:gd name="T29" fmla="*/ 57 h 521"/>
                <a:gd name="T30" fmla="*/ 146 w 378"/>
                <a:gd name="T31" fmla="*/ 294 h 521"/>
                <a:gd name="T32" fmla="*/ 69 w 378"/>
                <a:gd name="T33" fmla="*/ 298 h 521"/>
                <a:gd name="T34" fmla="*/ 15 w 378"/>
                <a:gd name="T35" fmla="*/ 335 h 521"/>
                <a:gd name="T36" fmla="*/ 0 w 378"/>
                <a:gd name="T37" fmla="*/ 392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8" h="521">
                  <a:moveTo>
                    <a:pt x="0" y="392"/>
                  </a:moveTo>
                  <a:lnTo>
                    <a:pt x="55" y="442"/>
                  </a:lnTo>
                  <a:lnTo>
                    <a:pt x="51" y="521"/>
                  </a:lnTo>
                  <a:lnTo>
                    <a:pt x="353" y="514"/>
                  </a:lnTo>
                  <a:lnTo>
                    <a:pt x="378" y="486"/>
                  </a:lnTo>
                  <a:lnTo>
                    <a:pt x="291" y="393"/>
                  </a:lnTo>
                  <a:lnTo>
                    <a:pt x="278" y="359"/>
                  </a:lnTo>
                  <a:lnTo>
                    <a:pt x="334" y="256"/>
                  </a:lnTo>
                  <a:lnTo>
                    <a:pt x="297" y="188"/>
                  </a:lnTo>
                  <a:lnTo>
                    <a:pt x="265" y="170"/>
                  </a:lnTo>
                  <a:lnTo>
                    <a:pt x="265" y="136"/>
                  </a:lnTo>
                  <a:lnTo>
                    <a:pt x="302" y="112"/>
                  </a:lnTo>
                  <a:lnTo>
                    <a:pt x="304" y="4"/>
                  </a:lnTo>
                  <a:lnTo>
                    <a:pt x="274" y="0"/>
                  </a:lnTo>
                  <a:lnTo>
                    <a:pt x="274" y="57"/>
                  </a:lnTo>
                  <a:lnTo>
                    <a:pt x="146" y="294"/>
                  </a:lnTo>
                  <a:lnTo>
                    <a:pt x="69" y="298"/>
                  </a:lnTo>
                  <a:lnTo>
                    <a:pt x="15" y="335"/>
                  </a:lnTo>
                  <a:lnTo>
                    <a:pt x="0" y="392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78" name="Freeform 34"/>
            <p:cNvSpPr>
              <a:spLocks/>
            </p:cNvSpPr>
            <p:nvPr/>
          </p:nvSpPr>
          <p:spPr bwMode="auto">
            <a:xfrm>
              <a:off x="7741792" y="3182495"/>
              <a:ext cx="135490" cy="135491"/>
            </a:xfrm>
            <a:custGeom>
              <a:avLst/>
              <a:gdLst>
                <a:gd name="T0" fmla="*/ 4 w 279"/>
                <a:gd name="T1" fmla="*/ 180 h 281"/>
                <a:gd name="T2" fmla="*/ 0 w 279"/>
                <a:gd name="T3" fmla="*/ 80 h 281"/>
                <a:gd name="T4" fmla="*/ 67 w 279"/>
                <a:gd name="T5" fmla="*/ 0 h 281"/>
                <a:gd name="T6" fmla="*/ 85 w 279"/>
                <a:gd name="T7" fmla="*/ 14 h 281"/>
                <a:gd name="T8" fmla="*/ 119 w 279"/>
                <a:gd name="T9" fmla="*/ 125 h 281"/>
                <a:gd name="T10" fmla="*/ 279 w 279"/>
                <a:gd name="T11" fmla="*/ 245 h 281"/>
                <a:gd name="T12" fmla="*/ 251 w 279"/>
                <a:gd name="T13" fmla="*/ 281 h 281"/>
                <a:gd name="T14" fmla="*/ 133 w 279"/>
                <a:gd name="T15" fmla="*/ 180 h 281"/>
                <a:gd name="T16" fmla="*/ 4 w 279"/>
                <a:gd name="T17" fmla="*/ 18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81">
                  <a:moveTo>
                    <a:pt x="4" y="180"/>
                  </a:moveTo>
                  <a:lnTo>
                    <a:pt x="0" y="80"/>
                  </a:lnTo>
                  <a:lnTo>
                    <a:pt x="67" y="0"/>
                  </a:lnTo>
                  <a:lnTo>
                    <a:pt x="85" y="14"/>
                  </a:lnTo>
                  <a:lnTo>
                    <a:pt x="119" y="125"/>
                  </a:lnTo>
                  <a:lnTo>
                    <a:pt x="279" y="245"/>
                  </a:lnTo>
                  <a:lnTo>
                    <a:pt x="251" y="281"/>
                  </a:lnTo>
                  <a:lnTo>
                    <a:pt x="133" y="180"/>
                  </a:lnTo>
                  <a:lnTo>
                    <a:pt x="4" y="18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79" name="Freeform 35"/>
            <p:cNvSpPr>
              <a:spLocks/>
            </p:cNvSpPr>
            <p:nvPr/>
          </p:nvSpPr>
          <p:spPr bwMode="auto">
            <a:xfrm>
              <a:off x="7861257" y="3304874"/>
              <a:ext cx="33509" cy="49535"/>
            </a:xfrm>
            <a:custGeom>
              <a:avLst/>
              <a:gdLst>
                <a:gd name="T0" fmla="*/ 10 w 69"/>
                <a:gd name="T1" fmla="*/ 43 h 101"/>
                <a:gd name="T2" fmla="*/ 0 w 69"/>
                <a:gd name="T3" fmla="*/ 101 h 101"/>
                <a:gd name="T4" fmla="*/ 68 w 69"/>
                <a:gd name="T5" fmla="*/ 100 h 101"/>
                <a:gd name="T6" fmla="*/ 69 w 69"/>
                <a:gd name="T7" fmla="*/ 16 h 101"/>
                <a:gd name="T8" fmla="*/ 44 w 69"/>
                <a:gd name="T9" fmla="*/ 0 h 101"/>
                <a:gd name="T10" fmla="*/ 10 w 69"/>
                <a:gd name="T11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01">
                  <a:moveTo>
                    <a:pt x="10" y="43"/>
                  </a:moveTo>
                  <a:lnTo>
                    <a:pt x="0" y="101"/>
                  </a:lnTo>
                  <a:lnTo>
                    <a:pt x="68" y="100"/>
                  </a:lnTo>
                  <a:lnTo>
                    <a:pt x="69" y="16"/>
                  </a:lnTo>
                  <a:lnTo>
                    <a:pt x="44" y="0"/>
                  </a:lnTo>
                  <a:lnTo>
                    <a:pt x="10" y="4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80" name="Freeform 36"/>
            <p:cNvSpPr>
              <a:spLocks/>
            </p:cNvSpPr>
            <p:nvPr/>
          </p:nvSpPr>
          <p:spPr bwMode="auto">
            <a:xfrm>
              <a:off x="7664577" y="3275736"/>
              <a:ext cx="342368" cy="268067"/>
            </a:xfrm>
            <a:custGeom>
              <a:avLst/>
              <a:gdLst>
                <a:gd name="T0" fmla="*/ 38 w 705"/>
                <a:gd name="T1" fmla="*/ 279 h 552"/>
                <a:gd name="T2" fmla="*/ 163 w 705"/>
                <a:gd name="T3" fmla="*/ 0 h 552"/>
                <a:gd name="T4" fmla="*/ 287 w 705"/>
                <a:gd name="T5" fmla="*/ 1 h 552"/>
                <a:gd name="T6" fmla="*/ 396 w 705"/>
                <a:gd name="T7" fmla="*/ 97 h 552"/>
                <a:gd name="T8" fmla="*/ 388 w 705"/>
                <a:gd name="T9" fmla="*/ 176 h 552"/>
                <a:gd name="T10" fmla="*/ 474 w 705"/>
                <a:gd name="T11" fmla="*/ 176 h 552"/>
                <a:gd name="T12" fmla="*/ 483 w 705"/>
                <a:gd name="T13" fmla="*/ 223 h 552"/>
                <a:gd name="T14" fmla="*/ 620 w 705"/>
                <a:gd name="T15" fmla="*/ 305 h 552"/>
                <a:gd name="T16" fmla="*/ 705 w 705"/>
                <a:gd name="T17" fmla="*/ 309 h 552"/>
                <a:gd name="T18" fmla="*/ 544 w 705"/>
                <a:gd name="T19" fmla="*/ 483 h 552"/>
                <a:gd name="T20" fmla="*/ 321 w 705"/>
                <a:gd name="T21" fmla="*/ 552 h 552"/>
                <a:gd name="T22" fmla="*/ 267 w 705"/>
                <a:gd name="T23" fmla="*/ 552 h 552"/>
                <a:gd name="T24" fmla="*/ 169 w 705"/>
                <a:gd name="T25" fmla="*/ 467 h 552"/>
                <a:gd name="T26" fmla="*/ 131 w 705"/>
                <a:gd name="T27" fmla="*/ 451 h 552"/>
                <a:gd name="T28" fmla="*/ 55 w 705"/>
                <a:gd name="T29" fmla="*/ 341 h 552"/>
                <a:gd name="T30" fmla="*/ 6 w 705"/>
                <a:gd name="T31" fmla="*/ 341 h 552"/>
                <a:gd name="T32" fmla="*/ 0 w 705"/>
                <a:gd name="T33" fmla="*/ 291 h 552"/>
                <a:gd name="T34" fmla="*/ 38 w 705"/>
                <a:gd name="T35" fmla="*/ 279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5" h="552">
                  <a:moveTo>
                    <a:pt x="38" y="279"/>
                  </a:moveTo>
                  <a:lnTo>
                    <a:pt x="163" y="0"/>
                  </a:lnTo>
                  <a:lnTo>
                    <a:pt x="287" y="1"/>
                  </a:lnTo>
                  <a:lnTo>
                    <a:pt x="396" y="97"/>
                  </a:lnTo>
                  <a:lnTo>
                    <a:pt x="388" y="176"/>
                  </a:lnTo>
                  <a:lnTo>
                    <a:pt x="474" y="176"/>
                  </a:lnTo>
                  <a:lnTo>
                    <a:pt x="483" y="223"/>
                  </a:lnTo>
                  <a:lnTo>
                    <a:pt x="620" y="305"/>
                  </a:lnTo>
                  <a:lnTo>
                    <a:pt x="705" y="309"/>
                  </a:lnTo>
                  <a:lnTo>
                    <a:pt x="544" y="483"/>
                  </a:lnTo>
                  <a:lnTo>
                    <a:pt x="321" y="552"/>
                  </a:lnTo>
                  <a:lnTo>
                    <a:pt x="267" y="552"/>
                  </a:lnTo>
                  <a:lnTo>
                    <a:pt x="169" y="467"/>
                  </a:lnTo>
                  <a:lnTo>
                    <a:pt x="131" y="451"/>
                  </a:lnTo>
                  <a:lnTo>
                    <a:pt x="55" y="341"/>
                  </a:lnTo>
                  <a:lnTo>
                    <a:pt x="6" y="341"/>
                  </a:lnTo>
                  <a:lnTo>
                    <a:pt x="0" y="291"/>
                  </a:lnTo>
                  <a:lnTo>
                    <a:pt x="38" y="279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81" name="Freeform 37"/>
            <p:cNvSpPr>
              <a:spLocks/>
            </p:cNvSpPr>
            <p:nvPr/>
          </p:nvSpPr>
          <p:spPr bwMode="auto">
            <a:xfrm>
              <a:off x="7902047" y="3350036"/>
              <a:ext cx="136947" cy="69930"/>
            </a:xfrm>
            <a:custGeom>
              <a:avLst/>
              <a:gdLst>
                <a:gd name="T0" fmla="*/ 0 w 283"/>
                <a:gd name="T1" fmla="*/ 12 h 146"/>
                <a:gd name="T2" fmla="*/ 70 w 283"/>
                <a:gd name="T3" fmla="*/ 60 h 146"/>
                <a:gd name="T4" fmla="*/ 90 w 283"/>
                <a:gd name="T5" fmla="*/ 59 h 146"/>
                <a:gd name="T6" fmla="*/ 264 w 283"/>
                <a:gd name="T7" fmla="*/ 0 h 146"/>
                <a:gd name="T8" fmla="*/ 283 w 283"/>
                <a:gd name="T9" fmla="*/ 63 h 146"/>
                <a:gd name="T10" fmla="*/ 270 w 283"/>
                <a:gd name="T11" fmla="*/ 116 h 146"/>
                <a:gd name="T12" fmla="*/ 232 w 283"/>
                <a:gd name="T13" fmla="*/ 146 h 146"/>
                <a:gd name="T14" fmla="*/ 138 w 283"/>
                <a:gd name="T15" fmla="*/ 140 h 146"/>
                <a:gd name="T16" fmla="*/ 4 w 283"/>
                <a:gd name="T17" fmla="*/ 57 h 146"/>
                <a:gd name="T18" fmla="*/ 0 w 283"/>
                <a:gd name="T19" fmla="*/ 1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146">
                  <a:moveTo>
                    <a:pt x="0" y="12"/>
                  </a:moveTo>
                  <a:lnTo>
                    <a:pt x="70" y="60"/>
                  </a:lnTo>
                  <a:lnTo>
                    <a:pt x="90" y="59"/>
                  </a:lnTo>
                  <a:lnTo>
                    <a:pt x="264" y="0"/>
                  </a:lnTo>
                  <a:lnTo>
                    <a:pt x="283" y="63"/>
                  </a:lnTo>
                  <a:lnTo>
                    <a:pt x="270" y="116"/>
                  </a:lnTo>
                  <a:lnTo>
                    <a:pt x="232" y="146"/>
                  </a:lnTo>
                  <a:lnTo>
                    <a:pt x="138" y="140"/>
                  </a:lnTo>
                  <a:lnTo>
                    <a:pt x="4" y="5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82" name="Freeform 38"/>
            <p:cNvSpPr>
              <a:spLocks/>
            </p:cNvSpPr>
            <p:nvPr/>
          </p:nvSpPr>
          <p:spPr bwMode="auto">
            <a:xfrm>
              <a:off x="8100185" y="3301961"/>
              <a:ext cx="50991" cy="29138"/>
            </a:xfrm>
            <a:custGeom>
              <a:avLst/>
              <a:gdLst>
                <a:gd name="T0" fmla="*/ 0 w 103"/>
                <a:gd name="T1" fmla="*/ 16 h 58"/>
                <a:gd name="T2" fmla="*/ 36 w 103"/>
                <a:gd name="T3" fmla="*/ 58 h 58"/>
                <a:gd name="T4" fmla="*/ 85 w 103"/>
                <a:gd name="T5" fmla="*/ 28 h 58"/>
                <a:gd name="T6" fmla="*/ 103 w 103"/>
                <a:gd name="T7" fmla="*/ 22 h 58"/>
                <a:gd name="T8" fmla="*/ 81 w 103"/>
                <a:gd name="T9" fmla="*/ 0 h 58"/>
                <a:gd name="T10" fmla="*/ 37 w 103"/>
                <a:gd name="T11" fmla="*/ 12 h 58"/>
                <a:gd name="T12" fmla="*/ 0 w 103"/>
                <a:gd name="T13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58">
                  <a:moveTo>
                    <a:pt x="0" y="16"/>
                  </a:moveTo>
                  <a:lnTo>
                    <a:pt x="36" y="58"/>
                  </a:lnTo>
                  <a:lnTo>
                    <a:pt x="85" y="28"/>
                  </a:lnTo>
                  <a:lnTo>
                    <a:pt x="103" y="22"/>
                  </a:lnTo>
                  <a:lnTo>
                    <a:pt x="81" y="0"/>
                  </a:lnTo>
                  <a:lnTo>
                    <a:pt x="37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83" name="Freeform 39"/>
            <p:cNvSpPr>
              <a:spLocks/>
            </p:cNvSpPr>
            <p:nvPr/>
          </p:nvSpPr>
          <p:spPr bwMode="auto">
            <a:xfrm>
              <a:off x="7846686" y="3332554"/>
              <a:ext cx="238929" cy="330714"/>
            </a:xfrm>
            <a:custGeom>
              <a:avLst/>
              <a:gdLst>
                <a:gd name="T0" fmla="*/ 391 w 492"/>
                <a:gd name="T1" fmla="*/ 30 h 679"/>
                <a:gd name="T2" fmla="*/ 465 w 492"/>
                <a:gd name="T3" fmla="*/ 0 h 679"/>
                <a:gd name="T4" fmla="*/ 492 w 492"/>
                <a:gd name="T5" fmla="*/ 16 h 679"/>
                <a:gd name="T6" fmla="*/ 489 w 492"/>
                <a:gd name="T7" fmla="*/ 83 h 679"/>
                <a:gd name="T8" fmla="*/ 420 w 492"/>
                <a:gd name="T9" fmla="*/ 279 h 679"/>
                <a:gd name="T10" fmla="*/ 47 w 492"/>
                <a:gd name="T11" fmla="*/ 679 h 679"/>
                <a:gd name="T12" fmla="*/ 3 w 492"/>
                <a:gd name="T13" fmla="*/ 650 h 679"/>
                <a:gd name="T14" fmla="*/ 0 w 492"/>
                <a:gd name="T15" fmla="*/ 481 h 679"/>
                <a:gd name="T16" fmla="*/ 56 w 492"/>
                <a:gd name="T17" fmla="*/ 416 h 679"/>
                <a:gd name="T18" fmla="*/ 176 w 492"/>
                <a:gd name="T19" fmla="*/ 380 h 679"/>
                <a:gd name="T20" fmla="*/ 350 w 492"/>
                <a:gd name="T21" fmla="*/ 195 h 679"/>
                <a:gd name="T22" fmla="*/ 396 w 492"/>
                <a:gd name="T23" fmla="*/ 154 h 679"/>
                <a:gd name="T24" fmla="*/ 409 w 492"/>
                <a:gd name="T25" fmla="*/ 95 h 679"/>
                <a:gd name="T26" fmla="*/ 391 w 492"/>
                <a:gd name="T27" fmla="*/ 3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2" h="679">
                  <a:moveTo>
                    <a:pt x="391" y="30"/>
                  </a:moveTo>
                  <a:lnTo>
                    <a:pt x="465" y="0"/>
                  </a:lnTo>
                  <a:lnTo>
                    <a:pt x="492" y="16"/>
                  </a:lnTo>
                  <a:lnTo>
                    <a:pt x="489" y="83"/>
                  </a:lnTo>
                  <a:lnTo>
                    <a:pt x="420" y="279"/>
                  </a:lnTo>
                  <a:lnTo>
                    <a:pt x="47" y="679"/>
                  </a:lnTo>
                  <a:lnTo>
                    <a:pt x="3" y="650"/>
                  </a:lnTo>
                  <a:lnTo>
                    <a:pt x="0" y="481"/>
                  </a:lnTo>
                  <a:lnTo>
                    <a:pt x="56" y="416"/>
                  </a:lnTo>
                  <a:lnTo>
                    <a:pt x="176" y="380"/>
                  </a:lnTo>
                  <a:lnTo>
                    <a:pt x="350" y="195"/>
                  </a:lnTo>
                  <a:lnTo>
                    <a:pt x="396" y="154"/>
                  </a:lnTo>
                  <a:lnTo>
                    <a:pt x="409" y="95"/>
                  </a:lnTo>
                  <a:lnTo>
                    <a:pt x="391" y="3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84" name="Freeform 40"/>
            <p:cNvSpPr>
              <a:spLocks/>
            </p:cNvSpPr>
            <p:nvPr/>
          </p:nvSpPr>
          <p:spPr bwMode="auto">
            <a:xfrm>
              <a:off x="7230427" y="3367519"/>
              <a:ext cx="303032" cy="187939"/>
            </a:xfrm>
            <a:custGeom>
              <a:avLst/>
              <a:gdLst>
                <a:gd name="T0" fmla="*/ 12 w 624"/>
                <a:gd name="T1" fmla="*/ 300 h 386"/>
                <a:gd name="T2" fmla="*/ 91 w 624"/>
                <a:gd name="T3" fmla="*/ 386 h 386"/>
                <a:gd name="T4" fmla="*/ 122 w 624"/>
                <a:gd name="T5" fmla="*/ 345 h 386"/>
                <a:gd name="T6" fmla="*/ 173 w 624"/>
                <a:gd name="T7" fmla="*/ 347 h 386"/>
                <a:gd name="T8" fmla="*/ 183 w 624"/>
                <a:gd name="T9" fmla="*/ 308 h 386"/>
                <a:gd name="T10" fmla="*/ 233 w 624"/>
                <a:gd name="T11" fmla="*/ 277 h 386"/>
                <a:gd name="T12" fmla="*/ 335 w 624"/>
                <a:gd name="T13" fmla="*/ 347 h 386"/>
                <a:gd name="T14" fmla="*/ 394 w 624"/>
                <a:gd name="T15" fmla="*/ 288 h 386"/>
                <a:gd name="T16" fmla="*/ 624 w 624"/>
                <a:gd name="T17" fmla="*/ 299 h 386"/>
                <a:gd name="T18" fmla="*/ 411 w 624"/>
                <a:gd name="T19" fmla="*/ 79 h 386"/>
                <a:gd name="T20" fmla="*/ 440 w 624"/>
                <a:gd name="T21" fmla="*/ 61 h 386"/>
                <a:gd name="T22" fmla="*/ 444 w 624"/>
                <a:gd name="T23" fmla="*/ 23 h 386"/>
                <a:gd name="T24" fmla="*/ 395 w 624"/>
                <a:gd name="T25" fmla="*/ 0 h 386"/>
                <a:gd name="T26" fmla="*/ 324 w 624"/>
                <a:gd name="T27" fmla="*/ 0 h 386"/>
                <a:gd name="T28" fmla="*/ 211 w 624"/>
                <a:gd name="T29" fmla="*/ 113 h 386"/>
                <a:gd name="T30" fmla="*/ 207 w 624"/>
                <a:gd name="T31" fmla="*/ 160 h 386"/>
                <a:gd name="T32" fmla="*/ 115 w 624"/>
                <a:gd name="T33" fmla="*/ 157 h 386"/>
                <a:gd name="T34" fmla="*/ 113 w 624"/>
                <a:gd name="T35" fmla="*/ 177 h 386"/>
                <a:gd name="T36" fmla="*/ 53 w 624"/>
                <a:gd name="T37" fmla="*/ 171 h 386"/>
                <a:gd name="T38" fmla="*/ 0 w 624"/>
                <a:gd name="T39" fmla="*/ 272 h 386"/>
                <a:gd name="T40" fmla="*/ 12 w 624"/>
                <a:gd name="T41" fmla="*/ 30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4" h="386">
                  <a:moveTo>
                    <a:pt x="12" y="300"/>
                  </a:moveTo>
                  <a:lnTo>
                    <a:pt x="91" y="386"/>
                  </a:lnTo>
                  <a:lnTo>
                    <a:pt x="122" y="345"/>
                  </a:lnTo>
                  <a:lnTo>
                    <a:pt x="173" y="347"/>
                  </a:lnTo>
                  <a:lnTo>
                    <a:pt x="183" y="308"/>
                  </a:lnTo>
                  <a:lnTo>
                    <a:pt x="233" y="277"/>
                  </a:lnTo>
                  <a:lnTo>
                    <a:pt x="335" y="347"/>
                  </a:lnTo>
                  <a:lnTo>
                    <a:pt x="394" y="288"/>
                  </a:lnTo>
                  <a:lnTo>
                    <a:pt x="624" y="299"/>
                  </a:lnTo>
                  <a:lnTo>
                    <a:pt x="411" y="79"/>
                  </a:lnTo>
                  <a:lnTo>
                    <a:pt x="440" y="61"/>
                  </a:lnTo>
                  <a:lnTo>
                    <a:pt x="444" y="23"/>
                  </a:lnTo>
                  <a:lnTo>
                    <a:pt x="395" y="0"/>
                  </a:lnTo>
                  <a:lnTo>
                    <a:pt x="324" y="0"/>
                  </a:lnTo>
                  <a:lnTo>
                    <a:pt x="211" y="113"/>
                  </a:lnTo>
                  <a:lnTo>
                    <a:pt x="207" y="160"/>
                  </a:lnTo>
                  <a:lnTo>
                    <a:pt x="115" y="157"/>
                  </a:lnTo>
                  <a:lnTo>
                    <a:pt x="113" y="177"/>
                  </a:lnTo>
                  <a:lnTo>
                    <a:pt x="53" y="171"/>
                  </a:lnTo>
                  <a:lnTo>
                    <a:pt x="0" y="272"/>
                  </a:lnTo>
                  <a:lnTo>
                    <a:pt x="12" y="30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7027919" y="3618103"/>
              <a:ext cx="17482" cy="16026"/>
            </a:xfrm>
            <a:custGeom>
              <a:avLst/>
              <a:gdLst>
                <a:gd name="T0" fmla="*/ 0 w 35"/>
                <a:gd name="T1" fmla="*/ 10 h 35"/>
                <a:gd name="T2" fmla="*/ 21 w 35"/>
                <a:gd name="T3" fmla="*/ 0 h 35"/>
                <a:gd name="T4" fmla="*/ 35 w 35"/>
                <a:gd name="T5" fmla="*/ 12 h 35"/>
                <a:gd name="T6" fmla="*/ 21 w 35"/>
                <a:gd name="T7" fmla="*/ 35 h 35"/>
                <a:gd name="T8" fmla="*/ 2 w 35"/>
                <a:gd name="T9" fmla="*/ 28 h 35"/>
                <a:gd name="T10" fmla="*/ 0 w 35"/>
                <a:gd name="T11" fmla="*/ 1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5">
                  <a:moveTo>
                    <a:pt x="0" y="10"/>
                  </a:moveTo>
                  <a:lnTo>
                    <a:pt x="21" y="0"/>
                  </a:lnTo>
                  <a:lnTo>
                    <a:pt x="35" y="12"/>
                  </a:lnTo>
                  <a:lnTo>
                    <a:pt x="21" y="35"/>
                  </a:lnTo>
                  <a:lnTo>
                    <a:pt x="2" y="2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7048315" y="3590423"/>
              <a:ext cx="18939" cy="16026"/>
            </a:xfrm>
            <a:custGeom>
              <a:avLst/>
              <a:gdLst>
                <a:gd name="T0" fmla="*/ 0 w 40"/>
                <a:gd name="T1" fmla="*/ 5 h 35"/>
                <a:gd name="T2" fmla="*/ 29 w 40"/>
                <a:gd name="T3" fmla="*/ 0 h 35"/>
                <a:gd name="T4" fmla="*/ 40 w 40"/>
                <a:gd name="T5" fmla="*/ 18 h 35"/>
                <a:gd name="T6" fmla="*/ 25 w 40"/>
                <a:gd name="T7" fmla="*/ 35 h 35"/>
                <a:gd name="T8" fmla="*/ 10 w 40"/>
                <a:gd name="T9" fmla="*/ 32 h 35"/>
                <a:gd name="T10" fmla="*/ 0 w 40"/>
                <a:gd name="T11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5">
                  <a:moveTo>
                    <a:pt x="0" y="5"/>
                  </a:moveTo>
                  <a:lnTo>
                    <a:pt x="29" y="0"/>
                  </a:lnTo>
                  <a:lnTo>
                    <a:pt x="40" y="18"/>
                  </a:lnTo>
                  <a:lnTo>
                    <a:pt x="25" y="35"/>
                  </a:lnTo>
                  <a:lnTo>
                    <a:pt x="10" y="3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7075996" y="3539432"/>
              <a:ext cx="21854" cy="24767"/>
            </a:xfrm>
            <a:custGeom>
              <a:avLst/>
              <a:gdLst>
                <a:gd name="T0" fmla="*/ 8 w 46"/>
                <a:gd name="T1" fmla="*/ 6 h 52"/>
                <a:gd name="T2" fmla="*/ 0 w 46"/>
                <a:gd name="T3" fmla="*/ 39 h 52"/>
                <a:gd name="T4" fmla="*/ 24 w 46"/>
                <a:gd name="T5" fmla="*/ 52 h 52"/>
                <a:gd name="T6" fmla="*/ 46 w 46"/>
                <a:gd name="T7" fmla="*/ 35 h 52"/>
                <a:gd name="T8" fmla="*/ 38 w 46"/>
                <a:gd name="T9" fmla="*/ 0 h 52"/>
                <a:gd name="T10" fmla="*/ 8 w 46"/>
                <a:gd name="T11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2">
                  <a:moveTo>
                    <a:pt x="8" y="6"/>
                  </a:moveTo>
                  <a:lnTo>
                    <a:pt x="0" y="39"/>
                  </a:lnTo>
                  <a:lnTo>
                    <a:pt x="24" y="52"/>
                  </a:lnTo>
                  <a:lnTo>
                    <a:pt x="46" y="35"/>
                  </a:lnTo>
                  <a:lnTo>
                    <a:pt x="38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7081823" y="3584595"/>
              <a:ext cx="147146" cy="148603"/>
            </a:xfrm>
            <a:custGeom>
              <a:avLst/>
              <a:gdLst>
                <a:gd name="T0" fmla="*/ 157 w 301"/>
                <a:gd name="T1" fmla="*/ 2 h 308"/>
                <a:gd name="T2" fmla="*/ 155 w 301"/>
                <a:gd name="T3" fmla="*/ 44 h 308"/>
                <a:gd name="T4" fmla="*/ 59 w 301"/>
                <a:gd name="T5" fmla="*/ 42 h 308"/>
                <a:gd name="T6" fmla="*/ 0 w 301"/>
                <a:gd name="T7" fmla="*/ 156 h 308"/>
                <a:gd name="T8" fmla="*/ 139 w 301"/>
                <a:gd name="T9" fmla="*/ 308 h 308"/>
                <a:gd name="T10" fmla="*/ 174 w 301"/>
                <a:gd name="T11" fmla="*/ 280 h 308"/>
                <a:gd name="T12" fmla="*/ 173 w 301"/>
                <a:gd name="T13" fmla="*/ 250 h 308"/>
                <a:gd name="T14" fmla="*/ 148 w 301"/>
                <a:gd name="T15" fmla="*/ 239 h 308"/>
                <a:gd name="T16" fmla="*/ 148 w 301"/>
                <a:gd name="T17" fmla="*/ 218 h 308"/>
                <a:gd name="T18" fmla="*/ 202 w 301"/>
                <a:gd name="T19" fmla="*/ 185 h 308"/>
                <a:gd name="T20" fmla="*/ 249 w 301"/>
                <a:gd name="T21" fmla="*/ 220 h 308"/>
                <a:gd name="T22" fmla="*/ 301 w 301"/>
                <a:gd name="T23" fmla="*/ 221 h 308"/>
                <a:gd name="T24" fmla="*/ 300 w 301"/>
                <a:gd name="T25" fmla="*/ 41 h 308"/>
                <a:gd name="T26" fmla="*/ 217 w 301"/>
                <a:gd name="T27" fmla="*/ 37 h 308"/>
                <a:gd name="T28" fmla="*/ 216 w 301"/>
                <a:gd name="T29" fmla="*/ 0 h 308"/>
                <a:gd name="T30" fmla="*/ 157 w 301"/>
                <a:gd name="T31" fmla="*/ 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1" h="308">
                  <a:moveTo>
                    <a:pt x="157" y="2"/>
                  </a:moveTo>
                  <a:lnTo>
                    <a:pt x="155" y="44"/>
                  </a:lnTo>
                  <a:lnTo>
                    <a:pt x="59" y="42"/>
                  </a:lnTo>
                  <a:lnTo>
                    <a:pt x="0" y="156"/>
                  </a:lnTo>
                  <a:lnTo>
                    <a:pt x="139" y="308"/>
                  </a:lnTo>
                  <a:lnTo>
                    <a:pt x="174" y="280"/>
                  </a:lnTo>
                  <a:lnTo>
                    <a:pt x="173" y="250"/>
                  </a:lnTo>
                  <a:lnTo>
                    <a:pt x="148" y="239"/>
                  </a:lnTo>
                  <a:lnTo>
                    <a:pt x="148" y="218"/>
                  </a:lnTo>
                  <a:lnTo>
                    <a:pt x="202" y="185"/>
                  </a:lnTo>
                  <a:lnTo>
                    <a:pt x="249" y="220"/>
                  </a:lnTo>
                  <a:lnTo>
                    <a:pt x="301" y="221"/>
                  </a:lnTo>
                  <a:lnTo>
                    <a:pt x="300" y="41"/>
                  </a:lnTo>
                  <a:lnTo>
                    <a:pt x="217" y="37"/>
                  </a:lnTo>
                  <a:lnTo>
                    <a:pt x="216" y="0"/>
                  </a:lnTo>
                  <a:lnTo>
                    <a:pt x="157" y="2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7113875" y="3586053"/>
              <a:ext cx="37879" cy="13112"/>
            </a:xfrm>
            <a:custGeom>
              <a:avLst/>
              <a:gdLst>
                <a:gd name="T0" fmla="*/ 1 w 78"/>
                <a:gd name="T1" fmla="*/ 0 h 27"/>
                <a:gd name="T2" fmla="*/ 0 w 78"/>
                <a:gd name="T3" fmla="*/ 23 h 27"/>
                <a:gd name="T4" fmla="*/ 78 w 78"/>
                <a:gd name="T5" fmla="*/ 27 h 27"/>
                <a:gd name="T6" fmla="*/ 77 w 78"/>
                <a:gd name="T7" fmla="*/ 1 h 27"/>
                <a:gd name="T8" fmla="*/ 1 w 7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7">
                  <a:moveTo>
                    <a:pt x="1" y="0"/>
                  </a:moveTo>
                  <a:lnTo>
                    <a:pt x="0" y="23"/>
                  </a:lnTo>
                  <a:lnTo>
                    <a:pt x="78" y="27"/>
                  </a:lnTo>
                  <a:lnTo>
                    <a:pt x="7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7151754" y="3545261"/>
              <a:ext cx="163171" cy="206877"/>
            </a:xfrm>
            <a:custGeom>
              <a:avLst/>
              <a:gdLst>
                <a:gd name="T0" fmla="*/ 93 w 335"/>
                <a:gd name="T1" fmla="*/ 80 h 425"/>
                <a:gd name="T2" fmla="*/ 92 w 335"/>
                <a:gd name="T3" fmla="*/ 105 h 425"/>
                <a:gd name="T4" fmla="*/ 175 w 335"/>
                <a:gd name="T5" fmla="*/ 107 h 425"/>
                <a:gd name="T6" fmla="*/ 177 w 335"/>
                <a:gd name="T7" fmla="*/ 319 h 425"/>
                <a:gd name="T8" fmla="*/ 103 w 335"/>
                <a:gd name="T9" fmla="*/ 317 h 425"/>
                <a:gd name="T10" fmla="*/ 59 w 335"/>
                <a:gd name="T11" fmla="*/ 284 h 425"/>
                <a:gd name="T12" fmla="*/ 25 w 335"/>
                <a:gd name="T13" fmla="*/ 302 h 425"/>
                <a:gd name="T14" fmla="*/ 23 w 335"/>
                <a:gd name="T15" fmla="*/ 311 h 425"/>
                <a:gd name="T16" fmla="*/ 42 w 335"/>
                <a:gd name="T17" fmla="*/ 320 h 425"/>
                <a:gd name="T18" fmla="*/ 46 w 335"/>
                <a:gd name="T19" fmla="*/ 364 h 425"/>
                <a:gd name="T20" fmla="*/ 0 w 335"/>
                <a:gd name="T21" fmla="*/ 404 h 425"/>
                <a:gd name="T22" fmla="*/ 10 w 335"/>
                <a:gd name="T23" fmla="*/ 425 h 425"/>
                <a:gd name="T24" fmla="*/ 61 w 335"/>
                <a:gd name="T25" fmla="*/ 384 h 425"/>
                <a:gd name="T26" fmla="*/ 85 w 335"/>
                <a:gd name="T27" fmla="*/ 384 h 425"/>
                <a:gd name="T28" fmla="*/ 93 w 335"/>
                <a:gd name="T29" fmla="*/ 409 h 425"/>
                <a:gd name="T30" fmla="*/ 126 w 335"/>
                <a:gd name="T31" fmla="*/ 422 h 425"/>
                <a:gd name="T32" fmla="*/ 230 w 335"/>
                <a:gd name="T33" fmla="*/ 334 h 425"/>
                <a:gd name="T34" fmla="*/ 228 w 335"/>
                <a:gd name="T35" fmla="*/ 270 h 425"/>
                <a:gd name="T36" fmla="*/ 251 w 335"/>
                <a:gd name="T37" fmla="*/ 217 h 425"/>
                <a:gd name="T38" fmla="*/ 318 w 335"/>
                <a:gd name="T39" fmla="*/ 167 h 425"/>
                <a:gd name="T40" fmla="*/ 335 w 335"/>
                <a:gd name="T41" fmla="*/ 0 h 425"/>
                <a:gd name="T42" fmla="*/ 287 w 335"/>
                <a:gd name="T43" fmla="*/ 0 h 425"/>
                <a:gd name="T44" fmla="*/ 233 w 335"/>
                <a:gd name="T45" fmla="*/ 75 h 425"/>
                <a:gd name="T46" fmla="*/ 93 w 335"/>
                <a:gd name="T47" fmla="*/ 8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5" h="425">
                  <a:moveTo>
                    <a:pt x="93" y="80"/>
                  </a:moveTo>
                  <a:lnTo>
                    <a:pt x="92" y="105"/>
                  </a:lnTo>
                  <a:lnTo>
                    <a:pt x="175" y="107"/>
                  </a:lnTo>
                  <a:lnTo>
                    <a:pt x="177" y="319"/>
                  </a:lnTo>
                  <a:lnTo>
                    <a:pt x="103" y="317"/>
                  </a:lnTo>
                  <a:lnTo>
                    <a:pt x="59" y="284"/>
                  </a:lnTo>
                  <a:lnTo>
                    <a:pt x="25" y="302"/>
                  </a:lnTo>
                  <a:lnTo>
                    <a:pt x="23" y="311"/>
                  </a:lnTo>
                  <a:lnTo>
                    <a:pt x="42" y="320"/>
                  </a:lnTo>
                  <a:lnTo>
                    <a:pt x="46" y="364"/>
                  </a:lnTo>
                  <a:lnTo>
                    <a:pt x="0" y="404"/>
                  </a:lnTo>
                  <a:lnTo>
                    <a:pt x="10" y="425"/>
                  </a:lnTo>
                  <a:lnTo>
                    <a:pt x="61" y="384"/>
                  </a:lnTo>
                  <a:lnTo>
                    <a:pt x="85" y="384"/>
                  </a:lnTo>
                  <a:lnTo>
                    <a:pt x="93" y="409"/>
                  </a:lnTo>
                  <a:lnTo>
                    <a:pt x="126" y="422"/>
                  </a:lnTo>
                  <a:lnTo>
                    <a:pt x="230" y="334"/>
                  </a:lnTo>
                  <a:lnTo>
                    <a:pt x="228" y="270"/>
                  </a:lnTo>
                  <a:lnTo>
                    <a:pt x="251" y="217"/>
                  </a:lnTo>
                  <a:lnTo>
                    <a:pt x="318" y="167"/>
                  </a:lnTo>
                  <a:lnTo>
                    <a:pt x="335" y="0"/>
                  </a:lnTo>
                  <a:lnTo>
                    <a:pt x="287" y="0"/>
                  </a:lnTo>
                  <a:lnTo>
                    <a:pt x="233" y="75"/>
                  </a:lnTo>
                  <a:lnTo>
                    <a:pt x="93" y="8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7160495" y="3739025"/>
              <a:ext cx="32051" cy="36422"/>
            </a:xfrm>
            <a:custGeom>
              <a:avLst/>
              <a:gdLst>
                <a:gd name="T0" fmla="*/ 0 w 68"/>
                <a:gd name="T1" fmla="*/ 35 h 75"/>
                <a:gd name="T2" fmla="*/ 30 w 68"/>
                <a:gd name="T3" fmla="*/ 75 h 75"/>
                <a:gd name="T4" fmla="*/ 68 w 68"/>
                <a:gd name="T5" fmla="*/ 38 h 75"/>
                <a:gd name="T6" fmla="*/ 57 w 68"/>
                <a:gd name="T7" fmla="*/ 0 h 75"/>
                <a:gd name="T8" fmla="*/ 48 w 68"/>
                <a:gd name="T9" fmla="*/ 0 h 75"/>
                <a:gd name="T10" fmla="*/ 0 w 68"/>
                <a:gd name="T11" fmla="*/ 3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75">
                  <a:moveTo>
                    <a:pt x="0" y="35"/>
                  </a:moveTo>
                  <a:lnTo>
                    <a:pt x="30" y="75"/>
                  </a:lnTo>
                  <a:lnTo>
                    <a:pt x="68" y="38"/>
                  </a:lnTo>
                  <a:lnTo>
                    <a:pt x="57" y="0"/>
                  </a:lnTo>
                  <a:lnTo>
                    <a:pt x="48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7183805" y="3511752"/>
              <a:ext cx="438523" cy="445807"/>
            </a:xfrm>
            <a:custGeom>
              <a:avLst/>
              <a:gdLst>
                <a:gd name="T0" fmla="*/ 0 w 903"/>
                <a:gd name="T1" fmla="*/ 546 h 919"/>
                <a:gd name="T2" fmla="*/ 177 w 903"/>
                <a:gd name="T3" fmla="*/ 543 h 919"/>
                <a:gd name="T4" fmla="*/ 212 w 903"/>
                <a:gd name="T5" fmla="*/ 593 h 919"/>
                <a:gd name="T6" fmla="*/ 211 w 903"/>
                <a:gd name="T7" fmla="*/ 631 h 919"/>
                <a:gd name="T8" fmla="*/ 224 w 903"/>
                <a:gd name="T9" fmla="*/ 643 h 919"/>
                <a:gd name="T10" fmla="*/ 312 w 903"/>
                <a:gd name="T11" fmla="*/ 643 h 919"/>
                <a:gd name="T12" fmla="*/ 337 w 903"/>
                <a:gd name="T13" fmla="*/ 593 h 919"/>
                <a:gd name="T14" fmla="*/ 373 w 903"/>
                <a:gd name="T15" fmla="*/ 593 h 919"/>
                <a:gd name="T16" fmla="*/ 387 w 903"/>
                <a:gd name="T17" fmla="*/ 609 h 919"/>
                <a:gd name="T18" fmla="*/ 436 w 903"/>
                <a:gd name="T19" fmla="*/ 608 h 919"/>
                <a:gd name="T20" fmla="*/ 451 w 903"/>
                <a:gd name="T21" fmla="*/ 780 h 919"/>
                <a:gd name="T22" fmla="*/ 536 w 903"/>
                <a:gd name="T23" fmla="*/ 782 h 919"/>
                <a:gd name="T24" fmla="*/ 536 w 903"/>
                <a:gd name="T25" fmla="*/ 795 h 919"/>
                <a:gd name="T26" fmla="*/ 764 w 903"/>
                <a:gd name="T27" fmla="*/ 899 h 919"/>
                <a:gd name="T28" fmla="*/ 774 w 903"/>
                <a:gd name="T29" fmla="*/ 919 h 919"/>
                <a:gd name="T30" fmla="*/ 822 w 903"/>
                <a:gd name="T31" fmla="*/ 919 h 919"/>
                <a:gd name="T32" fmla="*/ 817 w 903"/>
                <a:gd name="T33" fmla="*/ 846 h 919"/>
                <a:gd name="T34" fmla="*/ 731 w 903"/>
                <a:gd name="T35" fmla="*/ 806 h 919"/>
                <a:gd name="T36" fmla="*/ 736 w 903"/>
                <a:gd name="T37" fmla="*/ 751 h 919"/>
                <a:gd name="T38" fmla="*/ 773 w 903"/>
                <a:gd name="T39" fmla="*/ 664 h 919"/>
                <a:gd name="T40" fmla="*/ 859 w 903"/>
                <a:gd name="T41" fmla="*/ 660 h 919"/>
                <a:gd name="T42" fmla="*/ 786 w 903"/>
                <a:gd name="T43" fmla="*/ 419 h 919"/>
                <a:gd name="T44" fmla="*/ 787 w 903"/>
                <a:gd name="T45" fmla="*/ 315 h 919"/>
                <a:gd name="T46" fmla="*/ 902 w 903"/>
                <a:gd name="T47" fmla="*/ 135 h 919"/>
                <a:gd name="T48" fmla="*/ 903 w 903"/>
                <a:gd name="T49" fmla="*/ 109 h 919"/>
                <a:gd name="T50" fmla="*/ 886 w 903"/>
                <a:gd name="T51" fmla="*/ 100 h 919"/>
                <a:gd name="T52" fmla="*/ 887 w 903"/>
                <a:gd name="T53" fmla="*/ 51 h 919"/>
                <a:gd name="T54" fmla="*/ 866 w 903"/>
                <a:gd name="T55" fmla="*/ 49 h 919"/>
                <a:gd name="T56" fmla="*/ 844 w 903"/>
                <a:gd name="T57" fmla="*/ 22 h 919"/>
                <a:gd name="T58" fmla="*/ 496 w 903"/>
                <a:gd name="T59" fmla="*/ 7 h 919"/>
                <a:gd name="T60" fmla="*/ 432 w 903"/>
                <a:gd name="T61" fmla="*/ 69 h 919"/>
                <a:gd name="T62" fmla="*/ 328 w 903"/>
                <a:gd name="T63" fmla="*/ 0 h 919"/>
                <a:gd name="T64" fmla="*/ 290 w 903"/>
                <a:gd name="T65" fmla="*/ 23 h 919"/>
                <a:gd name="T66" fmla="*/ 264 w 903"/>
                <a:gd name="T67" fmla="*/ 247 h 919"/>
                <a:gd name="T68" fmla="*/ 198 w 903"/>
                <a:gd name="T69" fmla="*/ 298 h 919"/>
                <a:gd name="T70" fmla="*/ 178 w 903"/>
                <a:gd name="T71" fmla="*/ 344 h 919"/>
                <a:gd name="T72" fmla="*/ 182 w 903"/>
                <a:gd name="T73" fmla="*/ 411 h 919"/>
                <a:gd name="T74" fmla="*/ 62 w 903"/>
                <a:gd name="T75" fmla="*/ 508 h 919"/>
                <a:gd name="T76" fmla="*/ 31 w 903"/>
                <a:gd name="T77" fmla="*/ 494 h 919"/>
                <a:gd name="T78" fmla="*/ 35 w 903"/>
                <a:gd name="T79" fmla="*/ 512 h 919"/>
                <a:gd name="T80" fmla="*/ 0 w 903"/>
                <a:gd name="T81" fmla="*/ 546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3" h="919">
                  <a:moveTo>
                    <a:pt x="0" y="546"/>
                  </a:moveTo>
                  <a:lnTo>
                    <a:pt x="177" y="543"/>
                  </a:lnTo>
                  <a:lnTo>
                    <a:pt x="212" y="593"/>
                  </a:lnTo>
                  <a:lnTo>
                    <a:pt x="211" y="631"/>
                  </a:lnTo>
                  <a:lnTo>
                    <a:pt x="224" y="643"/>
                  </a:lnTo>
                  <a:lnTo>
                    <a:pt x="312" y="643"/>
                  </a:lnTo>
                  <a:lnTo>
                    <a:pt x="337" y="593"/>
                  </a:lnTo>
                  <a:lnTo>
                    <a:pt x="373" y="593"/>
                  </a:lnTo>
                  <a:lnTo>
                    <a:pt x="387" y="609"/>
                  </a:lnTo>
                  <a:lnTo>
                    <a:pt x="436" y="608"/>
                  </a:lnTo>
                  <a:lnTo>
                    <a:pt x="451" y="780"/>
                  </a:lnTo>
                  <a:lnTo>
                    <a:pt x="536" y="782"/>
                  </a:lnTo>
                  <a:lnTo>
                    <a:pt x="536" y="795"/>
                  </a:lnTo>
                  <a:lnTo>
                    <a:pt x="764" y="899"/>
                  </a:lnTo>
                  <a:lnTo>
                    <a:pt x="774" y="919"/>
                  </a:lnTo>
                  <a:lnTo>
                    <a:pt x="822" y="919"/>
                  </a:lnTo>
                  <a:lnTo>
                    <a:pt x="817" y="846"/>
                  </a:lnTo>
                  <a:lnTo>
                    <a:pt x="731" y="806"/>
                  </a:lnTo>
                  <a:lnTo>
                    <a:pt x="736" y="751"/>
                  </a:lnTo>
                  <a:lnTo>
                    <a:pt x="773" y="664"/>
                  </a:lnTo>
                  <a:lnTo>
                    <a:pt x="859" y="660"/>
                  </a:lnTo>
                  <a:lnTo>
                    <a:pt x="786" y="419"/>
                  </a:lnTo>
                  <a:lnTo>
                    <a:pt x="787" y="315"/>
                  </a:lnTo>
                  <a:lnTo>
                    <a:pt x="902" y="135"/>
                  </a:lnTo>
                  <a:lnTo>
                    <a:pt x="903" y="109"/>
                  </a:lnTo>
                  <a:lnTo>
                    <a:pt x="886" y="100"/>
                  </a:lnTo>
                  <a:lnTo>
                    <a:pt x="887" y="51"/>
                  </a:lnTo>
                  <a:lnTo>
                    <a:pt x="866" y="49"/>
                  </a:lnTo>
                  <a:lnTo>
                    <a:pt x="844" y="22"/>
                  </a:lnTo>
                  <a:lnTo>
                    <a:pt x="496" y="7"/>
                  </a:lnTo>
                  <a:lnTo>
                    <a:pt x="432" y="69"/>
                  </a:lnTo>
                  <a:lnTo>
                    <a:pt x="328" y="0"/>
                  </a:lnTo>
                  <a:lnTo>
                    <a:pt x="290" y="23"/>
                  </a:lnTo>
                  <a:lnTo>
                    <a:pt x="264" y="247"/>
                  </a:lnTo>
                  <a:lnTo>
                    <a:pt x="198" y="298"/>
                  </a:lnTo>
                  <a:lnTo>
                    <a:pt x="178" y="344"/>
                  </a:lnTo>
                  <a:lnTo>
                    <a:pt x="182" y="411"/>
                  </a:lnTo>
                  <a:lnTo>
                    <a:pt x="62" y="508"/>
                  </a:lnTo>
                  <a:lnTo>
                    <a:pt x="31" y="494"/>
                  </a:lnTo>
                  <a:lnTo>
                    <a:pt x="35" y="512"/>
                  </a:lnTo>
                  <a:lnTo>
                    <a:pt x="0" y="54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7572791" y="3645785"/>
              <a:ext cx="36422" cy="45164"/>
            </a:xfrm>
            <a:custGeom>
              <a:avLst/>
              <a:gdLst>
                <a:gd name="T0" fmla="*/ 28 w 76"/>
                <a:gd name="T1" fmla="*/ 0 h 93"/>
                <a:gd name="T2" fmla="*/ 76 w 76"/>
                <a:gd name="T3" fmla="*/ 43 h 93"/>
                <a:gd name="T4" fmla="*/ 74 w 76"/>
                <a:gd name="T5" fmla="*/ 91 h 93"/>
                <a:gd name="T6" fmla="*/ 0 w 76"/>
                <a:gd name="T7" fmla="*/ 93 h 93"/>
                <a:gd name="T8" fmla="*/ 0 w 76"/>
                <a:gd name="T9" fmla="*/ 40 h 93"/>
                <a:gd name="T10" fmla="*/ 28 w 76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93">
                  <a:moveTo>
                    <a:pt x="28" y="0"/>
                  </a:moveTo>
                  <a:lnTo>
                    <a:pt x="76" y="43"/>
                  </a:lnTo>
                  <a:lnTo>
                    <a:pt x="74" y="91"/>
                  </a:lnTo>
                  <a:lnTo>
                    <a:pt x="0" y="93"/>
                  </a:lnTo>
                  <a:lnTo>
                    <a:pt x="0" y="4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4" name="Freeform 50"/>
            <p:cNvSpPr>
              <a:spLocks/>
            </p:cNvSpPr>
            <p:nvPr/>
          </p:nvSpPr>
          <p:spPr bwMode="auto">
            <a:xfrm>
              <a:off x="7571336" y="3696775"/>
              <a:ext cx="37879" cy="39337"/>
            </a:xfrm>
            <a:custGeom>
              <a:avLst/>
              <a:gdLst>
                <a:gd name="T0" fmla="*/ 3 w 76"/>
                <a:gd name="T1" fmla="*/ 1 h 79"/>
                <a:gd name="T2" fmla="*/ 76 w 76"/>
                <a:gd name="T3" fmla="*/ 0 h 79"/>
                <a:gd name="T4" fmla="*/ 57 w 76"/>
                <a:gd name="T5" fmla="*/ 64 h 79"/>
                <a:gd name="T6" fmla="*/ 38 w 76"/>
                <a:gd name="T7" fmla="*/ 79 h 79"/>
                <a:gd name="T8" fmla="*/ 16 w 76"/>
                <a:gd name="T9" fmla="*/ 79 h 79"/>
                <a:gd name="T10" fmla="*/ 0 w 76"/>
                <a:gd name="T11" fmla="*/ 37 h 79"/>
                <a:gd name="T12" fmla="*/ 3 w 76"/>
                <a:gd name="T13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9">
                  <a:moveTo>
                    <a:pt x="3" y="1"/>
                  </a:moveTo>
                  <a:lnTo>
                    <a:pt x="76" y="0"/>
                  </a:lnTo>
                  <a:lnTo>
                    <a:pt x="57" y="64"/>
                  </a:lnTo>
                  <a:lnTo>
                    <a:pt x="38" y="79"/>
                  </a:lnTo>
                  <a:lnTo>
                    <a:pt x="16" y="79"/>
                  </a:lnTo>
                  <a:lnTo>
                    <a:pt x="0" y="3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5" name="Freeform 51"/>
            <p:cNvSpPr>
              <a:spLocks/>
            </p:cNvSpPr>
            <p:nvPr/>
          </p:nvSpPr>
          <p:spPr bwMode="auto">
            <a:xfrm>
              <a:off x="7590275" y="3536518"/>
              <a:ext cx="118008" cy="125292"/>
            </a:xfrm>
            <a:custGeom>
              <a:avLst/>
              <a:gdLst>
                <a:gd name="T0" fmla="*/ 0 w 243"/>
                <a:gd name="T1" fmla="*/ 211 h 259"/>
                <a:gd name="T2" fmla="*/ 52 w 243"/>
                <a:gd name="T3" fmla="*/ 259 h 259"/>
                <a:gd name="T4" fmla="*/ 85 w 243"/>
                <a:gd name="T5" fmla="*/ 238 h 259"/>
                <a:gd name="T6" fmla="*/ 173 w 243"/>
                <a:gd name="T7" fmla="*/ 224 h 259"/>
                <a:gd name="T8" fmla="*/ 188 w 243"/>
                <a:gd name="T9" fmla="*/ 226 h 259"/>
                <a:gd name="T10" fmla="*/ 193 w 243"/>
                <a:gd name="T11" fmla="*/ 192 h 259"/>
                <a:gd name="T12" fmla="*/ 243 w 243"/>
                <a:gd name="T13" fmla="*/ 88 h 259"/>
                <a:gd name="T14" fmla="*/ 201 w 243"/>
                <a:gd name="T15" fmla="*/ 0 h 259"/>
                <a:gd name="T16" fmla="*/ 66 w 243"/>
                <a:gd name="T17" fmla="*/ 1 h 259"/>
                <a:gd name="T18" fmla="*/ 65 w 243"/>
                <a:gd name="T19" fmla="*/ 37 h 259"/>
                <a:gd name="T20" fmla="*/ 84 w 243"/>
                <a:gd name="T21" fmla="*/ 55 h 259"/>
                <a:gd name="T22" fmla="*/ 81 w 243"/>
                <a:gd name="T23" fmla="*/ 91 h 259"/>
                <a:gd name="T24" fmla="*/ 0 w 243"/>
                <a:gd name="T25" fmla="*/ 21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3" h="259">
                  <a:moveTo>
                    <a:pt x="0" y="211"/>
                  </a:moveTo>
                  <a:lnTo>
                    <a:pt x="52" y="259"/>
                  </a:lnTo>
                  <a:lnTo>
                    <a:pt x="85" y="238"/>
                  </a:lnTo>
                  <a:lnTo>
                    <a:pt x="173" y="224"/>
                  </a:lnTo>
                  <a:lnTo>
                    <a:pt x="188" y="226"/>
                  </a:lnTo>
                  <a:lnTo>
                    <a:pt x="193" y="192"/>
                  </a:lnTo>
                  <a:lnTo>
                    <a:pt x="243" y="88"/>
                  </a:lnTo>
                  <a:lnTo>
                    <a:pt x="201" y="0"/>
                  </a:lnTo>
                  <a:lnTo>
                    <a:pt x="66" y="1"/>
                  </a:lnTo>
                  <a:lnTo>
                    <a:pt x="65" y="37"/>
                  </a:lnTo>
                  <a:lnTo>
                    <a:pt x="84" y="55"/>
                  </a:lnTo>
                  <a:lnTo>
                    <a:pt x="81" y="91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6" name="Freeform 52"/>
            <p:cNvSpPr>
              <a:spLocks/>
            </p:cNvSpPr>
            <p:nvPr/>
          </p:nvSpPr>
          <p:spPr bwMode="auto">
            <a:xfrm>
              <a:off x="7686431" y="3503010"/>
              <a:ext cx="179197" cy="228731"/>
            </a:xfrm>
            <a:custGeom>
              <a:avLst/>
              <a:gdLst>
                <a:gd name="T0" fmla="*/ 18 w 368"/>
                <a:gd name="T1" fmla="*/ 64 h 471"/>
                <a:gd name="T2" fmla="*/ 62 w 368"/>
                <a:gd name="T3" fmla="*/ 153 h 471"/>
                <a:gd name="T4" fmla="*/ 8 w 368"/>
                <a:gd name="T5" fmla="*/ 267 h 471"/>
                <a:gd name="T6" fmla="*/ 0 w 368"/>
                <a:gd name="T7" fmla="*/ 303 h 471"/>
                <a:gd name="T8" fmla="*/ 273 w 368"/>
                <a:gd name="T9" fmla="*/ 471 h 471"/>
                <a:gd name="T10" fmla="*/ 359 w 368"/>
                <a:gd name="T11" fmla="*/ 338 h 471"/>
                <a:gd name="T12" fmla="*/ 315 w 368"/>
                <a:gd name="T13" fmla="*/ 304 h 471"/>
                <a:gd name="T14" fmla="*/ 315 w 368"/>
                <a:gd name="T15" fmla="*/ 128 h 471"/>
                <a:gd name="T16" fmla="*/ 368 w 368"/>
                <a:gd name="T17" fmla="*/ 69 h 471"/>
                <a:gd name="T18" fmla="*/ 282 w 368"/>
                <a:gd name="T19" fmla="*/ 98 h 471"/>
                <a:gd name="T20" fmla="*/ 219 w 368"/>
                <a:gd name="T21" fmla="*/ 99 h 471"/>
                <a:gd name="T22" fmla="*/ 117 w 368"/>
                <a:gd name="T23" fmla="*/ 14 h 471"/>
                <a:gd name="T24" fmla="*/ 86 w 368"/>
                <a:gd name="T25" fmla="*/ 0 h 471"/>
                <a:gd name="T26" fmla="*/ 26 w 368"/>
                <a:gd name="T27" fmla="*/ 5 h 471"/>
                <a:gd name="T28" fmla="*/ 16 w 368"/>
                <a:gd name="T29" fmla="*/ 23 h 471"/>
                <a:gd name="T30" fmla="*/ 18 w 368"/>
                <a:gd name="T31" fmla="*/ 64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8" h="471">
                  <a:moveTo>
                    <a:pt x="18" y="64"/>
                  </a:moveTo>
                  <a:lnTo>
                    <a:pt x="62" y="153"/>
                  </a:lnTo>
                  <a:lnTo>
                    <a:pt x="8" y="267"/>
                  </a:lnTo>
                  <a:lnTo>
                    <a:pt x="0" y="303"/>
                  </a:lnTo>
                  <a:lnTo>
                    <a:pt x="273" y="471"/>
                  </a:lnTo>
                  <a:lnTo>
                    <a:pt x="359" y="338"/>
                  </a:lnTo>
                  <a:lnTo>
                    <a:pt x="315" y="304"/>
                  </a:lnTo>
                  <a:lnTo>
                    <a:pt x="315" y="128"/>
                  </a:lnTo>
                  <a:lnTo>
                    <a:pt x="368" y="69"/>
                  </a:lnTo>
                  <a:lnTo>
                    <a:pt x="282" y="98"/>
                  </a:lnTo>
                  <a:lnTo>
                    <a:pt x="219" y="99"/>
                  </a:lnTo>
                  <a:lnTo>
                    <a:pt x="117" y="14"/>
                  </a:lnTo>
                  <a:lnTo>
                    <a:pt x="86" y="0"/>
                  </a:lnTo>
                  <a:lnTo>
                    <a:pt x="26" y="5"/>
                  </a:lnTo>
                  <a:lnTo>
                    <a:pt x="16" y="23"/>
                  </a:lnTo>
                  <a:lnTo>
                    <a:pt x="18" y="64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7" name="Freeform 53"/>
            <p:cNvSpPr>
              <a:spLocks/>
            </p:cNvSpPr>
            <p:nvPr/>
          </p:nvSpPr>
          <p:spPr bwMode="auto">
            <a:xfrm>
              <a:off x="7581534" y="3650155"/>
              <a:ext cx="256411" cy="257870"/>
            </a:xfrm>
            <a:custGeom>
              <a:avLst/>
              <a:gdLst>
                <a:gd name="T0" fmla="*/ 228 w 528"/>
                <a:gd name="T1" fmla="*/ 530 h 530"/>
                <a:gd name="T2" fmla="*/ 528 w 528"/>
                <a:gd name="T3" fmla="*/ 493 h 530"/>
                <a:gd name="T4" fmla="*/ 461 w 528"/>
                <a:gd name="T5" fmla="*/ 363 h 530"/>
                <a:gd name="T6" fmla="*/ 457 w 528"/>
                <a:gd name="T7" fmla="*/ 238 h 530"/>
                <a:gd name="T8" fmla="*/ 478 w 528"/>
                <a:gd name="T9" fmla="*/ 179 h 530"/>
                <a:gd name="T10" fmla="*/ 194 w 528"/>
                <a:gd name="T11" fmla="*/ 0 h 530"/>
                <a:gd name="T12" fmla="*/ 105 w 528"/>
                <a:gd name="T13" fmla="*/ 15 h 530"/>
                <a:gd name="T14" fmla="*/ 74 w 528"/>
                <a:gd name="T15" fmla="*/ 37 h 530"/>
                <a:gd name="T16" fmla="*/ 71 w 528"/>
                <a:gd name="T17" fmla="*/ 90 h 530"/>
                <a:gd name="T18" fmla="*/ 51 w 528"/>
                <a:gd name="T19" fmla="*/ 162 h 530"/>
                <a:gd name="T20" fmla="*/ 31 w 528"/>
                <a:gd name="T21" fmla="*/ 188 h 530"/>
                <a:gd name="T22" fmla="*/ 0 w 528"/>
                <a:gd name="T23" fmla="*/ 190 h 530"/>
                <a:gd name="T24" fmla="*/ 58 w 528"/>
                <a:gd name="T25" fmla="*/ 389 h 530"/>
                <a:gd name="T26" fmla="*/ 151 w 528"/>
                <a:gd name="T27" fmla="*/ 433 h 530"/>
                <a:gd name="T28" fmla="*/ 215 w 528"/>
                <a:gd name="T29" fmla="*/ 435 h 530"/>
                <a:gd name="T30" fmla="*/ 228 w 528"/>
                <a:gd name="T31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8" h="530">
                  <a:moveTo>
                    <a:pt x="228" y="530"/>
                  </a:moveTo>
                  <a:lnTo>
                    <a:pt x="528" y="493"/>
                  </a:lnTo>
                  <a:lnTo>
                    <a:pt x="461" y="363"/>
                  </a:lnTo>
                  <a:lnTo>
                    <a:pt x="457" y="238"/>
                  </a:lnTo>
                  <a:lnTo>
                    <a:pt x="478" y="179"/>
                  </a:lnTo>
                  <a:lnTo>
                    <a:pt x="194" y="0"/>
                  </a:lnTo>
                  <a:lnTo>
                    <a:pt x="105" y="15"/>
                  </a:lnTo>
                  <a:lnTo>
                    <a:pt x="74" y="37"/>
                  </a:lnTo>
                  <a:lnTo>
                    <a:pt x="71" y="90"/>
                  </a:lnTo>
                  <a:lnTo>
                    <a:pt x="51" y="162"/>
                  </a:lnTo>
                  <a:lnTo>
                    <a:pt x="31" y="188"/>
                  </a:lnTo>
                  <a:lnTo>
                    <a:pt x="0" y="190"/>
                  </a:lnTo>
                  <a:lnTo>
                    <a:pt x="58" y="389"/>
                  </a:lnTo>
                  <a:lnTo>
                    <a:pt x="151" y="433"/>
                  </a:lnTo>
                  <a:lnTo>
                    <a:pt x="215" y="435"/>
                  </a:lnTo>
                  <a:lnTo>
                    <a:pt x="228" y="53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8" name="Freeform 54"/>
            <p:cNvSpPr>
              <a:spLocks/>
            </p:cNvSpPr>
            <p:nvPr/>
          </p:nvSpPr>
          <p:spPr bwMode="auto">
            <a:xfrm>
              <a:off x="7392139" y="3838094"/>
              <a:ext cx="273894" cy="227275"/>
            </a:xfrm>
            <a:custGeom>
              <a:avLst/>
              <a:gdLst>
                <a:gd name="T0" fmla="*/ 0 w 564"/>
                <a:gd name="T1" fmla="*/ 369 h 468"/>
                <a:gd name="T2" fmla="*/ 55 w 564"/>
                <a:gd name="T3" fmla="*/ 445 h 468"/>
                <a:gd name="T4" fmla="*/ 139 w 564"/>
                <a:gd name="T5" fmla="*/ 450 h 468"/>
                <a:gd name="T6" fmla="*/ 169 w 564"/>
                <a:gd name="T7" fmla="*/ 467 h 468"/>
                <a:gd name="T8" fmla="*/ 257 w 564"/>
                <a:gd name="T9" fmla="*/ 468 h 468"/>
                <a:gd name="T10" fmla="*/ 333 w 564"/>
                <a:gd name="T11" fmla="*/ 361 h 468"/>
                <a:gd name="T12" fmla="*/ 544 w 564"/>
                <a:gd name="T13" fmla="*/ 267 h 468"/>
                <a:gd name="T14" fmla="*/ 564 w 564"/>
                <a:gd name="T15" fmla="*/ 182 h 468"/>
                <a:gd name="T16" fmla="*/ 538 w 564"/>
                <a:gd name="T17" fmla="*/ 63 h 468"/>
                <a:gd name="T18" fmla="*/ 428 w 564"/>
                <a:gd name="T19" fmla="*/ 0 h 468"/>
                <a:gd name="T20" fmla="*/ 355 w 564"/>
                <a:gd name="T21" fmla="*/ 5 h 468"/>
                <a:gd name="T22" fmla="*/ 317 w 564"/>
                <a:gd name="T23" fmla="*/ 87 h 468"/>
                <a:gd name="T24" fmla="*/ 318 w 564"/>
                <a:gd name="T25" fmla="*/ 123 h 468"/>
                <a:gd name="T26" fmla="*/ 405 w 564"/>
                <a:gd name="T27" fmla="*/ 166 h 468"/>
                <a:gd name="T28" fmla="*/ 410 w 564"/>
                <a:gd name="T29" fmla="*/ 258 h 468"/>
                <a:gd name="T30" fmla="*/ 335 w 564"/>
                <a:gd name="T31" fmla="*/ 263 h 468"/>
                <a:gd name="T32" fmla="*/ 317 w 564"/>
                <a:gd name="T33" fmla="*/ 231 h 468"/>
                <a:gd name="T34" fmla="*/ 109 w 564"/>
                <a:gd name="T35" fmla="*/ 143 h 468"/>
                <a:gd name="T36" fmla="*/ 103 w 564"/>
                <a:gd name="T37" fmla="*/ 211 h 468"/>
                <a:gd name="T38" fmla="*/ 4 w 564"/>
                <a:gd name="T39" fmla="*/ 214 h 468"/>
                <a:gd name="T40" fmla="*/ 0 w 564"/>
                <a:gd name="T41" fmla="*/ 369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4" h="468">
                  <a:moveTo>
                    <a:pt x="0" y="369"/>
                  </a:moveTo>
                  <a:lnTo>
                    <a:pt x="55" y="445"/>
                  </a:lnTo>
                  <a:lnTo>
                    <a:pt x="139" y="450"/>
                  </a:lnTo>
                  <a:lnTo>
                    <a:pt x="169" y="467"/>
                  </a:lnTo>
                  <a:lnTo>
                    <a:pt x="257" y="468"/>
                  </a:lnTo>
                  <a:lnTo>
                    <a:pt x="333" y="361"/>
                  </a:lnTo>
                  <a:lnTo>
                    <a:pt x="544" y="267"/>
                  </a:lnTo>
                  <a:lnTo>
                    <a:pt x="564" y="182"/>
                  </a:lnTo>
                  <a:lnTo>
                    <a:pt x="538" y="63"/>
                  </a:lnTo>
                  <a:lnTo>
                    <a:pt x="428" y="0"/>
                  </a:lnTo>
                  <a:lnTo>
                    <a:pt x="355" y="5"/>
                  </a:lnTo>
                  <a:lnTo>
                    <a:pt x="317" y="87"/>
                  </a:lnTo>
                  <a:lnTo>
                    <a:pt x="318" y="123"/>
                  </a:lnTo>
                  <a:lnTo>
                    <a:pt x="405" y="166"/>
                  </a:lnTo>
                  <a:lnTo>
                    <a:pt x="410" y="258"/>
                  </a:lnTo>
                  <a:lnTo>
                    <a:pt x="335" y="263"/>
                  </a:lnTo>
                  <a:lnTo>
                    <a:pt x="317" y="231"/>
                  </a:lnTo>
                  <a:lnTo>
                    <a:pt x="109" y="143"/>
                  </a:lnTo>
                  <a:lnTo>
                    <a:pt x="103" y="211"/>
                  </a:lnTo>
                  <a:lnTo>
                    <a:pt x="4" y="214"/>
                  </a:lnTo>
                  <a:lnTo>
                    <a:pt x="0" y="369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99" name="Freeform 55"/>
            <p:cNvSpPr>
              <a:spLocks/>
            </p:cNvSpPr>
            <p:nvPr/>
          </p:nvSpPr>
          <p:spPr bwMode="auto">
            <a:xfrm>
              <a:off x="7157582" y="3784189"/>
              <a:ext cx="278265" cy="276808"/>
            </a:xfrm>
            <a:custGeom>
              <a:avLst/>
              <a:gdLst>
                <a:gd name="T0" fmla="*/ 42 w 574"/>
                <a:gd name="T1" fmla="*/ 3 h 572"/>
                <a:gd name="T2" fmla="*/ 100 w 574"/>
                <a:gd name="T3" fmla="*/ 221 h 572"/>
                <a:gd name="T4" fmla="*/ 99 w 574"/>
                <a:gd name="T5" fmla="*/ 290 h 572"/>
                <a:gd name="T6" fmla="*/ 13 w 574"/>
                <a:gd name="T7" fmla="*/ 382 h 572"/>
                <a:gd name="T8" fmla="*/ 0 w 574"/>
                <a:gd name="T9" fmla="*/ 531 h 572"/>
                <a:gd name="T10" fmla="*/ 329 w 574"/>
                <a:gd name="T11" fmla="*/ 534 h 572"/>
                <a:gd name="T12" fmla="*/ 436 w 574"/>
                <a:gd name="T13" fmla="*/ 572 h 572"/>
                <a:gd name="T14" fmla="*/ 524 w 574"/>
                <a:gd name="T15" fmla="*/ 561 h 572"/>
                <a:gd name="T16" fmla="*/ 473 w 574"/>
                <a:gd name="T17" fmla="*/ 496 h 572"/>
                <a:gd name="T18" fmla="*/ 473 w 574"/>
                <a:gd name="T19" fmla="*/ 313 h 572"/>
                <a:gd name="T20" fmla="*/ 574 w 574"/>
                <a:gd name="T21" fmla="*/ 309 h 572"/>
                <a:gd name="T22" fmla="*/ 574 w 574"/>
                <a:gd name="T23" fmla="*/ 236 h 572"/>
                <a:gd name="T24" fmla="*/ 492 w 574"/>
                <a:gd name="T25" fmla="*/ 233 h 572"/>
                <a:gd name="T26" fmla="*/ 475 w 574"/>
                <a:gd name="T27" fmla="*/ 64 h 572"/>
                <a:gd name="T28" fmla="*/ 441 w 574"/>
                <a:gd name="T29" fmla="*/ 64 h 572"/>
                <a:gd name="T30" fmla="*/ 422 w 574"/>
                <a:gd name="T31" fmla="*/ 48 h 572"/>
                <a:gd name="T32" fmla="*/ 402 w 574"/>
                <a:gd name="T33" fmla="*/ 49 h 572"/>
                <a:gd name="T34" fmla="*/ 375 w 574"/>
                <a:gd name="T35" fmla="*/ 100 h 572"/>
                <a:gd name="T36" fmla="*/ 271 w 574"/>
                <a:gd name="T37" fmla="*/ 100 h 572"/>
                <a:gd name="T38" fmla="*/ 247 w 574"/>
                <a:gd name="T39" fmla="*/ 76 h 572"/>
                <a:gd name="T40" fmla="*/ 254 w 574"/>
                <a:gd name="T41" fmla="*/ 42 h 572"/>
                <a:gd name="T42" fmla="*/ 226 w 574"/>
                <a:gd name="T43" fmla="*/ 0 h 572"/>
                <a:gd name="T44" fmla="*/ 42 w 574"/>
                <a:gd name="T45" fmla="*/ 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4" h="572">
                  <a:moveTo>
                    <a:pt x="42" y="3"/>
                  </a:moveTo>
                  <a:lnTo>
                    <a:pt x="100" y="221"/>
                  </a:lnTo>
                  <a:lnTo>
                    <a:pt x="99" y="290"/>
                  </a:lnTo>
                  <a:lnTo>
                    <a:pt x="13" y="382"/>
                  </a:lnTo>
                  <a:lnTo>
                    <a:pt x="0" y="531"/>
                  </a:lnTo>
                  <a:lnTo>
                    <a:pt x="329" y="534"/>
                  </a:lnTo>
                  <a:lnTo>
                    <a:pt x="436" y="572"/>
                  </a:lnTo>
                  <a:lnTo>
                    <a:pt x="524" y="561"/>
                  </a:lnTo>
                  <a:lnTo>
                    <a:pt x="473" y="496"/>
                  </a:lnTo>
                  <a:lnTo>
                    <a:pt x="473" y="313"/>
                  </a:lnTo>
                  <a:lnTo>
                    <a:pt x="574" y="309"/>
                  </a:lnTo>
                  <a:lnTo>
                    <a:pt x="574" y="236"/>
                  </a:lnTo>
                  <a:lnTo>
                    <a:pt x="492" y="233"/>
                  </a:lnTo>
                  <a:lnTo>
                    <a:pt x="475" y="64"/>
                  </a:lnTo>
                  <a:lnTo>
                    <a:pt x="441" y="64"/>
                  </a:lnTo>
                  <a:lnTo>
                    <a:pt x="422" y="48"/>
                  </a:lnTo>
                  <a:lnTo>
                    <a:pt x="402" y="49"/>
                  </a:lnTo>
                  <a:lnTo>
                    <a:pt x="375" y="100"/>
                  </a:lnTo>
                  <a:lnTo>
                    <a:pt x="271" y="100"/>
                  </a:lnTo>
                  <a:lnTo>
                    <a:pt x="247" y="76"/>
                  </a:lnTo>
                  <a:lnTo>
                    <a:pt x="254" y="42"/>
                  </a:lnTo>
                  <a:lnTo>
                    <a:pt x="226" y="0"/>
                  </a:lnTo>
                  <a:lnTo>
                    <a:pt x="42" y="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0" name="Freeform 56"/>
            <p:cNvSpPr>
              <a:spLocks/>
            </p:cNvSpPr>
            <p:nvPr/>
          </p:nvSpPr>
          <p:spPr bwMode="auto">
            <a:xfrm>
              <a:off x="7661663" y="3868688"/>
              <a:ext cx="67018" cy="182112"/>
            </a:xfrm>
            <a:custGeom>
              <a:avLst/>
              <a:gdLst>
                <a:gd name="T0" fmla="*/ 5 w 138"/>
                <a:gd name="T1" fmla="*/ 218 h 375"/>
                <a:gd name="T2" fmla="*/ 57 w 138"/>
                <a:gd name="T3" fmla="*/ 274 h 375"/>
                <a:gd name="T4" fmla="*/ 56 w 138"/>
                <a:gd name="T5" fmla="*/ 345 h 375"/>
                <a:gd name="T6" fmla="*/ 67 w 138"/>
                <a:gd name="T7" fmla="*/ 375 h 375"/>
                <a:gd name="T8" fmla="*/ 138 w 138"/>
                <a:gd name="T9" fmla="*/ 298 h 375"/>
                <a:gd name="T10" fmla="*/ 129 w 138"/>
                <a:gd name="T11" fmla="*/ 202 h 375"/>
                <a:gd name="T12" fmla="*/ 91 w 138"/>
                <a:gd name="T13" fmla="*/ 172 h 375"/>
                <a:gd name="T14" fmla="*/ 57 w 138"/>
                <a:gd name="T15" fmla="*/ 2 h 375"/>
                <a:gd name="T16" fmla="*/ 0 w 138"/>
                <a:gd name="T17" fmla="*/ 0 h 375"/>
                <a:gd name="T18" fmla="*/ 26 w 138"/>
                <a:gd name="T19" fmla="*/ 122 h 375"/>
                <a:gd name="T20" fmla="*/ 5 w 138"/>
                <a:gd name="T21" fmla="*/ 218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375">
                  <a:moveTo>
                    <a:pt x="5" y="218"/>
                  </a:moveTo>
                  <a:lnTo>
                    <a:pt x="57" y="274"/>
                  </a:lnTo>
                  <a:lnTo>
                    <a:pt x="56" y="345"/>
                  </a:lnTo>
                  <a:lnTo>
                    <a:pt x="67" y="375"/>
                  </a:lnTo>
                  <a:lnTo>
                    <a:pt x="138" y="298"/>
                  </a:lnTo>
                  <a:lnTo>
                    <a:pt x="129" y="202"/>
                  </a:lnTo>
                  <a:lnTo>
                    <a:pt x="91" y="172"/>
                  </a:lnTo>
                  <a:lnTo>
                    <a:pt x="57" y="2"/>
                  </a:lnTo>
                  <a:lnTo>
                    <a:pt x="0" y="0"/>
                  </a:lnTo>
                  <a:lnTo>
                    <a:pt x="26" y="122"/>
                  </a:lnTo>
                  <a:lnTo>
                    <a:pt x="5" y="21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" name="Freeform 57"/>
            <p:cNvSpPr>
              <a:spLocks/>
            </p:cNvSpPr>
            <p:nvPr/>
          </p:nvSpPr>
          <p:spPr bwMode="auto">
            <a:xfrm>
              <a:off x="7591733" y="3896369"/>
              <a:ext cx="256411" cy="377334"/>
            </a:xfrm>
            <a:custGeom>
              <a:avLst/>
              <a:gdLst>
                <a:gd name="T0" fmla="*/ 48 w 529"/>
                <a:gd name="T1" fmla="*/ 740 h 778"/>
                <a:gd name="T2" fmla="*/ 94 w 529"/>
                <a:gd name="T3" fmla="*/ 778 h 778"/>
                <a:gd name="T4" fmla="*/ 202 w 529"/>
                <a:gd name="T5" fmla="*/ 712 h 778"/>
                <a:gd name="T6" fmla="*/ 220 w 529"/>
                <a:gd name="T7" fmla="*/ 614 h 778"/>
                <a:gd name="T8" fmla="*/ 220 w 529"/>
                <a:gd name="T9" fmla="*/ 452 h 778"/>
                <a:gd name="T10" fmla="*/ 394 w 529"/>
                <a:gd name="T11" fmla="*/ 309 h 778"/>
                <a:gd name="T12" fmla="*/ 424 w 529"/>
                <a:gd name="T13" fmla="*/ 310 h 778"/>
                <a:gd name="T14" fmla="*/ 529 w 529"/>
                <a:gd name="T15" fmla="*/ 210 h 778"/>
                <a:gd name="T16" fmla="*/ 513 w 529"/>
                <a:gd name="T17" fmla="*/ 0 h 778"/>
                <a:gd name="T18" fmla="*/ 233 w 529"/>
                <a:gd name="T19" fmla="*/ 36 h 778"/>
                <a:gd name="T20" fmla="*/ 241 w 529"/>
                <a:gd name="T21" fmla="*/ 99 h 778"/>
                <a:gd name="T22" fmla="*/ 290 w 529"/>
                <a:gd name="T23" fmla="*/ 136 h 778"/>
                <a:gd name="T24" fmla="*/ 301 w 529"/>
                <a:gd name="T25" fmla="*/ 250 h 778"/>
                <a:gd name="T26" fmla="*/ 206 w 529"/>
                <a:gd name="T27" fmla="*/ 342 h 778"/>
                <a:gd name="T28" fmla="*/ 184 w 529"/>
                <a:gd name="T29" fmla="*/ 290 h 778"/>
                <a:gd name="T30" fmla="*/ 188 w 529"/>
                <a:gd name="T31" fmla="*/ 222 h 778"/>
                <a:gd name="T32" fmla="*/ 133 w 529"/>
                <a:gd name="T33" fmla="*/ 163 h 778"/>
                <a:gd name="T34" fmla="*/ 0 w 529"/>
                <a:gd name="T35" fmla="*/ 225 h 778"/>
                <a:gd name="T36" fmla="*/ 124 w 529"/>
                <a:gd name="T37" fmla="*/ 288 h 778"/>
                <a:gd name="T38" fmla="*/ 128 w 529"/>
                <a:gd name="T39" fmla="*/ 471 h 778"/>
                <a:gd name="T40" fmla="*/ 46 w 529"/>
                <a:gd name="T41" fmla="*/ 593 h 778"/>
                <a:gd name="T42" fmla="*/ 48 w 529"/>
                <a:gd name="T43" fmla="*/ 740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9" h="778">
                  <a:moveTo>
                    <a:pt x="48" y="740"/>
                  </a:moveTo>
                  <a:lnTo>
                    <a:pt x="94" y="778"/>
                  </a:lnTo>
                  <a:lnTo>
                    <a:pt x="202" y="712"/>
                  </a:lnTo>
                  <a:lnTo>
                    <a:pt x="220" y="614"/>
                  </a:lnTo>
                  <a:lnTo>
                    <a:pt x="220" y="452"/>
                  </a:lnTo>
                  <a:lnTo>
                    <a:pt x="394" y="309"/>
                  </a:lnTo>
                  <a:lnTo>
                    <a:pt x="424" y="310"/>
                  </a:lnTo>
                  <a:lnTo>
                    <a:pt x="529" y="210"/>
                  </a:lnTo>
                  <a:lnTo>
                    <a:pt x="513" y="0"/>
                  </a:lnTo>
                  <a:lnTo>
                    <a:pt x="233" y="36"/>
                  </a:lnTo>
                  <a:lnTo>
                    <a:pt x="241" y="99"/>
                  </a:lnTo>
                  <a:lnTo>
                    <a:pt x="290" y="136"/>
                  </a:lnTo>
                  <a:lnTo>
                    <a:pt x="301" y="250"/>
                  </a:lnTo>
                  <a:lnTo>
                    <a:pt x="206" y="342"/>
                  </a:lnTo>
                  <a:lnTo>
                    <a:pt x="184" y="290"/>
                  </a:lnTo>
                  <a:lnTo>
                    <a:pt x="188" y="222"/>
                  </a:lnTo>
                  <a:lnTo>
                    <a:pt x="133" y="163"/>
                  </a:lnTo>
                  <a:lnTo>
                    <a:pt x="0" y="225"/>
                  </a:lnTo>
                  <a:lnTo>
                    <a:pt x="124" y="288"/>
                  </a:lnTo>
                  <a:lnTo>
                    <a:pt x="128" y="471"/>
                  </a:lnTo>
                  <a:lnTo>
                    <a:pt x="46" y="593"/>
                  </a:lnTo>
                  <a:lnTo>
                    <a:pt x="48" y="74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" name="Freeform 58"/>
            <p:cNvSpPr>
              <a:spLocks/>
            </p:cNvSpPr>
            <p:nvPr/>
          </p:nvSpPr>
          <p:spPr bwMode="auto">
            <a:xfrm>
              <a:off x="7475182" y="4008548"/>
              <a:ext cx="171912" cy="171912"/>
            </a:xfrm>
            <a:custGeom>
              <a:avLst/>
              <a:gdLst>
                <a:gd name="T0" fmla="*/ 3 w 353"/>
                <a:gd name="T1" fmla="*/ 151 h 354"/>
                <a:gd name="T2" fmla="*/ 156 w 353"/>
                <a:gd name="T3" fmla="*/ 325 h 354"/>
                <a:gd name="T4" fmla="*/ 274 w 353"/>
                <a:gd name="T5" fmla="*/ 354 h 354"/>
                <a:gd name="T6" fmla="*/ 353 w 353"/>
                <a:gd name="T7" fmla="*/ 230 h 354"/>
                <a:gd name="T8" fmla="*/ 347 w 353"/>
                <a:gd name="T9" fmla="*/ 66 h 354"/>
                <a:gd name="T10" fmla="*/ 219 w 353"/>
                <a:gd name="T11" fmla="*/ 0 h 354"/>
                <a:gd name="T12" fmla="*/ 170 w 353"/>
                <a:gd name="T13" fmla="*/ 22 h 354"/>
                <a:gd name="T14" fmla="*/ 99 w 353"/>
                <a:gd name="T15" fmla="*/ 132 h 354"/>
                <a:gd name="T16" fmla="*/ 0 w 353"/>
                <a:gd name="T17" fmla="*/ 131 h 354"/>
                <a:gd name="T18" fmla="*/ 3 w 353"/>
                <a:gd name="T19" fmla="*/ 15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54">
                  <a:moveTo>
                    <a:pt x="3" y="151"/>
                  </a:moveTo>
                  <a:lnTo>
                    <a:pt x="156" y="325"/>
                  </a:lnTo>
                  <a:lnTo>
                    <a:pt x="274" y="354"/>
                  </a:lnTo>
                  <a:lnTo>
                    <a:pt x="353" y="230"/>
                  </a:lnTo>
                  <a:lnTo>
                    <a:pt x="347" y="66"/>
                  </a:lnTo>
                  <a:lnTo>
                    <a:pt x="219" y="0"/>
                  </a:lnTo>
                  <a:lnTo>
                    <a:pt x="170" y="22"/>
                  </a:lnTo>
                  <a:lnTo>
                    <a:pt x="99" y="132"/>
                  </a:lnTo>
                  <a:lnTo>
                    <a:pt x="0" y="131"/>
                  </a:lnTo>
                  <a:lnTo>
                    <a:pt x="3" y="15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" name="Freeform 59"/>
            <p:cNvSpPr>
              <a:spLocks/>
            </p:cNvSpPr>
            <p:nvPr/>
          </p:nvSpPr>
          <p:spPr bwMode="auto">
            <a:xfrm>
              <a:off x="7156123" y="4049342"/>
              <a:ext cx="300118" cy="297205"/>
            </a:xfrm>
            <a:custGeom>
              <a:avLst/>
              <a:gdLst>
                <a:gd name="T0" fmla="*/ 180 w 617"/>
                <a:gd name="T1" fmla="*/ 575 h 614"/>
                <a:gd name="T2" fmla="*/ 237 w 617"/>
                <a:gd name="T3" fmla="*/ 579 h 614"/>
                <a:gd name="T4" fmla="*/ 270 w 617"/>
                <a:gd name="T5" fmla="*/ 613 h 614"/>
                <a:gd name="T6" fmla="*/ 350 w 617"/>
                <a:gd name="T7" fmla="*/ 614 h 614"/>
                <a:gd name="T8" fmla="*/ 370 w 617"/>
                <a:gd name="T9" fmla="*/ 387 h 614"/>
                <a:gd name="T10" fmla="*/ 370 w 617"/>
                <a:gd name="T11" fmla="*/ 239 h 614"/>
                <a:gd name="T12" fmla="*/ 421 w 617"/>
                <a:gd name="T13" fmla="*/ 227 h 614"/>
                <a:gd name="T14" fmla="*/ 441 w 617"/>
                <a:gd name="T15" fmla="*/ 72 h 614"/>
                <a:gd name="T16" fmla="*/ 571 w 617"/>
                <a:gd name="T17" fmla="*/ 68 h 614"/>
                <a:gd name="T18" fmla="*/ 617 w 617"/>
                <a:gd name="T19" fmla="*/ 30 h 614"/>
                <a:gd name="T20" fmla="*/ 539 w 617"/>
                <a:gd name="T21" fmla="*/ 26 h 614"/>
                <a:gd name="T22" fmla="*/ 434 w 617"/>
                <a:gd name="T23" fmla="*/ 41 h 614"/>
                <a:gd name="T24" fmla="*/ 320 w 617"/>
                <a:gd name="T25" fmla="*/ 0 h 614"/>
                <a:gd name="T26" fmla="*/ 0 w 617"/>
                <a:gd name="T27" fmla="*/ 0 h 614"/>
                <a:gd name="T28" fmla="*/ 8 w 617"/>
                <a:gd name="T29" fmla="*/ 90 h 614"/>
                <a:gd name="T30" fmla="*/ 115 w 617"/>
                <a:gd name="T31" fmla="*/ 248 h 614"/>
                <a:gd name="T32" fmla="*/ 97 w 617"/>
                <a:gd name="T33" fmla="*/ 328 h 614"/>
                <a:gd name="T34" fmla="*/ 98 w 617"/>
                <a:gd name="T35" fmla="*/ 371 h 614"/>
                <a:gd name="T36" fmla="*/ 180 w 617"/>
                <a:gd name="T37" fmla="*/ 575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7" h="614">
                  <a:moveTo>
                    <a:pt x="180" y="575"/>
                  </a:moveTo>
                  <a:lnTo>
                    <a:pt x="237" y="579"/>
                  </a:lnTo>
                  <a:lnTo>
                    <a:pt x="270" y="613"/>
                  </a:lnTo>
                  <a:lnTo>
                    <a:pt x="350" y="614"/>
                  </a:lnTo>
                  <a:lnTo>
                    <a:pt x="370" y="387"/>
                  </a:lnTo>
                  <a:lnTo>
                    <a:pt x="370" y="239"/>
                  </a:lnTo>
                  <a:lnTo>
                    <a:pt x="421" y="227"/>
                  </a:lnTo>
                  <a:lnTo>
                    <a:pt x="441" y="72"/>
                  </a:lnTo>
                  <a:lnTo>
                    <a:pt x="571" y="68"/>
                  </a:lnTo>
                  <a:lnTo>
                    <a:pt x="617" y="30"/>
                  </a:lnTo>
                  <a:lnTo>
                    <a:pt x="539" y="26"/>
                  </a:lnTo>
                  <a:lnTo>
                    <a:pt x="434" y="41"/>
                  </a:lnTo>
                  <a:lnTo>
                    <a:pt x="320" y="0"/>
                  </a:lnTo>
                  <a:lnTo>
                    <a:pt x="0" y="0"/>
                  </a:lnTo>
                  <a:lnTo>
                    <a:pt x="8" y="90"/>
                  </a:lnTo>
                  <a:lnTo>
                    <a:pt x="115" y="248"/>
                  </a:lnTo>
                  <a:lnTo>
                    <a:pt x="97" y="328"/>
                  </a:lnTo>
                  <a:lnTo>
                    <a:pt x="98" y="371"/>
                  </a:lnTo>
                  <a:lnTo>
                    <a:pt x="180" y="57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" name="Freeform 60"/>
            <p:cNvSpPr>
              <a:spLocks/>
            </p:cNvSpPr>
            <p:nvPr/>
          </p:nvSpPr>
          <p:spPr bwMode="auto">
            <a:xfrm>
              <a:off x="7342605" y="4066824"/>
              <a:ext cx="203964" cy="231645"/>
            </a:xfrm>
            <a:custGeom>
              <a:avLst/>
              <a:gdLst>
                <a:gd name="T0" fmla="*/ 0 w 421"/>
                <a:gd name="T1" fmla="*/ 354 h 476"/>
                <a:gd name="T2" fmla="*/ 37 w 421"/>
                <a:gd name="T3" fmla="*/ 365 h 476"/>
                <a:gd name="T4" fmla="*/ 32 w 421"/>
                <a:gd name="T5" fmla="*/ 471 h 476"/>
                <a:gd name="T6" fmla="*/ 70 w 421"/>
                <a:gd name="T7" fmla="*/ 476 h 476"/>
                <a:gd name="T8" fmla="*/ 157 w 421"/>
                <a:gd name="T9" fmla="*/ 398 h 476"/>
                <a:gd name="T10" fmla="*/ 262 w 421"/>
                <a:gd name="T11" fmla="*/ 409 h 476"/>
                <a:gd name="T12" fmla="*/ 289 w 421"/>
                <a:gd name="T13" fmla="*/ 339 h 476"/>
                <a:gd name="T14" fmla="*/ 421 w 421"/>
                <a:gd name="T15" fmla="*/ 218 h 476"/>
                <a:gd name="T16" fmla="*/ 263 w 421"/>
                <a:gd name="T17" fmla="*/ 35 h 476"/>
                <a:gd name="T18" fmla="*/ 261 w 421"/>
                <a:gd name="T19" fmla="*/ 5 h 476"/>
                <a:gd name="T20" fmla="*/ 243 w 421"/>
                <a:gd name="T21" fmla="*/ 0 h 476"/>
                <a:gd name="T22" fmla="*/ 195 w 421"/>
                <a:gd name="T23" fmla="*/ 44 h 476"/>
                <a:gd name="T24" fmla="*/ 70 w 421"/>
                <a:gd name="T25" fmla="*/ 47 h 476"/>
                <a:gd name="T26" fmla="*/ 53 w 421"/>
                <a:gd name="T27" fmla="*/ 203 h 476"/>
                <a:gd name="T28" fmla="*/ 3 w 421"/>
                <a:gd name="T29" fmla="*/ 215 h 476"/>
                <a:gd name="T30" fmla="*/ 0 w 421"/>
                <a:gd name="T31" fmla="*/ 354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1" h="476">
                  <a:moveTo>
                    <a:pt x="0" y="354"/>
                  </a:moveTo>
                  <a:lnTo>
                    <a:pt x="37" y="365"/>
                  </a:lnTo>
                  <a:lnTo>
                    <a:pt x="32" y="471"/>
                  </a:lnTo>
                  <a:lnTo>
                    <a:pt x="70" y="476"/>
                  </a:lnTo>
                  <a:lnTo>
                    <a:pt x="157" y="398"/>
                  </a:lnTo>
                  <a:lnTo>
                    <a:pt x="262" y="409"/>
                  </a:lnTo>
                  <a:lnTo>
                    <a:pt x="289" y="339"/>
                  </a:lnTo>
                  <a:lnTo>
                    <a:pt x="421" y="218"/>
                  </a:lnTo>
                  <a:lnTo>
                    <a:pt x="263" y="35"/>
                  </a:lnTo>
                  <a:lnTo>
                    <a:pt x="261" y="5"/>
                  </a:lnTo>
                  <a:lnTo>
                    <a:pt x="243" y="0"/>
                  </a:lnTo>
                  <a:lnTo>
                    <a:pt x="195" y="44"/>
                  </a:lnTo>
                  <a:lnTo>
                    <a:pt x="70" y="47"/>
                  </a:lnTo>
                  <a:lnTo>
                    <a:pt x="53" y="203"/>
                  </a:lnTo>
                  <a:lnTo>
                    <a:pt x="3" y="215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" name="Freeform 61"/>
            <p:cNvSpPr>
              <a:spLocks/>
            </p:cNvSpPr>
            <p:nvPr/>
          </p:nvSpPr>
          <p:spPr bwMode="auto">
            <a:xfrm>
              <a:off x="7581534" y="4262047"/>
              <a:ext cx="52447" cy="42249"/>
            </a:xfrm>
            <a:custGeom>
              <a:avLst/>
              <a:gdLst>
                <a:gd name="T0" fmla="*/ 61 w 107"/>
                <a:gd name="T1" fmla="*/ 0 h 87"/>
                <a:gd name="T2" fmla="*/ 18 w 107"/>
                <a:gd name="T3" fmla="*/ 7 h 87"/>
                <a:gd name="T4" fmla="*/ 0 w 107"/>
                <a:gd name="T5" fmla="*/ 57 h 87"/>
                <a:gd name="T6" fmla="*/ 33 w 107"/>
                <a:gd name="T7" fmla="*/ 87 h 87"/>
                <a:gd name="T8" fmla="*/ 73 w 107"/>
                <a:gd name="T9" fmla="*/ 87 h 87"/>
                <a:gd name="T10" fmla="*/ 107 w 107"/>
                <a:gd name="T11" fmla="*/ 38 h 87"/>
                <a:gd name="T12" fmla="*/ 61 w 107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87">
                  <a:moveTo>
                    <a:pt x="61" y="0"/>
                  </a:moveTo>
                  <a:lnTo>
                    <a:pt x="18" y="7"/>
                  </a:lnTo>
                  <a:lnTo>
                    <a:pt x="0" y="57"/>
                  </a:lnTo>
                  <a:lnTo>
                    <a:pt x="33" y="87"/>
                  </a:lnTo>
                  <a:lnTo>
                    <a:pt x="73" y="87"/>
                  </a:lnTo>
                  <a:lnTo>
                    <a:pt x="107" y="3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" name="Freeform 62"/>
            <p:cNvSpPr>
              <a:spLocks/>
            </p:cNvSpPr>
            <p:nvPr/>
          </p:nvSpPr>
          <p:spPr bwMode="auto">
            <a:xfrm>
              <a:off x="7492666" y="4336348"/>
              <a:ext cx="58275" cy="53905"/>
            </a:xfrm>
            <a:custGeom>
              <a:avLst/>
              <a:gdLst>
                <a:gd name="T0" fmla="*/ 16 w 122"/>
                <a:gd name="T1" fmla="*/ 41 h 109"/>
                <a:gd name="T2" fmla="*/ 68 w 122"/>
                <a:gd name="T3" fmla="*/ 0 h 109"/>
                <a:gd name="T4" fmla="*/ 93 w 122"/>
                <a:gd name="T5" fmla="*/ 1 h 109"/>
                <a:gd name="T6" fmla="*/ 122 w 122"/>
                <a:gd name="T7" fmla="*/ 39 h 109"/>
                <a:gd name="T8" fmla="*/ 119 w 122"/>
                <a:gd name="T9" fmla="*/ 76 h 109"/>
                <a:gd name="T10" fmla="*/ 69 w 122"/>
                <a:gd name="T11" fmla="*/ 94 h 109"/>
                <a:gd name="T12" fmla="*/ 69 w 122"/>
                <a:gd name="T13" fmla="*/ 109 h 109"/>
                <a:gd name="T14" fmla="*/ 14 w 122"/>
                <a:gd name="T15" fmla="*/ 106 h 109"/>
                <a:gd name="T16" fmla="*/ 0 w 122"/>
                <a:gd name="T17" fmla="*/ 65 h 109"/>
                <a:gd name="T18" fmla="*/ 16 w 122"/>
                <a:gd name="T19" fmla="*/ 4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09">
                  <a:moveTo>
                    <a:pt x="16" y="41"/>
                  </a:moveTo>
                  <a:lnTo>
                    <a:pt x="68" y="0"/>
                  </a:lnTo>
                  <a:lnTo>
                    <a:pt x="93" y="1"/>
                  </a:lnTo>
                  <a:lnTo>
                    <a:pt x="122" y="39"/>
                  </a:lnTo>
                  <a:lnTo>
                    <a:pt x="119" y="76"/>
                  </a:lnTo>
                  <a:lnTo>
                    <a:pt x="69" y="94"/>
                  </a:lnTo>
                  <a:lnTo>
                    <a:pt x="69" y="109"/>
                  </a:lnTo>
                  <a:lnTo>
                    <a:pt x="14" y="106"/>
                  </a:lnTo>
                  <a:lnTo>
                    <a:pt x="0" y="65"/>
                  </a:lnTo>
                  <a:lnTo>
                    <a:pt x="16" y="4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" name="Freeform 64"/>
            <p:cNvSpPr>
              <a:spLocks/>
            </p:cNvSpPr>
            <p:nvPr/>
          </p:nvSpPr>
          <p:spPr bwMode="auto">
            <a:xfrm>
              <a:off x="5773541" y="1051073"/>
              <a:ext cx="974655" cy="949890"/>
            </a:xfrm>
            <a:custGeom>
              <a:avLst/>
              <a:gdLst>
                <a:gd name="T0" fmla="*/ 0 w 2007"/>
                <a:gd name="T1" fmla="*/ 414 h 1956"/>
                <a:gd name="T2" fmla="*/ 24 w 2007"/>
                <a:gd name="T3" fmla="*/ 499 h 1956"/>
                <a:gd name="T4" fmla="*/ 159 w 2007"/>
                <a:gd name="T5" fmla="*/ 554 h 1956"/>
                <a:gd name="T6" fmla="*/ 368 w 2007"/>
                <a:gd name="T7" fmla="*/ 666 h 1956"/>
                <a:gd name="T8" fmla="*/ 382 w 2007"/>
                <a:gd name="T9" fmla="*/ 992 h 1956"/>
                <a:gd name="T10" fmla="*/ 513 w 2007"/>
                <a:gd name="T11" fmla="*/ 1006 h 1956"/>
                <a:gd name="T12" fmla="*/ 414 w 2007"/>
                <a:gd name="T13" fmla="*/ 1071 h 1956"/>
                <a:gd name="T14" fmla="*/ 540 w 2007"/>
                <a:gd name="T15" fmla="*/ 1141 h 1956"/>
                <a:gd name="T16" fmla="*/ 368 w 2007"/>
                <a:gd name="T17" fmla="*/ 1471 h 1956"/>
                <a:gd name="T18" fmla="*/ 377 w 2007"/>
                <a:gd name="T19" fmla="*/ 1634 h 1956"/>
                <a:gd name="T20" fmla="*/ 499 w 2007"/>
                <a:gd name="T21" fmla="*/ 1854 h 1956"/>
                <a:gd name="T22" fmla="*/ 573 w 2007"/>
                <a:gd name="T23" fmla="*/ 1834 h 1956"/>
                <a:gd name="T24" fmla="*/ 610 w 2007"/>
                <a:gd name="T25" fmla="*/ 1956 h 1956"/>
                <a:gd name="T26" fmla="*/ 717 w 2007"/>
                <a:gd name="T27" fmla="*/ 1779 h 1956"/>
                <a:gd name="T28" fmla="*/ 1066 w 2007"/>
                <a:gd name="T29" fmla="*/ 1523 h 1956"/>
                <a:gd name="T30" fmla="*/ 1257 w 2007"/>
                <a:gd name="T31" fmla="*/ 1388 h 1956"/>
                <a:gd name="T32" fmla="*/ 1485 w 2007"/>
                <a:gd name="T33" fmla="*/ 1285 h 1956"/>
                <a:gd name="T34" fmla="*/ 1625 w 2007"/>
                <a:gd name="T35" fmla="*/ 1155 h 1956"/>
                <a:gd name="T36" fmla="*/ 1476 w 2007"/>
                <a:gd name="T37" fmla="*/ 1062 h 1956"/>
                <a:gd name="T38" fmla="*/ 1528 w 2007"/>
                <a:gd name="T39" fmla="*/ 913 h 1956"/>
                <a:gd name="T40" fmla="*/ 1714 w 2007"/>
                <a:gd name="T41" fmla="*/ 936 h 1956"/>
                <a:gd name="T42" fmla="*/ 1798 w 2007"/>
                <a:gd name="T43" fmla="*/ 680 h 1956"/>
                <a:gd name="T44" fmla="*/ 1695 w 2007"/>
                <a:gd name="T45" fmla="*/ 582 h 1956"/>
                <a:gd name="T46" fmla="*/ 1816 w 2007"/>
                <a:gd name="T47" fmla="*/ 456 h 1956"/>
                <a:gd name="T48" fmla="*/ 1951 w 2007"/>
                <a:gd name="T49" fmla="*/ 228 h 1956"/>
                <a:gd name="T50" fmla="*/ 1625 w 2007"/>
                <a:gd name="T51" fmla="*/ 358 h 1956"/>
                <a:gd name="T52" fmla="*/ 1616 w 2007"/>
                <a:gd name="T53" fmla="*/ 196 h 1956"/>
                <a:gd name="T54" fmla="*/ 1514 w 2007"/>
                <a:gd name="T55" fmla="*/ 219 h 1956"/>
                <a:gd name="T56" fmla="*/ 1393 w 2007"/>
                <a:gd name="T57" fmla="*/ 164 h 1956"/>
                <a:gd name="T58" fmla="*/ 1598 w 2007"/>
                <a:gd name="T59" fmla="*/ 61 h 1956"/>
                <a:gd name="T60" fmla="*/ 1179 w 2007"/>
                <a:gd name="T61" fmla="*/ 23 h 1956"/>
                <a:gd name="T62" fmla="*/ 1057 w 2007"/>
                <a:gd name="T63" fmla="*/ 42 h 1956"/>
                <a:gd name="T64" fmla="*/ 974 w 2007"/>
                <a:gd name="T65" fmla="*/ 18 h 1956"/>
                <a:gd name="T66" fmla="*/ 1048 w 2007"/>
                <a:gd name="T67" fmla="*/ 98 h 1956"/>
                <a:gd name="T68" fmla="*/ 880 w 2007"/>
                <a:gd name="T69" fmla="*/ 88 h 1956"/>
                <a:gd name="T70" fmla="*/ 769 w 2007"/>
                <a:gd name="T71" fmla="*/ 135 h 1956"/>
                <a:gd name="T72" fmla="*/ 634 w 2007"/>
                <a:gd name="T73" fmla="*/ 56 h 1956"/>
                <a:gd name="T74" fmla="*/ 396 w 2007"/>
                <a:gd name="T75" fmla="*/ 75 h 1956"/>
                <a:gd name="T76" fmla="*/ 284 w 2007"/>
                <a:gd name="T77" fmla="*/ 117 h 1956"/>
                <a:gd name="T78" fmla="*/ 224 w 2007"/>
                <a:gd name="T79" fmla="*/ 210 h 1956"/>
                <a:gd name="T80" fmla="*/ 103 w 2007"/>
                <a:gd name="T81" fmla="*/ 266 h 1956"/>
                <a:gd name="T82" fmla="*/ 9 w 2007"/>
                <a:gd name="T83" fmla="*/ 289 h 1956"/>
                <a:gd name="T84" fmla="*/ 182 w 2007"/>
                <a:gd name="T85" fmla="*/ 335 h 1956"/>
                <a:gd name="T86" fmla="*/ 103 w 2007"/>
                <a:gd name="T87" fmla="*/ 415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7" h="1956">
                  <a:moveTo>
                    <a:pt x="24" y="377"/>
                  </a:moveTo>
                  <a:lnTo>
                    <a:pt x="0" y="414"/>
                  </a:lnTo>
                  <a:lnTo>
                    <a:pt x="42" y="456"/>
                  </a:lnTo>
                  <a:lnTo>
                    <a:pt x="24" y="499"/>
                  </a:lnTo>
                  <a:lnTo>
                    <a:pt x="84" y="578"/>
                  </a:lnTo>
                  <a:lnTo>
                    <a:pt x="159" y="554"/>
                  </a:lnTo>
                  <a:lnTo>
                    <a:pt x="256" y="545"/>
                  </a:lnTo>
                  <a:lnTo>
                    <a:pt x="368" y="666"/>
                  </a:lnTo>
                  <a:lnTo>
                    <a:pt x="443" y="866"/>
                  </a:lnTo>
                  <a:lnTo>
                    <a:pt x="382" y="992"/>
                  </a:lnTo>
                  <a:lnTo>
                    <a:pt x="466" y="978"/>
                  </a:lnTo>
                  <a:lnTo>
                    <a:pt x="513" y="1006"/>
                  </a:lnTo>
                  <a:lnTo>
                    <a:pt x="517" y="1066"/>
                  </a:lnTo>
                  <a:lnTo>
                    <a:pt x="414" y="1071"/>
                  </a:lnTo>
                  <a:lnTo>
                    <a:pt x="470" y="1127"/>
                  </a:lnTo>
                  <a:lnTo>
                    <a:pt x="540" y="1141"/>
                  </a:lnTo>
                  <a:lnTo>
                    <a:pt x="387" y="1346"/>
                  </a:lnTo>
                  <a:lnTo>
                    <a:pt x="368" y="1471"/>
                  </a:lnTo>
                  <a:lnTo>
                    <a:pt x="400" y="1574"/>
                  </a:lnTo>
                  <a:lnTo>
                    <a:pt x="377" y="1634"/>
                  </a:lnTo>
                  <a:lnTo>
                    <a:pt x="419" y="1764"/>
                  </a:lnTo>
                  <a:lnTo>
                    <a:pt x="499" y="1854"/>
                  </a:lnTo>
                  <a:lnTo>
                    <a:pt x="522" y="1849"/>
                  </a:lnTo>
                  <a:lnTo>
                    <a:pt x="573" y="1834"/>
                  </a:lnTo>
                  <a:lnTo>
                    <a:pt x="578" y="1910"/>
                  </a:lnTo>
                  <a:lnTo>
                    <a:pt x="610" y="1956"/>
                  </a:lnTo>
                  <a:lnTo>
                    <a:pt x="670" y="1951"/>
                  </a:lnTo>
                  <a:lnTo>
                    <a:pt x="717" y="1779"/>
                  </a:lnTo>
                  <a:lnTo>
                    <a:pt x="857" y="1607"/>
                  </a:lnTo>
                  <a:lnTo>
                    <a:pt x="1066" y="1523"/>
                  </a:lnTo>
                  <a:lnTo>
                    <a:pt x="1197" y="1359"/>
                  </a:lnTo>
                  <a:lnTo>
                    <a:pt x="1257" y="1388"/>
                  </a:lnTo>
                  <a:lnTo>
                    <a:pt x="1383" y="1388"/>
                  </a:lnTo>
                  <a:lnTo>
                    <a:pt x="1485" y="1285"/>
                  </a:lnTo>
                  <a:lnTo>
                    <a:pt x="1611" y="1234"/>
                  </a:lnTo>
                  <a:lnTo>
                    <a:pt x="1625" y="1155"/>
                  </a:lnTo>
                  <a:lnTo>
                    <a:pt x="1546" y="1085"/>
                  </a:lnTo>
                  <a:lnTo>
                    <a:pt x="1476" y="1062"/>
                  </a:lnTo>
                  <a:lnTo>
                    <a:pt x="1438" y="963"/>
                  </a:lnTo>
                  <a:lnTo>
                    <a:pt x="1528" y="913"/>
                  </a:lnTo>
                  <a:lnTo>
                    <a:pt x="1667" y="987"/>
                  </a:lnTo>
                  <a:lnTo>
                    <a:pt x="1714" y="936"/>
                  </a:lnTo>
                  <a:lnTo>
                    <a:pt x="1639" y="894"/>
                  </a:lnTo>
                  <a:lnTo>
                    <a:pt x="1798" y="680"/>
                  </a:lnTo>
                  <a:lnTo>
                    <a:pt x="1769" y="587"/>
                  </a:lnTo>
                  <a:lnTo>
                    <a:pt x="1695" y="582"/>
                  </a:lnTo>
                  <a:lnTo>
                    <a:pt x="1723" y="499"/>
                  </a:lnTo>
                  <a:lnTo>
                    <a:pt x="1816" y="456"/>
                  </a:lnTo>
                  <a:lnTo>
                    <a:pt x="2007" y="288"/>
                  </a:lnTo>
                  <a:lnTo>
                    <a:pt x="1951" y="228"/>
                  </a:lnTo>
                  <a:lnTo>
                    <a:pt x="1737" y="247"/>
                  </a:lnTo>
                  <a:lnTo>
                    <a:pt x="1625" y="358"/>
                  </a:lnTo>
                  <a:lnTo>
                    <a:pt x="1690" y="214"/>
                  </a:lnTo>
                  <a:lnTo>
                    <a:pt x="1616" y="196"/>
                  </a:lnTo>
                  <a:lnTo>
                    <a:pt x="1574" y="270"/>
                  </a:lnTo>
                  <a:lnTo>
                    <a:pt x="1514" y="219"/>
                  </a:lnTo>
                  <a:lnTo>
                    <a:pt x="1346" y="238"/>
                  </a:lnTo>
                  <a:lnTo>
                    <a:pt x="1393" y="164"/>
                  </a:lnTo>
                  <a:lnTo>
                    <a:pt x="1667" y="153"/>
                  </a:lnTo>
                  <a:lnTo>
                    <a:pt x="1598" y="61"/>
                  </a:lnTo>
                  <a:lnTo>
                    <a:pt x="1299" y="5"/>
                  </a:lnTo>
                  <a:lnTo>
                    <a:pt x="1179" y="23"/>
                  </a:lnTo>
                  <a:lnTo>
                    <a:pt x="1183" y="84"/>
                  </a:lnTo>
                  <a:lnTo>
                    <a:pt x="1057" y="42"/>
                  </a:lnTo>
                  <a:lnTo>
                    <a:pt x="1062" y="0"/>
                  </a:lnTo>
                  <a:lnTo>
                    <a:pt x="974" y="18"/>
                  </a:lnTo>
                  <a:lnTo>
                    <a:pt x="954" y="65"/>
                  </a:lnTo>
                  <a:lnTo>
                    <a:pt x="1048" y="98"/>
                  </a:lnTo>
                  <a:lnTo>
                    <a:pt x="950" y="168"/>
                  </a:lnTo>
                  <a:lnTo>
                    <a:pt x="880" y="88"/>
                  </a:lnTo>
                  <a:lnTo>
                    <a:pt x="783" y="61"/>
                  </a:lnTo>
                  <a:lnTo>
                    <a:pt x="769" y="135"/>
                  </a:lnTo>
                  <a:lnTo>
                    <a:pt x="670" y="135"/>
                  </a:lnTo>
                  <a:lnTo>
                    <a:pt x="634" y="56"/>
                  </a:lnTo>
                  <a:lnTo>
                    <a:pt x="479" y="33"/>
                  </a:lnTo>
                  <a:lnTo>
                    <a:pt x="396" y="75"/>
                  </a:lnTo>
                  <a:lnTo>
                    <a:pt x="391" y="131"/>
                  </a:lnTo>
                  <a:lnTo>
                    <a:pt x="284" y="117"/>
                  </a:lnTo>
                  <a:lnTo>
                    <a:pt x="219" y="144"/>
                  </a:lnTo>
                  <a:lnTo>
                    <a:pt x="224" y="210"/>
                  </a:lnTo>
                  <a:lnTo>
                    <a:pt x="224" y="243"/>
                  </a:lnTo>
                  <a:lnTo>
                    <a:pt x="103" y="266"/>
                  </a:lnTo>
                  <a:lnTo>
                    <a:pt x="47" y="228"/>
                  </a:lnTo>
                  <a:lnTo>
                    <a:pt x="9" y="289"/>
                  </a:lnTo>
                  <a:lnTo>
                    <a:pt x="65" y="349"/>
                  </a:lnTo>
                  <a:lnTo>
                    <a:pt x="182" y="335"/>
                  </a:lnTo>
                  <a:lnTo>
                    <a:pt x="191" y="373"/>
                  </a:lnTo>
                  <a:lnTo>
                    <a:pt x="103" y="415"/>
                  </a:lnTo>
                  <a:lnTo>
                    <a:pt x="24" y="377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" name="Freeform 65"/>
            <p:cNvSpPr>
              <a:spLocks/>
            </p:cNvSpPr>
            <p:nvPr/>
          </p:nvSpPr>
          <p:spPr bwMode="auto">
            <a:xfrm>
              <a:off x="5939626" y="1587208"/>
              <a:ext cx="39337" cy="45164"/>
            </a:xfrm>
            <a:custGeom>
              <a:avLst/>
              <a:gdLst>
                <a:gd name="T0" fmla="*/ 52 w 80"/>
                <a:gd name="T1" fmla="*/ 0 h 93"/>
                <a:gd name="T2" fmla="*/ 80 w 80"/>
                <a:gd name="T3" fmla="*/ 41 h 93"/>
                <a:gd name="T4" fmla="*/ 66 w 80"/>
                <a:gd name="T5" fmla="*/ 93 h 93"/>
                <a:gd name="T6" fmla="*/ 38 w 80"/>
                <a:gd name="T7" fmla="*/ 93 h 93"/>
                <a:gd name="T8" fmla="*/ 0 w 80"/>
                <a:gd name="T9" fmla="*/ 51 h 93"/>
                <a:gd name="T10" fmla="*/ 10 w 80"/>
                <a:gd name="T11" fmla="*/ 19 h 93"/>
                <a:gd name="T12" fmla="*/ 52 w 80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93">
                  <a:moveTo>
                    <a:pt x="52" y="0"/>
                  </a:moveTo>
                  <a:lnTo>
                    <a:pt x="80" y="41"/>
                  </a:lnTo>
                  <a:lnTo>
                    <a:pt x="66" y="93"/>
                  </a:lnTo>
                  <a:lnTo>
                    <a:pt x="38" y="93"/>
                  </a:lnTo>
                  <a:lnTo>
                    <a:pt x="0" y="51"/>
                  </a:lnTo>
                  <a:lnTo>
                    <a:pt x="10" y="1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" name="Freeform 66"/>
            <p:cNvSpPr>
              <a:spLocks/>
            </p:cNvSpPr>
            <p:nvPr/>
          </p:nvSpPr>
          <p:spPr bwMode="auto">
            <a:xfrm>
              <a:off x="6516553" y="1530389"/>
              <a:ext cx="52447" cy="43707"/>
            </a:xfrm>
            <a:custGeom>
              <a:avLst/>
              <a:gdLst>
                <a:gd name="T0" fmla="*/ 28 w 107"/>
                <a:gd name="T1" fmla="*/ 0 h 89"/>
                <a:gd name="T2" fmla="*/ 107 w 107"/>
                <a:gd name="T3" fmla="*/ 23 h 89"/>
                <a:gd name="T4" fmla="*/ 102 w 107"/>
                <a:gd name="T5" fmla="*/ 89 h 89"/>
                <a:gd name="T6" fmla="*/ 19 w 107"/>
                <a:gd name="T7" fmla="*/ 46 h 89"/>
                <a:gd name="T8" fmla="*/ 0 w 107"/>
                <a:gd name="T9" fmla="*/ 23 h 89"/>
                <a:gd name="T10" fmla="*/ 28 w 107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89">
                  <a:moveTo>
                    <a:pt x="28" y="0"/>
                  </a:moveTo>
                  <a:lnTo>
                    <a:pt x="107" y="23"/>
                  </a:lnTo>
                  <a:lnTo>
                    <a:pt x="102" y="89"/>
                  </a:lnTo>
                  <a:lnTo>
                    <a:pt x="19" y="46"/>
                  </a:lnTo>
                  <a:lnTo>
                    <a:pt x="0" y="2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" name="Freeform 76"/>
            <p:cNvSpPr>
              <a:spLocks/>
            </p:cNvSpPr>
            <p:nvPr/>
          </p:nvSpPr>
          <p:spPr bwMode="auto">
            <a:xfrm>
              <a:off x="9405553" y="3988154"/>
              <a:ext cx="952802" cy="890157"/>
            </a:xfrm>
            <a:custGeom>
              <a:avLst/>
              <a:gdLst>
                <a:gd name="T0" fmla="*/ 80 w 1963"/>
                <a:gd name="T1" fmla="*/ 803 h 1832"/>
                <a:gd name="T2" fmla="*/ 73 w 1963"/>
                <a:gd name="T3" fmla="*/ 1238 h 1832"/>
                <a:gd name="T4" fmla="*/ 6 w 1963"/>
                <a:gd name="T5" fmla="*/ 1286 h 1832"/>
                <a:gd name="T6" fmla="*/ 0 w 1963"/>
                <a:gd name="T7" fmla="*/ 1329 h 1832"/>
                <a:gd name="T8" fmla="*/ 92 w 1963"/>
                <a:gd name="T9" fmla="*/ 1391 h 1832"/>
                <a:gd name="T10" fmla="*/ 316 w 1963"/>
                <a:gd name="T11" fmla="*/ 1347 h 1832"/>
                <a:gd name="T12" fmla="*/ 432 w 1963"/>
                <a:gd name="T13" fmla="*/ 1347 h 1832"/>
                <a:gd name="T14" fmla="*/ 474 w 1963"/>
                <a:gd name="T15" fmla="*/ 1286 h 1832"/>
                <a:gd name="T16" fmla="*/ 729 w 1963"/>
                <a:gd name="T17" fmla="*/ 1238 h 1832"/>
                <a:gd name="T18" fmla="*/ 912 w 1963"/>
                <a:gd name="T19" fmla="*/ 1293 h 1832"/>
                <a:gd name="T20" fmla="*/ 900 w 1963"/>
                <a:gd name="T21" fmla="*/ 1366 h 1832"/>
                <a:gd name="T22" fmla="*/ 924 w 1963"/>
                <a:gd name="T23" fmla="*/ 1440 h 1832"/>
                <a:gd name="T24" fmla="*/ 1063 w 1963"/>
                <a:gd name="T25" fmla="*/ 1415 h 1832"/>
                <a:gd name="T26" fmla="*/ 1069 w 1963"/>
                <a:gd name="T27" fmla="*/ 1452 h 1832"/>
                <a:gd name="T28" fmla="*/ 979 w 1963"/>
                <a:gd name="T29" fmla="*/ 1519 h 1832"/>
                <a:gd name="T30" fmla="*/ 1008 w 1963"/>
                <a:gd name="T31" fmla="*/ 1543 h 1832"/>
                <a:gd name="T32" fmla="*/ 1075 w 1963"/>
                <a:gd name="T33" fmla="*/ 1519 h 1832"/>
                <a:gd name="T34" fmla="*/ 1057 w 1963"/>
                <a:gd name="T35" fmla="*/ 1721 h 1832"/>
                <a:gd name="T36" fmla="*/ 1185 w 1963"/>
                <a:gd name="T37" fmla="*/ 1819 h 1832"/>
                <a:gd name="T38" fmla="*/ 1258 w 1963"/>
                <a:gd name="T39" fmla="*/ 1795 h 1832"/>
                <a:gd name="T40" fmla="*/ 1294 w 1963"/>
                <a:gd name="T41" fmla="*/ 1832 h 1832"/>
                <a:gd name="T42" fmla="*/ 1507 w 1963"/>
                <a:gd name="T43" fmla="*/ 1801 h 1832"/>
                <a:gd name="T44" fmla="*/ 1708 w 1963"/>
                <a:gd name="T45" fmla="*/ 1476 h 1832"/>
                <a:gd name="T46" fmla="*/ 1781 w 1963"/>
                <a:gd name="T47" fmla="*/ 1458 h 1832"/>
                <a:gd name="T48" fmla="*/ 1927 w 1963"/>
                <a:gd name="T49" fmla="*/ 1188 h 1832"/>
                <a:gd name="T50" fmla="*/ 1963 w 1963"/>
                <a:gd name="T51" fmla="*/ 955 h 1832"/>
                <a:gd name="T52" fmla="*/ 1872 w 1963"/>
                <a:gd name="T53" fmla="*/ 840 h 1832"/>
                <a:gd name="T54" fmla="*/ 1908 w 1963"/>
                <a:gd name="T55" fmla="*/ 815 h 1832"/>
                <a:gd name="T56" fmla="*/ 1835 w 1963"/>
                <a:gd name="T57" fmla="*/ 588 h 1832"/>
                <a:gd name="T58" fmla="*/ 1756 w 1963"/>
                <a:gd name="T59" fmla="*/ 533 h 1832"/>
                <a:gd name="T60" fmla="*/ 1768 w 1963"/>
                <a:gd name="T61" fmla="*/ 227 h 1832"/>
                <a:gd name="T62" fmla="*/ 1695 w 1963"/>
                <a:gd name="T63" fmla="*/ 172 h 1832"/>
                <a:gd name="T64" fmla="*/ 1677 w 1963"/>
                <a:gd name="T65" fmla="*/ 0 h 1832"/>
                <a:gd name="T66" fmla="*/ 1641 w 1963"/>
                <a:gd name="T67" fmla="*/ 0 h 1832"/>
                <a:gd name="T68" fmla="*/ 1519 w 1963"/>
                <a:gd name="T69" fmla="*/ 404 h 1832"/>
                <a:gd name="T70" fmla="*/ 1453 w 1963"/>
                <a:gd name="T71" fmla="*/ 410 h 1832"/>
                <a:gd name="T72" fmla="*/ 1301 w 1963"/>
                <a:gd name="T73" fmla="*/ 257 h 1832"/>
                <a:gd name="T74" fmla="*/ 1386 w 1963"/>
                <a:gd name="T75" fmla="*/ 31 h 1832"/>
                <a:gd name="T76" fmla="*/ 1227 w 1963"/>
                <a:gd name="T77" fmla="*/ 0 h 1832"/>
                <a:gd name="T78" fmla="*/ 1052 w 1963"/>
                <a:gd name="T79" fmla="*/ 49 h 1832"/>
                <a:gd name="T80" fmla="*/ 1003 w 1963"/>
                <a:gd name="T81" fmla="*/ 190 h 1832"/>
                <a:gd name="T82" fmla="*/ 924 w 1963"/>
                <a:gd name="T83" fmla="*/ 208 h 1832"/>
                <a:gd name="T84" fmla="*/ 918 w 1963"/>
                <a:gd name="T85" fmla="*/ 111 h 1832"/>
                <a:gd name="T86" fmla="*/ 596 w 1963"/>
                <a:gd name="T87" fmla="*/ 307 h 1832"/>
                <a:gd name="T88" fmla="*/ 602 w 1963"/>
                <a:gd name="T89" fmla="*/ 380 h 1832"/>
                <a:gd name="T90" fmla="*/ 554 w 1963"/>
                <a:gd name="T91" fmla="*/ 447 h 1832"/>
                <a:gd name="T92" fmla="*/ 432 w 1963"/>
                <a:gd name="T93" fmla="*/ 447 h 1832"/>
                <a:gd name="T94" fmla="*/ 171 w 1963"/>
                <a:gd name="T95" fmla="*/ 558 h 1832"/>
                <a:gd name="T96" fmla="*/ 80 w 1963"/>
                <a:gd name="T97" fmla="*/ 803 h 1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63" h="1832">
                  <a:moveTo>
                    <a:pt x="80" y="803"/>
                  </a:moveTo>
                  <a:lnTo>
                    <a:pt x="73" y="1238"/>
                  </a:lnTo>
                  <a:lnTo>
                    <a:pt x="6" y="1286"/>
                  </a:lnTo>
                  <a:lnTo>
                    <a:pt x="0" y="1329"/>
                  </a:lnTo>
                  <a:lnTo>
                    <a:pt x="92" y="1391"/>
                  </a:lnTo>
                  <a:lnTo>
                    <a:pt x="316" y="1347"/>
                  </a:lnTo>
                  <a:lnTo>
                    <a:pt x="432" y="1347"/>
                  </a:lnTo>
                  <a:lnTo>
                    <a:pt x="474" y="1286"/>
                  </a:lnTo>
                  <a:lnTo>
                    <a:pt x="729" y="1238"/>
                  </a:lnTo>
                  <a:lnTo>
                    <a:pt x="912" y="1293"/>
                  </a:lnTo>
                  <a:lnTo>
                    <a:pt x="900" y="1366"/>
                  </a:lnTo>
                  <a:lnTo>
                    <a:pt x="924" y="1440"/>
                  </a:lnTo>
                  <a:lnTo>
                    <a:pt x="1063" y="1415"/>
                  </a:lnTo>
                  <a:lnTo>
                    <a:pt x="1069" y="1452"/>
                  </a:lnTo>
                  <a:lnTo>
                    <a:pt x="979" y="1519"/>
                  </a:lnTo>
                  <a:lnTo>
                    <a:pt x="1008" y="1543"/>
                  </a:lnTo>
                  <a:lnTo>
                    <a:pt x="1075" y="1519"/>
                  </a:lnTo>
                  <a:lnTo>
                    <a:pt x="1057" y="1721"/>
                  </a:lnTo>
                  <a:lnTo>
                    <a:pt x="1185" y="1819"/>
                  </a:lnTo>
                  <a:lnTo>
                    <a:pt x="1258" y="1795"/>
                  </a:lnTo>
                  <a:lnTo>
                    <a:pt x="1294" y="1832"/>
                  </a:lnTo>
                  <a:lnTo>
                    <a:pt x="1507" y="1801"/>
                  </a:lnTo>
                  <a:lnTo>
                    <a:pt x="1708" y="1476"/>
                  </a:lnTo>
                  <a:lnTo>
                    <a:pt x="1781" y="1458"/>
                  </a:lnTo>
                  <a:lnTo>
                    <a:pt x="1927" y="1188"/>
                  </a:lnTo>
                  <a:lnTo>
                    <a:pt x="1963" y="955"/>
                  </a:lnTo>
                  <a:lnTo>
                    <a:pt x="1872" y="840"/>
                  </a:lnTo>
                  <a:lnTo>
                    <a:pt x="1908" y="815"/>
                  </a:lnTo>
                  <a:lnTo>
                    <a:pt x="1835" y="588"/>
                  </a:lnTo>
                  <a:lnTo>
                    <a:pt x="1756" y="533"/>
                  </a:lnTo>
                  <a:lnTo>
                    <a:pt x="1768" y="227"/>
                  </a:lnTo>
                  <a:lnTo>
                    <a:pt x="1695" y="172"/>
                  </a:lnTo>
                  <a:lnTo>
                    <a:pt x="1677" y="0"/>
                  </a:lnTo>
                  <a:lnTo>
                    <a:pt x="1641" y="0"/>
                  </a:lnTo>
                  <a:lnTo>
                    <a:pt x="1519" y="404"/>
                  </a:lnTo>
                  <a:lnTo>
                    <a:pt x="1453" y="410"/>
                  </a:lnTo>
                  <a:lnTo>
                    <a:pt x="1301" y="257"/>
                  </a:lnTo>
                  <a:lnTo>
                    <a:pt x="1386" y="31"/>
                  </a:lnTo>
                  <a:lnTo>
                    <a:pt x="1227" y="0"/>
                  </a:lnTo>
                  <a:lnTo>
                    <a:pt x="1052" y="49"/>
                  </a:lnTo>
                  <a:lnTo>
                    <a:pt x="1003" y="190"/>
                  </a:lnTo>
                  <a:lnTo>
                    <a:pt x="924" y="208"/>
                  </a:lnTo>
                  <a:lnTo>
                    <a:pt x="918" y="111"/>
                  </a:lnTo>
                  <a:lnTo>
                    <a:pt x="596" y="307"/>
                  </a:lnTo>
                  <a:lnTo>
                    <a:pt x="602" y="380"/>
                  </a:lnTo>
                  <a:lnTo>
                    <a:pt x="554" y="447"/>
                  </a:lnTo>
                  <a:lnTo>
                    <a:pt x="432" y="447"/>
                  </a:lnTo>
                  <a:lnTo>
                    <a:pt x="171" y="558"/>
                  </a:lnTo>
                  <a:lnTo>
                    <a:pt x="80" y="80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2" name="Freeform 77"/>
            <p:cNvSpPr>
              <a:spLocks/>
            </p:cNvSpPr>
            <p:nvPr/>
          </p:nvSpPr>
          <p:spPr bwMode="auto">
            <a:xfrm>
              <a:off x="9966455" y="4946783"/>
              <a:ext cx="97611" cy="100527"/>
            </a:xfrm>
            <a:custGeom>
              <a:avLst/>
              <a:gdLst>
                <a:gd name="T0" fmla="*/ 31 w 201"/>
                <a:gd name="T1" fmla="*/ 0 h 208"/>
                <a:gd name="T2" fmla="*/ 0 w 201"/>
                <a:gd name="T3" fmla="*/ 121 h 208"/>
                <a:gd name="T4" fmla="*/ 6 w 201"/>
                <a:gd name="T5" fmla="*/ 208 h 208"/>
                <a:gd name="T6" fmla="*/ 98 w 201"/>
                <a:gd name="T7" fmla="*/ 202 h 208"/>
                <a:gd name="T8" fmla="*/ 201 w 201"/>
                <a:gd name="T9" fmla="*/ 42 h 208"/>
                <a:gd name="T10" fmla="*/ 31 w 201"/>
                <a:gd name="T1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208">
                  <a:moveTo>
                    <a:pt x="31" y="0"/>
                  </a:moveTo>
                  <a:lnTo>
                    <a:pt x="0" y="121"/>
                  </a:lnTo>
                  <a:lnTo>
                    <a:pt x="6" y="208"/>
                  </a:lnTo>
                  <a:lnTo>
                    <a:pt x="98" y="202"/>
                  </a:lnTo>
                  <a:lnTo>
                    <a:pt x="201" y="4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3" name="Freeform 78"/>
            <p:cNvSpPr>
              <a:spLocks/>
            </p:cNvSpPr>
            <p:nvPr/>
          </p:nvSpPr>
          <p:spPr bwMode="auto">
            <a:xfrm>
              <a:off x="10659932" y="4827320"/>
              <a:ext cx="135490" cy="269524"/>
            </a:xfrm>
            <a:custGeom>
              <a:avLst/>
              <a:gdLst>
                <a:gd name="T0" fmla="*/ 98 w 280"/>
                <a:gd name="T1" fmla="*/ 0 h 557"/>
                <a:gd name="T2" fmla="*/ 116 w 280"/>
                <a:gd name="T3" fmla="*/ 203 h 557"/>
                <a:gd name="T4" fmla="*/ 92 w 280"/>
                <a:gd name="T5" fmla="*/ 294 h 557"/>
                <a:gd name="T6" fmla="*/ 0 w 280"/>
                <a:gd name="T7" fmla="*/ 361 h 557"/>
                <a:gd name="T8" fmla="*/ 6 w 280"/>
                <a:gd name="T9" fmla="*/ 442 h 557"/>
                <a:gd name="T10" fmla="*/ 6 w 280"/>
                <a:gd name="T11" fmla="*/ 527 h 557"/>
                <a:gd name="T12" fmla="*/ 31 w 280"/>
                <a:gd name="T13" fmla="*/ 557 h 557"/>
                <a:gd name="T14" fmla="*/ 280 w 280"/>
                <a:gd name="T15" fmla="*/ 343 h 557"/>
                <a:gd name="T16" fmla="*/ 280 w 280"/>
                <a:gd name="T17" fmla="*/ 294 h 557"/>
                <a:gd name="T18" fmla="*/ 219 w 280"/>
                <a:gd name="T19" fmla="*/ 294 h 557"/>
                <a:gd name="T20" fmla="*/ 134 w 280"/>
                <a:gd name="T21" fmla="*/ 7 h 557"/>
                <a:gd name="T22" fmla="*/ 98 w 280"/>
                <a:gd name="T2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0" h="557">
                  <a:moveTo>
                    <a:pt x="98" y="0"/>
                  </a:moveTo>
                  <a:lnTo>
                    <a:pt x="116" y="203"/>
                  </a:lnTo>
                  <a:lnTo>
                    <a:pt x="92" y="294"/>
                  </a:lnTo>
                  <a:lnTo>
                    <a:pt x="0" y="361"/>
                  </a:lnTo>
                  <a:lnTo>
                    <a:pt x="6" y="442"/>
                  </a:lnTo>
                  <a:lnTo>
                    <a:pt x="6" y="527"/>
                  </a:lnTo>
                  <a:lnTo>
                    <a:pt x="31" y="557"/>
                  </a:lnTo>
                  <a:lnTo>
                    <a:pt x="280" y="343"/>
                  </a:lnTo>
                  <a:lnTo>
                    <a:pt x="280" y="294"/>
                  </a:lnTo>
                  <a:lnTo>
                    <a:pt x="219" y="294"/>
                  </a:lnTo>
                  <a:lnTo>
                    <a:pt x="134" y="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4" name="Freeform 79"/>
            <p:cNvSpPr>
              <a:spLocks/>
            </p:cNvSpPr>
            <p:nvPr/>
          </p:nvSpPr>
          <p:spPr bwMode="auto">
            <a:xfrm>
              <a:off x="10378753" y="5041482"/>
              <a:ext cx="263698" cy="214163"/>
            </a:xfrm>
            <a:custGeom>
              <a:avLst/>
              <a:gdLst>
                <a:gd name="T0" fmla="*/ 492 w 541"/>
                <a:gd name="T1" fmla="*/ 0 h 440"/>
                <a:gd name="T2" fmla="*/ 541 w 541"/>
                <a:gd name="T3" fmla="*/ 91 h 440"/>
                <a:gd name="T4" fmla="*/ 407 w 541"/>
                <a:gd name="T5" fmla="*/ 220 h 440"/>
                <a:gd name="T6" fmla="*/ 395 w 541"/>
                <a:gd name="T7" fmla="*/ 287 h 440"/>
                <a:gd name="T8" fmla="*/ 304 w 541"/>
                <a:gd name="T9" fmla="*/ 299 h 440"/>
                <a:gd name="T10" fmla="*/ 152 w 541"/>
                <a:gd name="T11" fmla="*/ 440 h 440"/>
                <a:gd name="T12" fmla="*/ 12 w 541"/>
                <a:gd name="T13" fmla="*/ 373 h 440"/>
                <a:gd name="T14" fmla="*/ 0 w 541"/>
                <a:gd name="T15" fmla="*/ 323 h 440"/>
                <a:gd name="T16" fmla="*/ 256 w 541"/>
                <a:gd name="T17" fmla="*/ 214 h 440"/>
                <a:gd name="T18" fmla="*/ 492 w 541"/>
                <a:gd name="T19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1" h="440">
                  <a:moveTo>
                    <a:pt x="492" y="0"/>
                  </a:moveTo>
                  <a:lnTo>
                    <a:pt x="541" y="91"/>
                  </a:lnTo>
                  <a:lnTo>
                    <a:pt x="407" y="220"/>
                  </a:lnTo>
                  <a:lnTo>
                    <a:pt x="395" y="287"/>
                  </a:lnTo>
                  <a:lnTo>
                    <a:pt x="304" y="299"/>
                  </a:lnTo>
                  <a:lnTo>
                    <a:pt x="152" y="440"/>
                  </a:lnTo>
                  <a:lnTo>
                    <a:pt x="12" y="373"/>
                  </a:lnTo>
                  <a:lnTo>
                    <a:pt x="0" y="323"/>
                  </a:lnTo>
                  <a:lnTo>
                    <a:pt x="256" y="214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5" name="Freeform 80"/>
            <p:cNvSpPr>
              <a:spLocks/>
            </p:cNvSpPr>
            <p:nvPr/>
          </p:nvSpPr>
          <p:spPr bwMode="auto">
            <a:xfrm>
              <a:off x="10651190" y="4315953"/>
              <a:ext cx="61190" cy="77215"/>
            </a:xfrm>
            <a:custGeom>
              <a:avLst/>
              <a:gdLst>
                <a:gd name="T0" fmla="*/ 6 w 128"/>
                <a:gd name="T1" fmla="*/ 0 h 160"/>
                <a:gd name="T2" fmla="*/ 0 w 128"/>
                <a:gd name="T3" fmla="*/ 31 h 160"/>
                <a:gd name="T4" fmla="*/ 79 w 128"/>
                <a:gd name="T5" fmla="*/ 141 h 160"/>
                <a:gd name="T6" fmla="*/ 122 w 128"/>
                <a:gd name="T7" fmla="*/ 160 h 160"/>
                <a:gd name="T8" fmla="*/ 128 w 128"/>
                <a:gd name="T9" fmla="*/ 117 h 160"/>
                <a:gd name="T10" fmla="*/ 6 w 128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60">
                  <a:moveTo>
                    <a:pt x="6" y="0"/>
                  </a:moveTo>
                  <a:lnTo>
                    <a:pt x="0" y="31"/>
                  </a:lnTo>
                  <a:lnTo>
                    <a:pt x="79" y="141"/>
                  </a:lnTo>
                  <a:lnTo>
                    <a:pt x="122" y="160"/>
                  </a:lnTo>
                  <a:lnTo>
                    <a:pt x="128" y="11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6" name="Freeform 81"/>
            <p:cNvSpPr>
              <a:spLocks/>
            </p:cNvSpPr>
            <p:nvPr/>
          </p:nvSpPr>
          <p:spPr bwMode="auto">
            <a:xfrm>
              <a:off x="9120003" y="3459304"/>
              <a:ext cx="260782" cy="316143"/>
            </a:xfrm>
            <a:custGeom>
              <a:avLst/>
              <a:gdLst>
                <a:gd name="T0" fmla="*/ 5 w 538"/>
                <a:gd name="T1" fmla="*/ 0 h 650"/>
                <a:gd name="T2" fmla="*/ 0 w 538"/>
                <a:gd name="T3" fmla="*/ 39 h 650"/>
                <a:gd name="T4" fmla="*/ 116 w 538"/>
                <a:gd name="T5" fmla="*/ 235 h 650"/>
                <a:gd name="T6" fmla="*/ 150 w 538"/>
                <a:gd name="T7" fmla="*/ 235 h 650"/>
                <a:gd name="T8" fmla="*/ 393 w 538"/>
                <a:gd name="T9" fmla="*/ 640 h 650"/>
                <a:gd name="T10" fmla="*/ 489 w 538"/>
                <a:gd name="T11" fmla="*/ 650 h 650"/>
                <a:gd name="T12" fmla="*/ 538 w 538"/>
                <a:gd name="T13" fmla="*/ 508 h 650"/>
                <a:gd name="T14" fmla="*/ 461 w 538"/>
                <a:gd name="T15" fmla="*/ 459 h 650"/>
                <a:gd name="T16" fmla="*/ 445 w 538"/>
                <a:gd name="T17" fmla="*/ 381 h 650"/>
                <a:gd name="T18" fmla="*/ 5 w 538"/>
                <a:gd name="T19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8" h="650">
                  <a:moveTo>
                    <a:pt x="5" y="0"/>
                  </a:moveTo>
                  <a:lnTo>
                    <a:pt x="0" y="39"/>
                  </a:lnTo>
                  <a:lnTo>
                    <a:pt x="116" y="235"/>
                  </a:lnTo>
                  <a:lnTo>
                    <a:pt x="150" y="235"/>
                  </a:lnTo>
                  <a:lnTo>
                    <a:pt x="393" y="640"/>
                  </a:lnTo>
                  <a:lnTo>
                    <a:pt x="489" y="650"/>
                  </a:lnTo>
                  <a:lnTo>
                    <a:pt x="538" y="508"/>
                  </a:lnTo>
                  <a:lnTo>
                    <a:pt x="461" y="459"/>
                  </a:lnTo>
                  <a:lnTo>
                    <a:pt x="445" y="38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7" name="Freeform 82"/>
            <p:cNvSpPr>
              <a:spLocks/>
            </p:cNvSpPr>
            <p:nvPr/>
          </p:nvSpPr>
          <p:spPr bwMode="auto">
            <a:xfrm>
              <a:off x="9468200" y="3419968"/>
              <a:ext cx="222903" cy="196680"/>
            </a:xfrm>
            <a:custGeom>
              <a:avLst/>
              <a:gdLst>
                <a:gd name="T0" fmla="*/ 0 w 458"/>
                <a:gd name="T1" fmla="*/ 344 h 404"/>
                <a:gd name="T2" fmla="*/ 52 w 458"/>
                <a:gd name="T3" fmla="*/ 404 h 404"/>
                <a:gd name="T4" fmla="*/ 250 w 458"/>
                <a:gd name="T5" fmla="*/ 335 h 404"/>
                <a:gd name="T6" fmla="*/ 290 w 458"/>
                <a:gd name="T7" fmla="*/ 184 h 404"/>
                <a:gd name="T8" fmla="*/ 378 w 458"/>
                <a:gd name="T9" fmla="*/ 177 h 404"/>
                <a:gd name="T10" fmla="*/ 458 w 458"/>
                <a:gd name="T11" fmla="*/ 119 h 404"/>
                <a:gd name="T12" fmla="*/ 354 w 458"/>
                <a:gd name="T13" fmla="*/ 42 h 404"/>
                <a:gd name="T14" fmla="*/ 330 w 458"/>
                <a:gd name="T15" fmla="*/ 0 h 404"/>
                <a:gd name="T16" fmla="*/ 278 w 458"/>
                <a:gd name="T17" fmla="*/ 95 h 404"/>
                <a:gd name="T18" fmla="*/ 297 w 458"/>
                <a:gd name="T19" fmla="*/ 150 h 404"/>
                <a:gd name="T20" fmla="*/ 265 w 458"/>
                <a:gd name="T21" fmla="*/ 196 h 404"/>
                <a:gd name="T22" fmla="*/ 206 w 458"/>
                <a:gd name="T23" fmla="*/ 180 h 404"/>
                <a:gd name="T24" fmla="*/ 62 w 458"/>
                <a:gd name="T25" fmla="*/ 286 h 404"/>
                <a:gd name="T26" fmla="*/ 66 w 458"/>
                <a:gd name="T27" fmla="*/ 348 h 404"/>
                <a:gd name="T28" fmla="*/ 0 w 458"/>
                <a:gd name="T29" fmla="*/ 34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8" h="404">
                  <a:moveTo>
                    <a:pt x="0" y="344"/>
                  </a:moveTo>
                  <a:lnTo>
                    <a:pt x="52" y="404"/>
                  </a:lnTo>
                  <a:lnTo>
                    <a:pt x="250" y="335"/>
                  </a:lnTo>
                  <a:lnTo>
                    <a:pt x="290" y="184"/>
                  </a:lnTo>
                  <a:lnTo>
                    <a:pt x="378" y="177"/>
                  </a:lnTo>
                  <a:lnTo>
                    <a:pt x="458" y="119"/>
                  </a:lnTo>
                  <a:lnTo>
                    <a:pt x="354" y="42"/>
                  </a:lnTo>
                  <a:lnTo>
                    <a:pt x="330" y="0"/>
                  </a:lnTo>
                  <a:lnTo>
                    <a:pt x="278" y="95"/>
                  </a:lnTo>
                  <a:lnTo>
                    <a:pt x="297" y="150"/>
                  </a:lnTo>
                  <a:lnTo>
                    <a:pt x="265" y="196"/>
                  </a:lnTo>
                  <a:lnTo>
                    <a:pt x="206" y="180"/>
                  </a:lnTo>
                  <a:lnTo>
                    <a:pt x="62" y="286"/>
                  </a:lnTo>
                  <a:lnTo>
                    <a:pt x="66" y="348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8" name="Freeform 83"/>
            <p:cNvSpPr>
              <a:spLocks/>
            </p:cNvSpPr>
            <p:nvPr/>
          </p:nvSpPr>
          <p:spPr bwMode="auto">
            <a:xfrm>
              <a:off x="9574554" y="3473874"/>
              <a:ext cx="30595" cy="34965"/>
            </a:xfrm>
            <a:custGeom>
              <a:avLst/>
              <a:gdLst>
                <a:gd name="T0" fmla="*/ 48 w 62"/>
                <a:gd name="T1" fmla="*/ 0 h 74"/>
                <a:gd name="T2" fmla="*/ 0 w 62"/>
                <a:gd name="T3" fmla="*/ 60 h 74"/>
                <a:gd name="T4" fmla="*/ 40 w 62"/>
                <a:gd name="T5" fmla="*/ 74 h 74"/>
                <a:gd name="T6" fmla="*/ 62 w 62"/>
                <a:gd name="T7" fmla="*/ 41 h 74"/>
                <a:gd name="T8" fmla="*/ 48 w 6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4">
                  <a:moveTo>
                    <a:pt x="48" y="0"/>
                  </a:moveTo>
                  <a:lnTo>
                    <a:pt x="0" y="60"/>
                  </a:lnTo>
                  <a:lnTo>
                    <a:pt x="40" y="74"/>
                  </a:lnTo>
                  <a:lnTo>
                    <a:pt x="62" y="4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9" name="Freeform 84"/>
            <p:cNvSpPr>
              <a:spLocks/>
            </p:cNvSpPr>
            <p:nvPr/>
          </p:nvSpPr>
          <p:spPr bwMode="auto">
            <a:xfrm>
              <a:off x="9679448" y="3575855"/>
              <a:ext cx="167542" cy="209792"/>
            </a:xfrm>
            <a:custGeom>
              <a:avLst/>
              <a:gdLst>
                <a:gd name="T0" fmla="*/ 0 w 345"/>
                <a:gd name="T1" fmla="*/ 300 h 432"/>
                <a:gd name="T2" fmla="*/ 38 w 345"/>
                <a:gd name="T3" fmla="*/ 348 h 432"/>
                <a:gd name="T4" fmla="*/ 13 w 345"/>
                <a:gd name="T5" fmla="*/ 419 h 432"/>
                <a:gd name="T6" fmla="*/ 13 w 345"/>
                <a:gd name="T7" fmla="*/ 432 h 432"/>
                <a:gd name="T8" fmla="*/ 71 w 345"/>
                <a:gd name="T9" fmla="*/ 432 h 432"/>
                <a:gd name="T10" fmla="*/ 91 w 345"/>
                <a:gd name="T11" fmla="*/ 254 h 432"/>
                <a:gd name="T12" fmla="*/ 109 w 345"/>
                <a:gd name="T13" fmla="*/ 259 h 432"/>
                <a:gd name="T14" fmla="*/ 143 w 345"/>
                <a:gd name="T15" fmla="*/ 422 h 432"/>
                <a:gd name="T16" fmla="*/ 175 w 345"/>
                <a:gd name="T17" fmla="*/ 431 h 432"/>
                <a:gd name="T18" fmla="*/ 205 w 345"/>
                <a:gd name="T19" fmla="*/ 361 h 432"/>
                <a:gd name="T20" fmla="*/ 175 w 345"/>
                <a:gd name="T21" fmla="*/ 255 h 432"/>
                <a:gd name="T22" fmla="*/ 150 w 345"/>
                <a:gd name="T23" fmla="*/ 210 h 432"/>
                <a:gd name="T24" fmla="*/ 229 w 345"/>
                <a:gd name="T25" fmla="*/ 153 h 432"/>
                <a:gd name="T26" fmla="*/ 211 w 345"/>
                <a:gd name="T27" fmla="*/ 126 h 432"/>
                <a:gd name="T28" fmla="*/ 135 w 345"/>
                <a:gd name="T29" fmla="*/ 176 h 432"/>
                <a:gd name="T30" fmla="*/ 114 w 345"/>
                <a:gd name="T31" fmla="*/ 176 h 432"/>
                <a:gd name="T32" fmla="*/ 78 w 345"/>
                <a:gd name="T33" fmla="*/ 121 h 432"/>
                <a:gd name="T34" fmla="*/ 89 w 345"/>
                <a:gd name="T35" fmla="*/ 98 h 432"/>
                <a:gd name="T36" fmla="*/ 152 w 345"/>
                <a:gd name="T37" fmla="*/ 68 h 432"/>
                <a:gd name="T38" fmla="*/ 245 w 345"/>
                <a:gd name="T39" fmla="*/ 96 h 432"/>
                <a:gd name="T40" fmla="*/ 275 w 345"/>
                <a:gd name="T41" fmla="*/ 94 h 432"/>
                <a:gd name="T42" fmla="*/ 345 w 345"/>
                <a:gd name="T43" fmla="*/ 28 h 432"/>
                <a:gd name="T44" fmla="*/ 316 w 345"/>
                <a:gd name="T45" fmla="*/ 0 h 432"/>
                <a:gd name="T46" fmla="*/ 251 w 345"/>
                <a:gd name="T47" fmla="*/ 50 h 432"/>
                <a:gd name="T48" fmla="*/ 209 w 345"/>
                <a:gd name="T49" fmla="*/ 50 h 432"/>
                <a:gd name="T50" fmla="*/ 145 w 345"/>
                <a:gd name="T51" fmla="*/ 20 h 432"/>
                <a:gd name="T52" fmla="*/ 99 w 345"/>
                <a:gd name="T53" fmla="*/ 22 h 432"/>
                <a:gd name="T54" fmla="*/ 49 w 345"/>
                <a:gd name="T55" fmla="*/ 103 h 432"/>
                <a:gd name="T56" fmla="*/ 17 w 345"/>
                <a:gd name="T57" fmla="*/ 244 h 432"/>
                <a:gd name="T58" fmla="*/ 0 w 345"/>
                <a:gd name="T59" fmla="*/ 30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5" h="432">
                  <a:moveTo>
                    <a:pt x="0" y="300"/>
                  </a:moveTo>
                  <a:lnTo>
                    <a:pt x="38" y="348"/>
                  </a:lnTo>
                  <a:lnTo>
                    <a:pt x="13" y="419"/>
                  </a:lnTo>
                  <a:lnTo>
                    <a:pt x="13" y="432"/>
                  </a:lnTo>
                  <a:lnTo>
                    <a:pt x="71" y="432"/>
                  </a:lnTo>
                  <a:lnTo>
                    <a:pt x="91" y="254"/>
                  </a:lnTo>
                  <a:lnTo>
                    <a:pt x="109" y="259"/>
                  </a:lnTo>
                  <a:lnTo>
                    <a:pt x="143" y="422"/>
                  </a:lnTo>
                  <a:lnTo>
                    <a:pt x="175" y="431"/>
                  </a:lnTo>
                  <a:lnTo>
                    <a:pt x="205" y="361"/>
                  </a:lnTo>
                  <a:lnTo>
                    <a:pt x="175" y="255"/>
                  </a:lnTo>
                  <a:lnTo>
                    <a:pt x="150" y="210"/>
                  </a:lnTo>
                  <a:lnTo>
                    <a:pt x="229" y="153"/>
                  </a:lnTo>
                  <a:lnTo>
                    <a:pt x="211" y="126"/>
                  </a:lnTo>
                  <a:lnTo>
                    <a:pt x="135" y="176"/>
                  </a:lnTo>
                  <a:lnTo>
                    <a:pt x="114" y="176"/>
                  </a:lnTo>
                  <a:lnTo>
                    <a:pt x="78" y="121"/>
                  </a:lnTo>
                  <a:lnTo>
                    <a:pt x="89" y="98"/>
                  </a:lnTo>
                  <a:lnTo>
                    <a:pt x="152" y="68"/>
                  </a:lnTo>
                  <a:lnTo>
                    <a:pt x="245" y="96"/>
                  </a:lnTo>
                  <a:lnTo>
                    <a:pt x="275" y="94"/>
                  </a:lnTo>
                  <a:lnTo>
                    <a:pt x="345" y="28"/>
                  </a:lnTo>
                  <a:lnTo>
                    <a:pt x="316" y="0"/>
                  </a:lnTo>
                  <a:lnTo>
                    <a:pt x="251" y="50"/>
                  </a:lnTo>
                  <a:lnTo>
                    <a:pt x="209" y="50"/>
                  </a:lnTo>
                  <a:lnTo>
                    <a:pt x="145" y="20"/>
                  </a:lnTo>
                  <a:lnTo>
                    <a:pt x="99" y="22"/>
                  </a:lnTo>
                  <a:lnTo>
                    <a:pt x="49" y="103"/>
                  </a:lnTo>
                  <a:lnTo>
                    <a:pt x="17" y="244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20" name="Freeform 85"/>
            <p:cNvSpPr>
              <a:spLocks/>
            </p:cNvSpPr>
            <p:nvPr/>
          </p:nvSpPr>
          <p:spPr bwMode="auto">
            <a:xfrm>
              <a:off x="9868843" y="3567113"/>
              <a:ext cx="49535" cy="69930"/>
            </a:xfrm>
            <a:custGeom>
              <a:avLst/>
              <a:gdLst>
                <a:gd name="T0" fmla="*/ 32 w 101"/>
                <a:gd name="T1" fmla="*/ 0 h 144"/>
                <a:gd name="T2" fmla="*/ 0 w 101"/>
                <a:gd name="T3" fmla="*/ 78 h 144"/>
                <a:gd name="T4" fmla="*/ 50 w 101"/>
                <a:gd name="T5" fmla="*/ 144 h 144"/>
                <a:gd name="T6" fmla="*/ 67 w 101"/>
                <a:gd name="T7" fmla="*/ 144 h 144"/>
                <a:gd name="T8" fmla="*/ 90 w 101"/>
                <a:gd name="T9" fmla="*/ 100 h 144"/>
                <a:gd name="T10" fmla="*/ 101 w 101"/>
                <a:gd name="T11" fmla="*/ 85 h 144"/>
                <a:gd name="T12" fmla="*/ 80 w 101"/>
                <a:gd name="T13" fmla="*/ 61 h 144"/>
                <a:gd name="T14" fmla="*/ 47 w 101"/>
                <a:gd name="T15" fmla="*/ 49 h 144"/>
                <a:gd name="T16" fmla="*/ 32 w 101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44">
                  <a:moveTo>
                    <a:pt x="32" y="0"/>
                  </a:moveTo>
                  <a:lnTo>
                    <a:pt x="0" y="78"/>
                  </a:lnTo>
                  <a:lnTo>
                    <a:pt x="50" y="144"/>
                  </a:lnTo>
                  <a:lnTo>
                    <a:pt x="67" y="144"/>
                  </a:lnTo>
                  <a:lnTo>
                    <a:pt x="90" y="100"/>
                  </a:lnTo>
                  <a:lnTo>
                    <a:pt x="101" y="85"/>
                  </a:lnTo>
                  <a:lnTo>
                    <a:pt x="80" y="61"/>
                  </a:lnTo>
                  <a:lnTo>
                    <a:pt x="47" y="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21" name="Freeform 86"/>
            <p:cNvSpPr>
              <a:spLocks/>
            </p:cNvSpPr>
            <p:nvPr/>
          </p:nvSpPr>
          <p:spPr bwMode="auto">
            <a:xfrm>
              <a:off x="9889239" y="3690949"/>
              <a:ext cx="74301" cy="32051"/>
            </a:xfrm>
            <a:custGeom>
              <a:avLst/>
              <a:gdLst>
                <a:gd name="T0" fmla="*/ 89 w 151"/>
                <a:gd name="T1" fmla="*/ 0 h 66"/>
                <a:gd name="T2" fmla="*/ 20 w 151"/>
                <a:gd name="T3" fmla="*/ 15 h 66"/>
                <a:gd name="T4" fmla="*/ 0 w 151"/>
                <a:gd name="T5" fmla="*/ 38 h 66"/>
                <a:gd name="T6" fmla="*/ 17 w 151"/>
                <a:gd name="T7" fmla="*/ 66 h 66"/>
                <a:gd name="T8" fmla="*/ 62 w 151"/>
                <a:gd name="T9" fmla="*/ 50 h 66"/>
                <a:gd name="T10" fmla="*/ 91 w 151"/>
                <a:gd name="T11" fmla="*/ 33 h 66"/>
                <a:gd name="T12" fmla="*/ 133 w 151"/>
                <a:gd name="T13" fmla="*/ 66 h 66"/>
                <a:gd name="T14" fmla="*/ 151 w 151"/>
                <a:gd name="T15" fmla="*/ 51 h 66"/>
                <a:gd name="T16" fmla="*/ 118 w 151"/>
                <a:gd name="T17" fmla="*/ 10 h 66"/>
                <a:gd name="T18" fmla="*/ 89 w 151"/>
                <a:gd name="T1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66">
                  <a:moveTo>
                    <a:pt x="89" y="0"/>
                  </a:moveTo>
                  <a:lnTo>
                    <a:pt x="20" y="15"/>
                  </a:lnTo>
                  <a:lnTo>
                    <a:pt x="0" y="38"/>
                  </a:lnTo>
                  <a:lnTo>
                    <a:pt x="17" y="66"/>
                  </a:lnTo>
                  <a:lnTo>
                    <a:pt x="62" y="50"/>
                  </a:lnTo>
                  <a:lnTo>
                    <a:pt x="91" y="33"/>
                  </a:lnTo>
                  <a:lnTo>
                    <a:pt x="133" y="66"/>
                  </a:lnTo>
                  <a:lnTo>
                    <a:pt x="151" y="51"/>
                  </a:lnTo>
                  <a:lnTo>
                    <a:pt x="118" y="1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22" name="Freeform 87"/>
            <p:cNvSpPr>
              <a:spLocks/>
            </p:cNvSpPr>
            <p:nvPr/>
          </p:nvSpPr>
          <p:spPr bwMode="auto">
            <a:xfrm>
              <a:off x="9354564" y="3798757"/>
              <a:ext cx="225818" cy="87412"/>
            </a:xfrm>
            <a:custGeom>
              <a:avLst/>
              <a:gdLst>
                <a:gd name="T0" fmla="*/ 48 w 465"/>
                <a:gd name="T1" fmla="*/ 0 h 182"/>
                <a:gd name="T2" fmla="*/ 0 w 465"/>
                <a:gd name="T3" fmla="*/ 33 h 182"/>
                <a:gd name="T4" fmla="*/ 10 w 465"/>
                <a:gd name="T5" fmla="*/ 60 h 182"/>
                <a:gd name="T6" fmla="*/ 160 w 465"/>
                <a:gd name="T7" fmla="*/ 94 h 182"/>
                <a:gd name="T8" fmla="*/ 235 w 465"/>
                <a:gd name="T9" fmla="*/ 107 h 182"/>
                <a:gd name="T10" fmla="*/ 268 w 465"/>
                <a:gd name="T11" fmla="*/ 142 h 182"/>
                <a:gd name="T12" fmla="*/ 353 w 465"/>
                <a:gd name="T13" fmla="*/ 149 h 182"/>
                <a:gd name="T14" fmla="*/ 394 w 465"/>
                <a:gd name="T15" fmla="*/ 182 h 182"/>
                <a:gd name="T16" fmla="*/ 431 w 465"/>
                <a:gd name="T17" fmla="*/ 174 h 182"/>
                <a:gd name="T18" fmla="*/ 465 w 465"/>
                <a:gd name="T19" fmla="*/ 144 h 182"/>
                <a:gd name="T20" fmla="*/ 403 w 465"/>
                <a:gd name="T21" fmla="*/ 114 h 182"/>
                <a:gd name="T22" fmla="*/ 349 w 465"/>
                <a:gd name="T23" fmla="*/ 68 h 182"/>
                <a:gd name="T24" fmla="*/ 209 w 465"/>
                <a:gd name="T25" fmla="*/ 35 h 182"/>
                <a:gd name="T26" fmla="*/ 48 w 465"/>
                <a:gd name="T27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5" h="182">
                  <a:moveTo>
                    <a:pt x="48" y="0"/>
                  </a:moveTo>
                  <a:lnTo>
                    <a:pt x="0" y="33"/>
                  </a:lnTo>
                  <a:lnTo>
                    <a:pt x="10" y="60"/>
                  </a:lnTo>
                  <a:lnTo>
                    <a:pt x="160" y="94"/>
                  </a:lnTo>
                  <a:lnTo>
                    <a:pt x="235" y="107"/>
                  </a:lnTo>
                  <a:lnTo>
                    <a:pt x="268" y="142"/>
                  </a:lnTo>
                  <a:lnTo>
                    <a:pt x="353" y="149"/>
                  </a:lnTo>
                  <a:lnTo>
                    <a:pt x="394" y="182"/>
                  </a:lnTo>
                  <a:lnTo>
                    <a:pt x="431" y="174"/>
                  </a:lnTo>
                  <a:lnTo>
                    <a:pt x="465" y="144"/>
                  </a:lnTo>
                  <a:lnTo>
                    <a:pt x="403" y="114"/>
                  </a:lnTo>
                  <a:lnTo>
                    <a:pt x="349" y="68"/>
                  </a:lnTo>
                  <a:lnTo>
                    <a:pt x="209" y="35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23" name="Freeform 88"/>
            <p:cNvSpPr>
              <a:spLocks/>
            </p:cNvSpPr>
            <p:nvPr/>
          </p:nvSpPr>
          <p:spPr bwMode="auto">
            <a:xfrm>
              <a:off x="9597861" y="3870146"/>
              <a:ext cx="36422" cy="21854"/>
            </a:xfrm>
            <a:custGeom>
              <a:avLst/>
              <a:gdLst>
                <a:gd name="T0" fmla="*/ 37 w 75"/>
                <a:gd name="T1" fmla="*/ 0 h 43"/>
                <a:gd name="T2" fmla="*/ 0 w 75"/>
                <a:gd name="T3" fmla="*/ 20 h 43"/>
                <a:gd name="T4" fmla="*/ 22 w 75"/>
                <a:gd name="T5" fmla="*/ 43 h 43"/>
                <a:gd name="T6" fmla="*/ 75 w 75"/>
                <a:gd name="T7" fmla="*/ 23 h 43"/>
                <a:gd name="T8" fmla="*/ 37 w 75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3">
                  <a:moveTo>
                    <a:pt x="37" y="0"/>
                  </a:moveTo>
                  <a:lnTo>
                    <a:pt x="0" y="20"/>
                  </a:lnTo>
                  <a:lnTo>
                    <a:pt x="22" y="43"/>
                  </a:lnTo>
                  <a:lnTo>
                    <a:pt x="75" y="2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24" name="Freeform 89"/>
            <p:cNvSpPr>
              <a:spLocks/>
            </p:cNvSpPr>
            <p:nvPr/>
          </p:nvSpPr>
          <p:spPr bwMode="auto">
            <a:xfrm>
              <a:off x="9645939" y="3861406"/>
              <a:ext cx="30595" cy="21854"/>
            </a:xfrm>
            <a:custGeom>
              <a:avLst/>
              <a:gdLst>
                <a:gd name="T0" fmla="*/ 0 w 61"/>
                <a:gd name="T1" fmla="*/ 2 h 44"/>
                <a:gd name="T2" fmla="*/ 7 w 61"/>
                <a:gd name="T3" fmla="*/ 34 h 44"/>
                <a:gd name="T4" fmla="*/ 45 w 61"/>
                <a:gd name="T5" fmla="*/ 44 h 44"/>
                <a:gd name="T6" fmla="*/ 61 w 61"/>
                <a:gd name="T7" fmla="*/ 26 h 44"/>
                <a:gd name="T8" fmla="*/ 43 w 61"/>
                <a:gd name="T9" fmla="*/ 0 h 44"/>
                <a:gd name="T10" fmla="*/ 0 w 61"/>
                <a:gd name="T11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44">
                  <a:moveTo>
                    <a:pt x="0" y="2"/>
                  </a:moveTo>
                  <a:lnTo>
                    <a:pt x="7" y="34"/>
                  </a:lnTo>
                  <a:lnTo>
                    <a:pt x="45" y="44"/>
                  </a:lnTo>
                  <a:lnTo>
                    <a:pt x="61" y="26"/>
                  </a:lnTo>
                  <a:lnTo>
                    <a:pt x="4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25" name="Freeform 90"/>
            <p:cNvSpPr>
              <a:spLocks/>
            </p:cNvSpPr>
            <p:nvPr/>
          </p:nvSpPr>
          <p:spPr bwMode="auto">
            <a:xfrm>
              <a:off x="9667794" y="3903655"/>
              <a:ext cx="37879" cy="20395"/>
            </a:xfrm>
            <a:custGeom>
              <a:avLst/>
              <a:gdLst>
                <a:gd name="T0" fmla="*/ 47 w 76"/>
                <a:gd name="T1" fmla="*/ 0 h 42"/>
                <a:gd name="T2" fmla="*/ 0 w 76"/>
                <a:gd name="T3" fmla="*/ 7 h 42"/>
                <a:gd name="T4" fmla="*/ 43 w 76"/>
                <a:gd name="T5" fmla="*/ 42 h 42"/>
                <a:gd name="T6" fmla="*/ 76 w 76"/>
                <a:gd name="T7" fmla="*/ 42 h 42"/>
                <a:gd name="T8" fmla="*/ 47 w 7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42">
                  <a:moveTo>
                    <a:pt x="47" y="0"/>
                  </a:moveTo>
                  <a:lnTo>
                    <a:pt x="0" y="7"/>
                  </a:lnTo>
                  <a:lnTo>
                    <a:pt x="43" y="42"/>
                  </a:lnTo>
                  <a:lnTo>
                    <a:pt x="76" y="4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26" name="Freeform 91"/>
            <p:cNvSpPr>
              <a:spLocks/>
            </p:cNvSpPr>
            <p:nvPr/>
          </p:nvSpPr>
          <p:spPr bwMode="auto">
            <a:xfrm>
              <a:off x="9692561" y="3870146"/>
              <a:ext cx="65561" cy="21854"/>
            </a:xfrm>
            <a:custGeom>
              <a:avLst/>
              <a:gdLst>
                <a:gd name="T0" fmla="*/ 10 w 134"/>
                <a:gd name="T1" fmla="*/ 13 h 45"/>
                <a:gd name="T2" fmla="*/ 0 w 134"/>
                <a:gd name="T3" fmla="*/ 33 h 45"/>
                <a:gd name="T4" fmla="*/ 75 w 134"/>
                <a:gd name="T5" fmla="*/ 45 h 45"/>
                <a:gd name="T6" fmla="*/ 134 w 134"/>
                <a:gd name="T7" fmla="*/ 11 h 45"/>
                <a:gd name="T8" fmla="*/ 101 w 134"/>
                <a:gd name="T9" fmla="*/ 1 h 45"/>
                <a:gd name="T10" fmla="*/ 47 w 134"/>
                <a:gd name="T11" fmla="*/ 16 h 45"/>
                <a:gd name="T12" fmla="*/ 26 w 134"/>
                <a:gd name="T13" fmla="*/ 0 h 45"/>
                <a:gd name="T14" fmla="*/ 10 w 134"/>
                <a:gd name="T15" fmla="*/ 1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45">
                  <a:moveTo>
                    <a:pt x="10" y="13"/>
                  </a:moveTo>
                  <a:lnTo>
                    <a:pt x="0" y="33"/>
                  </a:lnTo>
                  <a:lnTo>
                    <a:pt x="75" y="45"/>
                  </a:lnTo>
                  <a:lnTo>
                    <a:pt x="134" y="11"/>
                  </a:lnTo>
                  <a:lnTo>
                    <a:pt x="101" y="1"/>
                  </a:lnTo>
                  <a:lnTo>
                    <a:pt x="47" y="16"/>
                  </a:lnTo>
                  <a:lnTo>
                    <a:pt x="26" y="0"/>
                  </a:lnTo>
                  <a:lnTo>
                    <a:pt x="10" y="1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27" name="Freeform 92"/>
            <p:cNvSpPr>
              <a:spLocks/>
            </p:cNvSpPr>
            <p:nvPr/>
          </p:nvSpPr>
          <p:spPr bwMode="auto">
            <a:xfrm>
              <a:off x="9775603" y="3883257"/>
              <a:ext cx="84500" cy="43707"/>
            </a:xfrm>
            <a:custGeom>
              <a:avLst/>
              <a:gdLst>
                <a:gd name="T0" fmla="*/ 87 w 174"/>
                <a:gd name="T1" fmla="*/ 0 h 91"/>
                <a:gd name="T2" fmla="*/ 0 w 174"/>
                <a:gd name="T3" fmla="*/ 73 h 91"/>
                <a:gd name="T4" fmla="*/ 8 w 174"/>
                <a:gd name="T5" fmla="*/ 91 h 91"/>
                <a:gd name="T6" fmla="*/ 45 w 174"/>
                <a:gd name="T7" fmla="*/ 84 h 91"/>
                <a:gd name="T8" fmla="*/ 89 w 174"/>
                <a:gd name="T9" fmla="*/ 44 h 91"/>
                <a:gd name="T10" fmla="*/ 174 w 174"/>
                <a:gd name="T11" fmla="*/ 31 h 91"/>
                <a:gd name="T12" fmla="*/ 158 w 174"/>
                <a:gd name="T13" fmla="*/ 3 h 91"/>
                <a:gd name="T14" fmla="*/ 87 w 174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91">
                  <a:moveTo>
                    <a:pt x="87" y="0"/>
                  </a:moveTo>
                  <a:lnTo>
                    <a:pt x="0" y="73"/>
                  </a:lnTo>
                  <a:lnTo>
                    <a:pt x="8" y="91"/>
                  </a:lnTo>
                  <a:lnTo>
                    <a:pt x="45" y="84"/>
                  </a:lnTo>
                  <a:lnTo>
                    <a:pt x="89" y="44"/>
                  </a:lnTo>
                  <a:lnTo>
                    <a:pt x="174" y="31"/>
                  </a:lnTo>
                  <a:lnTo>
                    <a:pt x="158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28" name="Freeform 93"/>
            <p:cNvSpPr>
              <a:spLocks/>
            </p:cNvSpPr>
            <p:nvPr/>
          </p:nvSpPr>
          <p:spPr bwMode="auto">
            <a:xfrm>
              <a:off x="10428287" y="3721544"/>
              <a:ext cx="58275" cy="65561"/>
            </a:xfrm>
            <a:custGeom>
              <a:avLst/>
              <a:gdLst>
                <a:gd name="T0" fmla="*/ 16 w 119"/>
                <a:gd name="T1" fmla="*/ 0 h 137"/>
                <a:gd name="T2" fmla="*/ 0 w 119"/>
                <a:gd name="T3" fmla="*/ 21 h 137"/>
                <a:gd name="T4" fmla="*/ 83 w 119"/>
                <a:gd name="T5" fmla="*/ 94 h 137"/>
                <a:gd name="T6" fmla="*/ 94 w 119"/>
                <a:gd name="T7" fmla="*/ 137 h 137"/>
                <a:gd name="T8" fmla="*/ 116 w 119"/>
                <a:gd name="T9" fmla="*/ 135 h 137"/>
                <a:gd name="T10" fmla="*/ 119 w 119"/>
                <a:gd name="T11" fmla="*/ 90 h 137"/>
                <a:gd name="T12" fmla="*/ 94 w 119"/>
                <a:gd name="T13" fmla="*/ 68 h 137"/>
                <a:gd name="T14" fmla="*/ 16 w 119"/>
                <a:gd name="T1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37">
                  <a:moveTo>
                    <a:pt x="16" y="0"/>
                  </a:moveTo>
                  <a:lnTo>
                    <a:pt x="0" y="21"/>
                  </a:lnTo>
                  <a:lnTo>
                    <a:pt x="83" y="94"/>
                  </a:lnTo>
                  <a:lnTo>
                    <a:pt x="94" y="137"/>
                  </a:lnTo>
                  <a:lnTo>
                    <a:pt x="116" y="135"/>
                  </a:lnTo>
                  <a:lnTo>
                    <a:pt x="119" y="90"/>
                  </a:lnTo>
                  <a:lnTo>
                    <a:pt x="94" y="6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29" name="Freeform 94"/>
            <p:cNvSpPr>
              <a:spLocks/>
            </p:cNvSpPr>
            <p:nvPr/>
          </p:nvSpPr>
          <p:spPr bwMode="auto">
            <a:xfrm>
              <a:off x="10383124" y="3771078"/>
              <a:ext cx="80128" cy="58275"/>
            </a:xfrm>
            <a:custGeom>
              <a:avLst/>
              <a:gdLst>
                <a:gd name="T0" fmla="*/ 150 w 164"/>
                <a:gd name="T1" fmla="*/ 0 h 119"/>
                <a:gd name="T2" fmla="*/ 134 w 164"/>
                <a:gd name="T3" fmla="*/ 4 h 119"/>
                <a:gd name="T4" fmla="*/ 125 w 164"/>
                <a:gd name="T5" fmla="*/ 47 h 119"/>
                <a:gd name="T6" fmla="*/ 93 w 164"/>
                <a:gd name="T7" fmla="*/ 68 h 119"/>
                <a:gd name="T8" fmla="*/ 0 w 164"/>
                <a:gd name="T9" fmla="*/ 84 h 119"/>
                <a:gd name="T10" fmla="*/ 3 w 164"/>
                <a:gd name="T11" fmla="*/ 119 h 119"/>
                <a:gd name="T12" fmla="*/ 103 w 164"/>
                <a:gd name="T13" fmla="*/ 114 h 119"/>
                <a:gd name="T14" fmla="*/ 164 w 164"/>
                <a:gd name="T15" fmla="*/ 75 h 119"/>
                <a:gd name="T16" fmla="*/ 160 w 164"/>
                <a:gd name="T17" fmla="*/ 7 h 119"/>
                <a:gd name="T18" fmla="*/ 150 w 164"/>
                <a:gd name="T1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19">
                  <a:moveTo>
                    <a:pt x="150" y="0"/>
                  </a:moveTo>
                  <a:lnTo>
                    <a:pt x="134" y="4"/>
                  </a:lnTo>
                  <a:lnTo>
                    <a:pt x="125" y="47"/>
                  </a:lnTo>
                  <a:lnTo>
                    <a:pt x="93" y="68"/>
                  </a:lnTo>
                  <a:lnTo>
                    <a:pt x="0" y="84"/>
                  </a:lnTo>
                  <a:lnTo>
                    <a:pt x="3" y="119"/>
                  </a:lnTo>
                  <a:lnTo>
                    <a:pt x="103" y="114"/>
                  </a:lnTo>
                  <a:lnTo>
                    <a:pt x="164" y="75"/>
                  </a:lnTo>
                  <a:lnTo>
                    <a:pt x="160" y="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30" name="Freeform 95"/>
            <p:cNvSpPr>
              <a:spLocks/>
            </p:cNvSpPr>
            <p:nvPr/>
          </p:nvSpPr>
          <p:spPr bwMode="auto">
            <a:xfrm>
              <a:off x="10509872" y="3806043"/>
              <a:ext cx="34965" cy="49535"/>
            </a:xfrm>
            <a:custGeom>
              <a:avLst/>
              <a:gdLst>
                <a:gd name="T0" fmla="*/ 0 w 70"/>
                <a:gd name="T1" fmla="*/ 5 h 101"/>
                <a:gd name="T2" fmla="*/ 21 w 70"/>
                <a:gd name="T3" fmla="*/ 65 h 101"/>
                <a:gd name="T4" fmla="*/ 59 w 70"/>
                <a:gd name="T5" fmla="*/ 101 h 101"/>
                <a:gd name="T6" fmla="*/ 70 w 70"/>
                <a:gd name="T7" fmla="*/ 91 h 101"/>
                <a:gd name="T8" fmla="*/ 66 w 70"/>
                <a:gd name="T9" fmla="*/ 51 h 101"/>
                <a:gd name="T10" fmla="*/ 23 w 70"/>
                <a:gd name="T11" fmla="*/ 0 h 101"/>
                <a:gd name="T12" fmla="*/ 0 w 70"/>
                <a:gd name="T13" fmla="*/ 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01">
                  <a:moveTo>
                    <a:pt x="0" y="5"/>
                  </a:moveTo>
                  <a:lnTo>
                    <a:pt x="21" y="65"/>
                  </a:lnTo>
                  <a:lnTo>
                    <a:pt x="59" y="101"/>
                  </a:lnTo>
                  <a:lnTo>
                    <a:pt x="70" y="91"/>
                  </a:lnTo>
                  <a:lnTo>
                    <a:pt x="66" y="51"/>
                  </a:lnTo>
                  <a:lnTo>
                    <a:pt x="2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31" name="Freeform 96"/>
            <p:cNvSpPr>
              <a:spLocks/>
            </p:cNvSpPr>
            <p:nvPr/>
          </p:nvSpPr>
          <p:spPr bwMode="auto">
            <a:xfrm>
              <a:off x="10560864" y="3851207"/>
              <a:ext cx="23310" cy="30595"/>
            </a:xfrm>
            <a:custGeom>
              <a:avLst/>
              <a:gdLst>
                <a:gd name="T0" fmla="*/ 0 w 49"/>
                <a:gd name="T1" fmla="*/ 0 h 62"/>
                <a:gd name="T2" fmla="*/ 3 w 49"/>
                <a:gd name="T3" fmla="*/ 40 h 62"/>
                <a:gd name="T4" fmla="*/ 27 w 49"/>
                <a:gd name="T5" fmla="*/ 62 h 62"/>
                <a:gd name="T6" fmla="*/ 49 w 49"/>
                <a:gd name="T7" fmla="*/ 48 h 62"/>
                <a:gd name="T8" fmla="*/ 29 w 49"/>
                <a:gd name="T9" fmla="*/ 6 h 62"/>
                <a:gd name="T10" fmla="*/ 0 w 49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62">
                  <a:moveTo>
                    <a:pt x="0" y="0"/>
                  </a:moveTo>
                  <a:lnTo>
                    <a:pt x="3" y="40"/>
                  </a:lnTo>
                  <a:lnTo>
                    <a:pt x="27" y="62"/>
                  </a:lnTo>
                  <a:lnTo>
                    <a:pt x="49" y="48"/>
                  </a:lnTo>
                  <a:lnTo>
                    <a:pt x="29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32" name="Freeform 97"/>
            <p:cNvSpPr>
              <a:spLocks/>
            </p:cNvSpPr>
            <p:nvPr/>
          </p:nvSpPr>
          <p:spPr bwMode="auto">
            <a:xfrm>
              <a:off x="10565234" y="3897827"/>
              <a:ext cx="21854" cy="33509"/>
            </a:xfrm>
            <a:custGeom>
              <a:avLst/>
              <a:gdLst>
                <a:gd name="T0" fmla="*/ 20 w 45"/>
                <a:gd name="T1" fmla="*/ 0 h 68"/>
                <a:gd name="T2" fmla="*/ 0 w 45"/>
                <a:gd name="T3" fmla="*/ 22 h 68"/>
                <a:gd name="T4" fmla="*/ 21 w 45"/>
                <a:gd name="T5" fmla="*/ 60 h 68"/>
                <a:gd name="T6" fmla="*/ 45 w 45"/>
                <a:gd name="T7" fmla="*/ 68 h 68"/>
                <a:gd name="T8" fmla="*/ 44 w 45"/>
                <a:gd name="T9" fmla="*/ 42 h 68"/>
                <a:gd name="T10" fmla="*/ 20 w 45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8">
                  <a:moveTo>
                    <a:pt x="20" y="0"/>
                  </a:moveTo>
                  <a:lnTo>
                    <a:pt x="0" y="22"/>
                  </a:lnTo>
                  <a:lnTo>
                    <a:pt x="21" y="60"/>
                  </a:lnTo>
                  <a:lnTo>
                    <a:pt x="45" y="68"/>
                  </a:lnTo>
                  <a:lnTo>
                    <a:pt x="44" y="4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33" name="Freeform 98"/>
            <p:cNvSpPr>
              <a:spLocks/>
            </p:cNvSpPr>
            <p:nvPr/>
          </p:nvSpPr>
          <p:spPr bwMode="auto">
            <a:xfrm>
              <a:off x="10598743" y="3887628"/>
              <a:ext cx="33509" cy="39337"/>
            </a:xfrm>
            <a:custGeom>
              <a:avLst/>
              <a:gdLst>
                <a:gd name="T0" fmla="*/ 0 w 69"/>
                <a:gd name="T1" fmla="*/ 0 h 83"/>
                <a:gd name="T2" fmla="*/ 17 w 69"/>
                <a:gd name="T3" fmla="*/ 44 h 83"/>
                <a:gd name="T4" fmla="*/ 50 w 69"/>
                <a:gd name="T5" fmla="*/ 83 h 83"/>
                <a:gd name="T6" fmla="*/ 69 w 69"/>
                <a:gd name="T7" fmla="*/ 54 h 83"/>
                <a:gd name="T8" fmla="*/ 44 w 69"/>
                <a:gd name="T9" fmla="*/ 10 h 83"/>
                <a:gd name="T10" fmla="*/ 0 w 69"/>
                <a:gd name="T1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83">
                  <a:moveTo>
                    <a:pt x="0" y="0"/>
                  </a:moveTo>
                  <a:lnTo>
                    <a:pt x="17" y="44"/>
                  </a:lnTo>
                  <a:lnTo>
                    <a:pt x="50" y="83"/>
                  </a:lnTo>
                  <a:lnTo>
                    <a:pt x="69" y="54"/>
                  </a:lnTo>
                  <a:lnTo>
                    <a:pt x="4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34" name="Freeform 99"/>
            <p:cNvSpPr>
              <a:spLocks/>
            </p:cNvSpPr>
            <p:nvPr/>
          </p:nvSpPr>
          <p:spPr bwMode="auto">
            <a:xfrm>
              <a:off x="10640992" y="3918223"/>
              <a:ext cx="26224" cy="42249"/>
            </a:xfrm>
            <a:custGeom>
              <a:avLst/>
              <a:gdLst>
                <a:gd name="T0" fmla="*/ 0 w 54"/>
                <a:gd name="T1" fmla="*/ 0 h 85"/>
                <a:gd name="T2" fmla="*/ 10 w 54"/>
                <a:gd name="T3" fmla="*/ 53 h 85"/>
                <a:gd name="T4" fmla="*/ 33 w 54"/>
                <a:gd name="T5" fmla="*/ 85 h 85"/>
                <a:gd name="T6" fmla="*/ 54 w 54"/>
                <a:gd name="T7" fmla="*/ 44 h 85"/>
                <a:gd name="T8" fmla="*/ 0 w 54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85">
                  <a:moveTo>
                    <a:pt x="0" y="0"/>
                  </a:moveTo>
                  <a:lnTo>
                    <a:pt x="10" y="53"/>
                  </a:lnTo>
                  <a:lnTo>
                    <a:pt x="33" y="85"/>
                  </a:lnTo>
                  <a:lnTo>
                    <a:pt x="5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35" name="Freeform 100"/>
            <p:cNvSpPr>
              <a:spLocks/>
            </p:cNvSpPr>
            <p:nvPr/>
          </p:nvSpPr>
          <p:spPr bwMode="auto">
            <a:xfrm>
              <a:off x="10649734" y="3976499"/>
              <a:ext cx="24767" cy="26223"/>
            </a:xfrm>
            <a:custGeom>
              <a:avLst/>
              <a:gdLst>
                <a:gd name="T0" fmla="*/ 9 w 49"/>
                <a:gd name="T1" fmla="*/ 0 h 55"/>
                <a:gd name="T2" fmla="*/ 0 w 49"/>
                <a:gd name="T3" fmla="*/ 15 h 55"/>
                <a:gd name="T4" fmla="*/ 30 w 49"/>
                <a:gd name="T5" fmla="*/ 53 h 55"/>
                <a:gd name="T6" fmla="*/ 49 w 49"/>
                <a:gd name="T7" fmla="*/ 55 h 55"/>
                <a:gd name="T8" fmla="*/ 37 w 49"/>
                <a:gd name="T9" fmla="*/ 5 h 55"/>
                <a:gd name="T10" fmla="*/ 9 w 49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55">
                  <a:moveTo>
                    <a:pt x="9" y="0"/>
                  </a:moveTo>
                  <a:lnTo>
                    <a:pt x="0" y="15"/>
                  </a:lnTo>
                  <a:lnTo>
                    <a:pt x="30" y="53"/>
                  </a:lnTo>
                  <a:lnTo>
                    <a:pt x="49" y="55"/>
                  </a:lnTo>
                  <a:lnTo>
                    <a:pt x="37" y="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36" name="Freeform 101"/>
            <p:cNvSpPr>
              <a:spLocks/>
            </p:cNvSpPr>
            <p:nvPr/>
          </p:nvSpPr>
          <p:spPr bwMode="auto">
            <a:xfrm>
              <a:off x="10608939" y="4012920"/>
              <a:ext cx="23310" cy="24767"/>
            </a:xfrm>
            <a:custGeom>
              <a:avLst/>
              <a:gdLst>
                <a:gd name="T0" fmla="*/ 29 w 48"/>
                <a:gd name="T1" fmla="*/ 0 h 51"/>
                <a:gd name="T2" fmla="*/ 0 w 48"/>
                <a:gd name="T3" fmla="*/ 14 h 51"/>
                <a:gd name="T4" fmla="*/ 25 w 48"/>
                <a:gd name="T5" fmla="*/ 51 h 51"/>
                <a:gd name="T6" fmla="*/ 48 w 48"/>
                <a:gd name="T7" fmla="*/ 39 h 51"/>
                <a:gd name="T8" fmla="*/ 29 w 48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1">
                  <a:moveTo>
                    <a:pt x="29" y="0"/>
                  </a:moveTo>
                  <a:lnTo>
                    <a:pt x="0" y="14"/>
                  </a:lnTo>
                  <a:lnTo>
                    <a:pt x="25" y="51"/>
                  </a:lnTo>
                  <a:lnTo>
                    <a:pt x="48" y="3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37" name="Freeform 102"/>
            <p:cNvSpPr>
              <a:spLocks/>
            </p:cNvSpPr>
            <p:nvPr/>
          </p:nvSpPr>
          <p:spPr bwMode="auto">
            <a:xfrm>
              <a:off x="10761914" y="4122186"/>
              <a:ext cx="18939" cy="32051"/>
            </a:xfrm>
            <a:custGeom>
              <a:avLst/>
              <a:gdLst>
                <a:gd name="T0" fmla="*/ 22 w 40"/>
                <a:gd name="T1" fmla="*/ 0 h 67"/>
                <a:gd name="T2" fmla="*/ 0 w 40"/>
                <a:gd name="T3" fmla="*/ 29 h 67"/>
                <a:gd name="T4" fmla="*/ 10 w 40"/>
                <a:gd name="T5" fmla="*/ 60 h 67"/>
                <a:gd name="T6" fmla="*/ 21 w 40"/>
                <a:gd name="T7" fmla="*/ 67 h 67"/>
                <a:gd name="T8" fmla="*/ 40 w 40"/>
                <a:gd name="T9" fmla="*/ 43 h 67"/>
                <a:gd name="T10" fmla="*/ 22 w 40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67">
                  <a:moveTo>
                    <a:pt x="22" y="0"/>
                  </a:moveTo>
                  <a:lnTo>
                    <a:pt x="0" y="29"/>
                  </a:lnTo>
                  <a:lnTo>
                    <a:pt x="10" y="60"/>
                  </a:lnTo>
                  <a:lnTo>
                    <a:pt x="21" y="67"/>
                  </a:lnTo>
                  <a:lnTo>
                    <a:pt x="40" y="4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38" name="Freeform 103"/>
            <p:cNvSpPr>
              <a:spLocks/>
            </p:cNvSpPr>
            <p:nvPr/>
          </p:nvSpPr>
          <p:spPr bwMode="auto">
            <a:xfrm>
              <a:off x="10777938" y="4162980"/>
              <a:ext cx="18939" cy="16026"/>
            </a:xfrm>
            <a:custGeom>
              <a:avLst/>
              <a:gdLst>
                <a:gd name="T0" fmla="*/ 0 w 41"/>
                <a:gd name="T1" fmla="*/ 4 h 33"/>
                <a:gd name="T2" fmla="*/ 1 w 41"/>
                <a:gd name="T3" fmla="*/ 26 h 33"/>
                <a:gd name="T4" fmla="*/ 24 w 41"/>
                <a:gd name="T5" fmla="*/ 33 h 33"/>
                <a:gd name="T6" fmla="*/ 41 w 41"/>
                <a:gd name="T7" fmla="*/ 25 h 33"/>
                <a:gd name="T8" fmla="*/ 24 w 41"/>
                <a:gd name="T9" fmla="*/ 0 h 33"/>
                <a:gd name="T10" fmla="*/ 0 w 41"/>
                <a:gd name="T11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3">
                  <a:moveTo>
                    <a:pt x="0" y="4"/>
                  </a:moveTo>
                  <a:lnTo>
                    <a:pt x="1" y="26"/>
                  </a:lnTo>
                  <a:lnTo>
                    <a:pt x="24" y="33"/>
                  </a:lnTo>
                  <a:lnTo>
                    <a:pt x="41" y="25"/>
                  </a:lnTo>
                  <a:lnTo>
                    <a:pt x="2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39" name="Freeform 104"/>
            <p:cNvSpPr>
              <a:spLocks/>
            </p:cNvSpPr>
            <p:nvPr/>
          </p:nvSpPr>
          <p:spPr bwMode="auto">
            <a:xfrm>
              <a:off x="10788138" y="4264961"/>
              <a:ext cx="20395" cy="16026"/>
            </a:xfrm>
            <a:custGeom>
              <a:avLst/>
              <a:gdLst>
                <a:gd name="T0" fmla="*/ 11 w 43"/>
                <a:gd name="T1" fmla="*/ 0 h 33"/>
                <a:gd name="T2" fmla="*/ 0 w 43"/>
                <a:gd name="T3" fmla="*/ 16 h 33"/>
                <a:gd name="T4" fmla="*/ 17 w 43"/>
                <a:gd name="T5" fmla="*/ 33 h 33"/>
                <a:gd name="T6" fmla="*/ 43 w 43"/>
                <a:gd name="T7" fmla="*/ 25 h 33"/>
                <a:gd name="T8" fmla="*/ 11 w 43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3">
                  <a:moveTo>
                    <a:pt x="11" y="0"/>
                  </a:moveTo>
                  <a:lnTo>
                    <a:pt x="0" y="16"/>
                  </a:lnTo>
                  <a:lnTo>
                    <a:pt x="17" y="33"/>
                  </a:lnTo>
                  <a:lnTo>
                    <a:pt x="43" y="2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40" name="Freeform 105"/>
            <p:cNvSpPr>
              <a:spLocks/>
            </p:cNvSpPr>
            <p:nvPr/>
          </p:nvSpPr>
          <p:spPr bwMode="auto">
            <a:xfrm>
              <a:off x="10992102" y="4247480"/>
              <a:ext cx="11655" cy="40793"/>
            </a:xfrm>
            <a:custGeom>
              <a:avLst/>
              <a:gdLst>
                <a:gd name="T0" fmla="*/ 24 w 25"/>
                <a:gd name="T1" fmla="*/ 0 h 85"/>
                <a:gd name="T2" fmla="*/ 2 w 25"/>
                <a:gd name="T3" fmla="*/ 29 h 85"/>
                <a:gd name="T4" fmla="*/ 0 w 25"/>
                <a:gd name="T5" fmla="*/ 61 h 85"/>
                <a:gd name="T6" fmla="*/ 25 w 25"/>
                <a:gd name="T7" fmla="*/ 85 h 85"/>
                <a:gd name="T8" fmla="*/ 24 w 25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5">
                  <a:moveTo>
                    <a:pt x="24" y="0"/>
                  </a:moveTo>
                  <a:lnTo>
                    <a:pt x="2" y="29"/>
                  </a:lnTo>
                  <a:lnTo>
                    <a:pt x="0" y="61"/>
                  </a:lnTo>
                  <a:lnTo>
                    <a:pt x="25" y="8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41" name="Freeform 106"/>
            <p:cNvSpPr>
              <a:spLocks/>
            </p:cNvSpPr>
            <p:nvPr/>
          </p:nvSpPr>
          <p:spPr bwMode="auto">
            <a:xfrm>
              <a:off x="9627000" y="3293219"/>
              <a:ext cx="71388" cy="91784"/>
            </a:xfrm>
            <a:custGeom>
              <a:avLst/>
              <a:gdLst>
                <a:gd name="T0" fmla="*/ 105 w 146"/>
                <a:gd name="T1" fmla="*/ 0 h 188"/>
                <a:gd name="T2" fmla="*/ 90 w 146"/>
                <a:gd name="T3" fmla="*/ 27 h 188"/>
                <a:gd name="T4" fmla="*/ 82 w 146"/>
                <a:gd name="T5" fmla="*/ 62 h 188"/>
                <a:gd name="T6" fmla="*/ 0 w 146"/>
                <a:gd name="T7" fmla="*/ 166 h 188"/>
                <a:gd name="T8" fmla="*/ 5 w 146"/>
                <a:gd name="T9" fmla="*/ 188 h 188"/>
                <a:gd name="T10" fmla="*/ 40 w 146"/>
                <a:gd name="T11" fmla="*/ 183 h 188"/>
                <a:gd name="T12" fmla="*/ 146 w 146"/>
                <a:gd name="T13" fmla="*/ 64 h 188"/>
                <a:gd name="T14" fmla="*/ 105 w 146"/>
                <a:gd name="T15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" h="188">
                  <a:moveTo>
                    <a:pt x="105" y="0"/>
                  </a:moveTo>
                  <a:lnTo>
                    <a:pt x="90" y="27"/>
                  </a:lnTo>
                  <a:lnTo>
                    <a:pt x="82" y="62"/>
                  </a:lnTo>
                  <a:lnTo>
                    <a:pt x="0" y="166"/>
                  </a:lnTo>
                  <a:lnTo>
                    <a:pt x="5" y="188"/>
                  </a:lnTo>
                  <a:lnTo>
                    <a:pt x="40" y="183"/>
                  </a:lnTo>
                  <a:lnTo>
                    <a:pt x="146" y="6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42" name="Freeform 107"/>
            <p:cNvSpPr>
              <a:spLocks/>
            </p:cNvSpPr>
            <p:nvPr/>
          </p:nvSpPr>
          <p:spPr bwMode="auto">
            <a:xfrm>
              <a:off x="9742094" y="3274280"/>
              <a:ext cx="43707" cy="88871"/>
            </a:xfrm>
            <a:custGeom>
              <a:avLst/>
              <a:gdLst>
                <a:gd name="T0" fmla="*/ 2 w 89"/>
                <a:gd name="T1" fmla="*/ 0 h 185"/>
                <a:gd name="T2" fmla="*/ 0 w 89"/>
                <a:gd name="T3" fmla="*/ 86 h 185"/>
                <a:gd name="T4" fmla="*/ 31 w 89"/>
                <a:gd name="T5" fmla="*/ 117 h 185"/>
                <a:gd name="T6" fmla="*/ 42 w 89"/>
                <a:gd name="T7" fmla="*/ 178 h 185"/>
                <a:gd name="T8" fmla="*/ 74 w 89"/>
                <a:gd name="T9" fmla="*/ 185 h 185"/>
                <a:gd name="T10" fmla="*/ 89 w 89"/>
                <a:gd name="T11" fmla="*/ 146 h 185"/>
                <a:gd name="T12" fmla="*/ 64 w 89"/>
                <a:gd name="T13" fmla="*/ 128 h 185"/>
                <a:gd name="T14" fmla="*/ 57 w 89"/>
                <a:gd name="T15" fmla="*/ 22 h 185"/>
                <a:gd name="T16" fmla="*/ 2 w 89"/>
                <a:gd name="T1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85">
                  <a:moveTo>
                    <a:pt x="2" y="0"/>
                  </a:moveTo>
                  <a:lnTo>
                    <a:pt x="0" y="86"/>
                  </a:lnTo>
                  <a:lnTo>
                    <a:pt x="31" y="117"/>
                  </a:lnTo>
                  <a:lnTo>
                    <a:pt x="42" y="178"/>
                  </a:lnTo>
                  <a:lnTo>
                    <a:pt x="74" y="185"/>
                  </a:lnTo>
                  <a:lnTo>
                    <a:pt x="89" y="146"/>
                  </a:lnTo>
                  <a:lnTo>
                    <a:pt x="64" y="128"/>
                  </a:lnTo>
                  <a:lnTo>
                    <a:pt x="57" y="2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43" name="Freeform 108"/>
            <p:cNvSpPr>
              <a:spLocks/>
            </p:cNvSpPr>
            <p:nvPr/>
          </p:nvSpPr>
          <p:spPr bwMode="auto">
            <a:xfrm>
              <a:off x="9785802" y="3290307"/>
              <a:ext cx="23310" cy="50991"/>
            </a:xfrm>
            <a:custGeom>
              <a:avLst/>
              <a:gdLst>
                <a:gd name="T0" fmla="*/ 1 w 49"/>
                <a:gd name="T1" fmla="*/ 0 h 105"/>
                <a:gd name="T2" fmla="*/ 0 w 49"/>
                <a:gd name="T3" fmla="*/ 76 h 105"/>
                <a:gd name="T4" fmla="*/ 17 w 49"/>
                <a:gd name="T5" fmla="*/ 105 h 105"/>
                <a:gd name="T6" fmla="*/ 49 w 49"/>
                <a:gd name="T7" fmla="*/ 69 h 105"/>
                <a:gd name="T8" fmla="*/ 40 w 49"/>
                <a:gd name="T9" fmla="*/ 3 h 105"/>
                <a:gd name="T10" fmla="*/ 1 w 49"/>
                <a:gd name="T1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105">
                  <a:moveTo>
                    <a:pt x="1" y="0"/>
                  </a:moveTo>
                  <a:lnTo>
                    <a:pt x="0" y="76"/>
                  </a:lnTo>
                  <a:lnTo>
                    <a:pt x="17" y="105"/>
                  </a:lnTo>
                  <a:lnTo>
                    <a:pt x="49" y="69"/>
                  </a:lnTo>
                  <a:lnTo>
                    <a:pt x="4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44" name="Freeform 109"/>
            <p:cNvSpPr>
              <a:spLocks/>
            </p:cNvSpPr>
            <p:nvPr/>
          </p:nvSpPr>
          <p:spPr bwMode="auto">
            <a:xfrm>
              <a:off x="9795998" y="3253884"/>
              <a:ext cx="34965" cy="43707"/>
            </a:xfrm>
            <a:custGeom>
              <a:avLst/>
              <a:gdLst>
                <a:gd name="T0" fmla="*/ 0 w 73"/>
                <a:gd name="T1" fmla="*/ 8 h 89"/>
                <a:gd name="T2" fmla="*/ 31 w 73"/>
                <a:gd name="T3" fmla="*/ 49 h 89"/>
                <a:gd name="T4" fmla="*/ 46 w 73"/>
                <a:gd name="T5" fmla="*/ 89 h 89"/>
                <a:gd name="T6" fmla="*/ 73 w 73"/>
                <a:gd name="T7" fmla="*/ 89 h 89"/>
                <a:gd name="T8" fmla="*/ 68 w 73"/>
                <a:gd name="T9" fmla="*/ 21 h 89"/>
                <a:gd name="T10" fmla="*/ 38 w 73"/>
                <a:gd name="T11" fmla="*/ 0 h 89"/>
                <a:gd name="T12" fmla="*/ 0 w 73"/>
                <a:gd name="T13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9">
                  <a:moveTo>
                    <a:pt x="0" y="8"/>
                  </a:moveTo>
                  <a:lnTo>
                    <a:pt x="31" y="49"/>
                  </a:lnTo>
                  <a:lnTo>
                    <a:pt x="46" y="89"/>
                  </a:lnTo>
                  <a:lnTo>
                    <a:pt x="73" y="89"/>
                  </a:lnTo>
                  <a:lnTo>
                    <a:pt x="68" y="21"/>
                  </a:lnTo>
                  <a:lnTo>
                    <a:pt x="3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45" name="Freeform 110"/>
            <p:cNvSpPr>
              <a:spLocks/>
            </p:cNvSpPr>
            <p:nvPr/>
          </p:nvSpPr>
          <p:spPr bwMode="auto">
            <a:xfrm>
              <a:off x="9752292" y="3332555"/>
              <a:ext cx="109267" cy="122378"/>
            </a:xfrm>
            <a:custGeom>
              <a:avLst/>
              <a:gdLst>
                <a:gd name="T0" fmla="*/ 149 w 225"/>
                <a:gd name="T1" fmla="*/ 0 h 250"/>
                <a:gd name="T2" fmla="*/ 156 w 225"/>
                <a:gd name="T3" fmla="*/ 50 h 250"/>
                <a:gd name="T4" fmla="*/ 98 w 225"/>
                <a:gd name="T5" fmla="*/ 96 h 250"/>
                <a:gd name="T6" fmla="*/ 51 w 225"/>
                <a:gd name="T7" fmla="*/ 101 h 250"/>
                <a:gd name="T8" fmla="*/ 0 w 225"/>
                <a:gd name="T9" fmla="*/ 155 h 250"/>
                <a:gd name="T10" fmla="*/ 2 w 225"/>
                <a:gd name="T11" fmla="*/ 180 h 250"/>
                <a:gd name="T12" fmla="*/ 50 w 225"/>
                <a:gd name="T13" fmla="*/ 166 h 250"/>
                <a:gd name="T14" fmla="*/ 82 w 225"/>
                <a:gd name="T15" fmla="*/ 144 h 250"/>
                <a:gd name="T16" fmla="*/ 111 w 225"/>
                <a:gd name="T17" fmla="*/ 214 h 250"/>
                <a:gd name="T18" fmla="*/ 159 w 225"/>
                <a:gd name="T19" fmla="*/ 250 h 250"/>
                <a:gd name="T20" fmla="*/ 179 w 225"/>
                <a:gd name="T21" fmla="*/ 243 h 250"/>
                <a:gd name="T22" fmla="*/ 197 w 225"/>
                <a:gd name="T23" fmla="*/ 221 h 250"/>
                <a:gd name="T24" fmla="*/ 158 w 225"/>
                <a:gd name="T25" fmla="*/ 182 h 250"/>
                <a:gd name="T26" fmla="*/ 181 w 225"/>
                <a:gd name="T27" fmla="*/ 164 h 250"/>
                <a:gd name="T28" fmla="*/ 207 w 225"/>
                <a:gd name="T29" fmla="*/ 185 h 250"/>
                <a:gd name="T30" fmla="*/ 225 w 225"/>
                <a:gd name="T31" fmla="*/ 155 h 250"/>
                <a:gd name="T32" fmla="*/ 207 w 225"/>
                <a:gd name="T33" fmla="*/ 119 h 250"/>
                <a:gd name="T34" fmla="*/ 204 w 225"/>
                <a:gd name="T35" fmla="*/ 38 h 250"/>
                <a:gd name="T36" fmla="*/ 149 w 225"/>
                <a:gd name="T3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5" h="250">
                  <a:moveTo>
                    <a:pt x="149" y="0"/>
                  </a:moveTo>
                  <a:lnTo>
                    <a:pt x="156" y="50"/>
                  </a:lnTo>
                  <a:lnTo>
                    <a:pt x="98" y="96"/>
                  </a:lnTo>
                  <a:lnTo>
                    <a:pt x="51" y="101"/>
                  </a:lnTo>
                  <a:lnTo>
                    <a:pt x="0" y="155"/>
                  </a:lnTo>
                  <a:lnTo>
                    <a:pt x="2" y="180"/>
                  </a:lnTo>
                  <a:lnTo>
                    <a:pt x="50" y="166"/>
                  </a:lnTo>
                  <a:lnTo>
                    <a:pt x="82" y="144"/>
                  </a:lnTo>
                  <a:lnTo>
                    <a:pt x="111" y="214"/>
                  </a:lnTo>
                  <a:lnTo>
                    <a:pt x="159" y="250"/>
                  </a:lnTo>
                  <a:lnTo>
                    <a:pt x="179" y="243"/>
                  </a:lnTo>
                  <a:lnTo>
                    <a:pt x="197" y="221"/>
                  </a:lnTo>
                  <a:lnTo>
                    <a:pt x="158" y="182"/>
                  </a:lnTo>
                  <a:lnTo>
                    <a:pt x="181" y="164"/>
                  </a:lnTo>
                  <a:lnTo>
                    <a:pt x="207" y="185"/>
                  </a:lnTo>
                  <a:lnTo>
                    <a:pt x="225" y="155"/>
                  </a:lnTo>
                  <a:lnTo>
                    <a:pt x="207" y="119"/>
                  </a:lnTo>
                  <a:lnTo>
                    <a:pt x="204" y="38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46" name="Freeform 111"/>
            <p:cNvSpPr>
              <a:spLocks/>
            </p:cNvSpPr>
            <p:nvPr/>
          </p:nvSpPr>
          <p:spPr bwMode="auto">
            <a:xfrm>
              <a:off x="9670706" y="3089255"/>
              <a:ext cx="116551" cy="154430"/>
            </a:xfrm>
            <a:custGeom>
              <a:avLst/>
              <a:gdLst>
                <a:gd name="T0" fmla="*/ 49 w 238"/>
                <a:gd name="T1" fmla="*/ 0 h 318"/>
                <a:gd name="T2" fmla="*/ 6 w 238"/>
                <a:gd name="T3" fmla="*/ 31 h 318"/>
                <a:gd name="T4" fmla="*/ 0 w 238"/>
                <a:gd name="T5" fmla="*/ 131 h 318"/>
                <a:gd name="T6" fmla="*/ 69 w 238"/>
                <a:gd name="T7" fmla="*/ 264 h 318"/>
                <a:gd name="T8" fmla="*/ 92 w 238"/>
                <a:gd name="T9" fmla="*/ 282 h 318"/>
                <a:gd name="T10" fmla="*/ 121 w 238"/>
                <a:gd name="T11" fmla="*/ 263 h 318"/>
                <a:gd name="T12" fmla="*/ 172 w 238"/>
                <a:gd name="T13" fmla="*/ 271 h 318"/>
                <a:gd name="T14" fmla="*/ 182 w 238"/>
                <a:gd name="T15" fmla="*/ 315 h 318"/>
                <a:gd name="T16" fmla="*/ 220 w 238"/>
                <a:gd name="T17" fmla="*/ 318 h 318"/>
                <a:gd name="T18" fmla="*/ 238 w 238"/>
                <a:gd name="T19" fmla="*/ 293 h 318"/>
                <a:gd name="T20" fmla="*/ 215 w 238"/>
                <a:gd name="T21" fmla="*/ 263 h 318"/>
                <a:gd name="T22" fmla="*/ 187 w 238"/>
                <a:gd name="T23" fmla="*/ 236 h 318"/>
                <a:gd name="T24" fmla="*/ 128 w 238"/>
                <a:gd name="T25" fmla="*/ 229 h 318"/>
                <a:gd name="T26" fmla="*/ 97 w 238"/>
                <a:gd name="T27" fmla="*/ 178 h 318"/>
                <a:gd name="T28" fmla="*/ 132 w 238"/>
                <a:gd name="T29" fmla="*/ 123 h 318"/>
                <a:gd name="T30" fmla="*/ 136 w 238"/>
                <a:gd name="T31" fmla="*/ 76 h 318"/>
                <a:gd name="T32" fmla="*/ 111 w 238"/>
                <a:gd name="T33" fmla="*/ 15 h 318"/>
                <a:gd name="T34" fmla="*/ 49 w 238"/>
                <a:gd name="T35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18">
                  <a:moveTo>
                    <a:pt x="49" y="0"/>
                  </a:moveTo>
                  <a:lnTo>
                    <a:pt x="6" y="31"/>
                  </a:lnTo>
                  <a:lnTo>
                    <a:pt x="0" y="131"/>
                  </a:lnTo>
                  <a:lnTo>
                    <a:pt x="69" y="264"/>
                  </a:lnTo>
                  <a:lnTo>
                    <a:pt x="92" y="282"/>
                  </a:lnTo>
                  <a:lnTo>
                    <a:pt x="121" y="263"/>
                  </a:lnTo>
                  <a:lnTo>
                    <a:pt x="172" y="271"/>
                  </a:lnTo>
                  <a:lnTo>
                    <a:pt x="182" y="315"/>
                  </a:lnTo>
                  <a:lnTo>
                    <a:pt x="220" y="318"/>
                  </a:lnTo>
                  <a:lnTo>
                    <a:pt x="238" y="293"/>
                  </a:lnTo>
                  <a:lnTo>
                    <a:pt x="215" y="263"/>
                  </a:lnTo>
                  <a:lnTo>
                    <a:pt x="187" y="236"/>
                  </a:lnTo>
                  <a:lnTo>
                    <a:pt x="128" y="229"/>
                  </a:lnTo>
                  <a:lnTo>
                    <a:pt x="97" y="178"/>
                  </a:lnTo>
                  <a:lnTo>
                    <a:pt x="132" y="123"/>
                  </a:lnTo>
                  <a:lnTo>
                    <a:pt x="136" y="76"/>
                  </a:lnTo>
                  <a:lnTo>
                    <a:pt x="111" y="15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47" name="Freeform 112"/>
            <p:cNvSpPr>
              <a:spLocks/>
            </p:cNvSpPr>
            <p:nvPr/>
          </p:nvSpPr>
          <p:spPr bwMode="auto">
            <a:xfrm>
              <a:off x="9707129" y="3232029"/>
              <a:ext cx="24767" cy="29138"/>
            </a:xfrm>
            <a:custGeom>
              <a:avLst/>
              <a:gdLst>
                <a:gd name="T0" fmla="*/ 0 w 52"/>
                <a:gd name="T1" fmla="*/ 0 h 61"/>
                <a:gd name="T2" fmla="*/ 13 w 52"/>
                <a:gd name="T3" fmla="*/ 47 h 61"/>
                <a:gd name="T4" fmla="*/ 35 w 52"/>
                <a:gd name="T5" fmla="*/ 61 h 61"/>
                <a:gd name="T6" fmla="*/ 52 w 52"/>
                <a:gd name="T7" fmla="*/ 40 h 61"/>
                <a:gd name="T8" fmla="*/ 26 w 52"/>
                <a:gd name="T9" fmla="*/ 4 h 61"/>
                <a:gd name="T10" fmla="*/ 0 w 52"/>
                <a:gd name="T1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61">
                  <a:moveTo>
                    <a:pt x="0" y="0"/>
                  </a:moveTo>
                  <a:lnTo>
                    <a:pt x="13" y="47"/>
                  </a:lnTo>
                  <a:lnTo>
                    <a:pt x="35" y="61"/>
                  </a:lnTo>
                  <a:lnTo>
                    <a:pt x="52" y="40"/>
                  </a:lnTo>
                  <a:lnTo>
                    <a:pt x="2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48" name="Freeform 113"/>
            <p:cNvSpPr>
              <a:spLocks/>
            </p:cNvSpPr>
            <p:nvPr/>
          </p:nvSpPr>
          <p:spPr bwMode="auto">
            <a:xfrm>
              <a:off x="9398270" y="3065946"/>
              <a:ext cx="53905" cy="46621"/>
            </a:xfrm>
            <a:custGeom>
              <a:avLst/>
              <a:gdLst>
                <a:gd name="T0" fmla="*/ 70 w 111"/>
                <a:gd name="T1" fmla="*/ 0 h 98"/>
                <a:gd name="T2" fmla="*/ 30 w 111"/>
                <a:gd name="T3" fmla="*/ 11 h 98"/>
                <a:gd name="T4" fmla="*/ 0 w 111"/>
                <a:gd name="T5" fmla="*/ 48 h 98"/>
                <a:gd name="T6" fmla="*/ 25 w 111"/>
                <a:gd name="T7" fmla="*/ 95 h 98"/>
                <a:gd name="T8" fmla="*/ 60 w 111"/>
                <a:gd name="T9" fmla="*/ 98 h 98"/>
                <a:gd name="T10" fmla="*/ 102 w 111"/>
                <a:gd name="T11" fmla="*/ 63 h 98"/>
                <a:gd name="T12" fmla="*/ 111 w 111"/>
                <a:gd name="T13" fmla="*/ 15 h 98"/>
                <a:gd name="T14" fmla="*/ 70 w 111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98">
                  <a:moveTo>
                    <a:pt x="70" y="0"/>
                  </a:moveTo>
                  <a:lnTo>
                    <a:pt x="30" y="11"/>
                  </a:lnTo>
                  <a:lnTo>
                    <a:pt x="0" y="48"/>
                  </a:lnTo>
                  <a:lnTo>
                    <a:pt x="25" y="95"/>
                  </a:lnTo>
                  <a:lnTo>
                    <a:pt x="60" y="98"/>
                  </a:lnTo>
                  <a:lnTo>
                    <a:pt x="102" y="63"/>
                  </a:lnTo>
                  <a:lnTo>
                    <a:pt x="111" y="15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49" name="Freeform 114"/>
            <p:cNvSpPr>
              <a:spLocks/>
            </p:cNvSpPr>
            <p:nvPr/>
          </p:nvSpPr>
          <p:spPr bwMode="auto">
            <a:xfrm>
              <a:off x="9631371" y="2883833"/>
              <a:ext cx="32051" cy="94699"/>
            </a:xfrm>
            <a:custGeom>
              <a:avLst/>
              <a:gdLst>
                <a:gd name="T0" fmla="*/ 64 w 66"/>
                <a:gd name="T1" fmla="*/ 0 h 197"/>
                <a:gd name="T2" fmla="*/ 3 w 66"/>
                <a:gd name="T3" fmla="*/ 47 h 197"/>
                <a:gd name="T4" fmla="*/ 0 w 66"/>
                <a:gd name="T5" fmla="*/ 136 h 197"/>
                <a:gd name="T6" fmla="*/ 53 w 66"/>
                <a:gd name="T7" fmla="*/ 197 h 197"/>
                <a:gd name="T8" fmla="*/ 66 w 66"/>
                <a:gd name="T9" fmla="*/ 185 h 197"/>
                <a:gd name="T10" fmla="*/ 64 w 66"/>
                <a:gd name="T1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97">
                  <a:moveTo>
                    <a:pt x="64" y="0"/>
                  </a:moveTo>
                  <a:lnTo>
                    <a:pt x="3" y="47"/>
                  </a:lnTo>
                  <a:lnTo>
                    <a:pt x="0" y="136"/>
                  </a:lnTo>
                  <a:lnTo>
                    <a:pt x="53" y="197"/>
                  </a:lnTo>
                  <a:lnTo>
                    <a:pt x="66" y="18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50" name="Freeform 115"/>
            <p:cNvSpPr>
              <a:spLocks/>
            </p:cNvSpPr>
            <p:nvPr/>
          </p:nvSpPr>
          <p:spPr bwMode="auto">
            <a:xfrm>
              <a:off x="9779974" y="2618681"/>
              <a:ext cx="59733" cy="85957"/>
            </a:xfrm>
            <a:custGeom>
              <a:avLst/>
              <a:gdLst>
                <a:gd name="T0" fmla="*/ 27 w 121"/>
                <a:gd name="T1" fmla="*/ 0 h 177"/>
                <a:gd name="T2" fmla="*/ 0 w 121"/>
                <a:gd name="T3" fmla="*/ 29 h 177"/>
                <a:gd name="T4" fmla="*/ 11 w 121"/>
                <a:gd name="T5" fmla="*/ 68 h 177"/>
                <a:gd name="T6" fmla="*/ 35 w 121"/>
                <a:gd name="T7" fmla="*/ 69 h 177"/>
                <a:gd name="T8" fmla="*/ 52 w 121"/>
                <a:gd name="T9" fmla="*/ 155 h 177"/>
                <a:gd name="T10" fmla="*/ 72 w 121"/>
                <a:gd name="T11" fmla="*/ 177 h 177"/>
                <a:gd name="T12" fmla="*/ 106 w 121"/>
                <a:gd name="T13" fmla="*/ 145 h 177"/>
                <a:gd name="T14" fmla="*/ 121 w 121"/>
                <a:gd name="T15" fmla="*/ 90 h 177"/>
                <a:gd name="T16" fmla="*/ 78 w 121"/>
                <a:gd name="T17" fmla="*/ 29 h 177"/>
                <a:gd name="T18" fmla="*/ 27 w 121"/>
                <a:gd name="T1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77">
                  <a:moveTo>
                    <a:pt x="27" y="0"/>
                  </a:moveTo>
                  <a:lnTo>
                    <a:pt x="0" y="29"/>
                  </a:lnTo>
                  <a:lnTo>
                    <a:pt x="11" y="68"/>
                  </a:lnTo>
                  <a:lnTo>
                    <a:pt x="35" y="69"/>
                  </a:lnTo>
                  <a:lnTo>
                    <a:pt x="52" y="155"/>
                  </a:lnTo>
                  <a:lnTo>
                    <a:pt x="72" y="177"/>
                  </a:lnTo>
                  <a:lnTo>
                    <a:pt x="106" y="145"/>
                  </a:lnTo>
                  <a:lnTo>
                    <a:pt x="121" y="90"/>
                  </a:lnTo>
                  <a:lnTo>
                    <a:pt x="78" y="2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51" name="Freeform 116"/>
            <p:cNvSpPr>
              <a:spLocks/>
            </p:cNvSpPr>
            <p:nvPr/>
          </p:nvSpPr>
          <p:spPr bwMode="auto">
            <a:xfrm>
              <a:off x="9842619" y="2591000"/>
              <a:ext cx="37879" cy="53905"/>
            </a:xfrm>
            <a:custGeom>
              <a:avLst/>
              <a:gdLst>
                <a:gd name="T0" fmla="*/ 49 w 76"/>
                <a:gd name="T1" fmla="*/ 0 h 111"/>
                <a:gd name="T2" fmla="*/ 2 w 76"/>
                <a:gd name="T3" fmla="*/ 45 h 111"/>
                <a:gd name="T4" fmla="*/ 0 w 76"/>
                <a:gd name="T5" fmla="*/ 96 h 111"/>
                <a:gd name="T6" fmla="*/ 12 w 76"/>
                <a:gd name="T7" fmla="*/ 111 h 111"/>
                <a:gd name="T8" fmla="*/ 76 w 76"/>
                <a:gd name="T9" fmla="*/ 56 h 111"/>
                <a:gd name="T10" fmla="*/ 71 w 76"/>
                <a:gd name="T11" fmla="*/ 2 h 111"/>
                <a:gd name="T12" fmla="*/ 49 w 76"/>
                <a:gd name="T13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11">
                  <a:moveTo>
                    <a:pt x="49" y="0"/>
                  </a:moveTo>
                  <a:lnTo>
                    <a:pt x="2" y="45"/>
                  </a:lnTo>
                  <a:lnTo>
                    <a:pt x="0" y="96"/>
                  </a:lnTo>
                  <a:lnTo>
                    <a:pt x="12" y="111"/>
                  </a:lnTo>
                  <a:lnTo>
                    <a:pt x="76" y="56"/>
                  </a:lnTo>
                  <a:lnTo>
                    <a:pt x="71" y="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52" name="Freeform 117"/>
            <p:cNvSpPr>
              <a:spLocks/>
            </p:cNvSpPr>
            <p:nvPr/>
          </p:nvSpPr>
          <p:spPr bwMode="auto">
            <a:xfrm>
              <a:off x="9794542" y="2343330"/>
              <a:ext cx="206877" cy="256412"/>
            </a:xfrm>
            <a:custGeom>
              <a:avLst/>
              <a:gdLst>
                <a:gd name="T0" fmla="*/ 83 w 427"/>
                <a:gd name="T1" fmla="*/ 404 h 528"/>
                <a:gd name="T2" fmla="*/ 0 w 427"/>
                <a:gd name="T3" fmla="*/ 499 h 528"/>
                <a:gd name="T4" fmla="*/ 14 w 427"/>
                <a:gd name="T5" fmla="*/ 523 h 528"/>
                <a:gd name="T6" fmla="*/ 56 w 427"/>
                <a:gd name="T7" fmla="*/ 528 h 528"/>
                <a:gd name="T8" fmla="*/ 132 w 427"/>
                <a:gd name="T9" fmla="*/ 468 h 528"/>
                <a:gd name="T10" fmla="*/ 187 w 427"/>
                <a:gd name="T11" fmla="*/ 459 h 528"/>
                <a:gd name="T12" fmla="*/ 236 w 427"/>
                <a:gd name="T13" fmla="*/ 515 h 528"/>
                <a:gd name="T14" fmla="*/ 273 w 427"/>
                <a:gd name="T15" fmla="*/ 502 h 528"/>
                <a:gd name="T16" fmla="*/ 288 w 427"/>
                <a:gd name="T17" fmla="*/ 446 h 528"/>
                <a:gd name="T18" fmla="*/ 358 w 427"/>
                <a:gd name="T19" fmla="*/ 444 h 528"/>
                <a:gd name="T20" fmla="*/ 427 w 427"/>
                <a:gd name="T21" fmla="*/ 362 h 528"/>
                <a:gd name="T22" fmla="*/ 392 w 427"/>
                <a:gd name="T23" fmla="*/ 225 h 528"/>
                <a:gd name="T24" fmla="*/ 375 w 427"/>
                <a:gd name="T25" fmla="*/ 153 h 528"/>
                <a:gd name="T26" fmla="*/ 411 w 427"/>
                <a:gd name="T27" fmla="*/ 123 h 528"/>
                <a:gd name="T28" fmla="*/ 329 w 427"/>
                <a:gd name="T29" fmla="*/ 0 h 528"/>
                <a:gd name="T30" fmla="*/ 308 w 427"/>
                <a:gd name="T31" fmla="*/ 1 h 528"/>
                <a:gd name="T32" fmla="*/ 264 w 427"/>
                <a:gd name="T33" fmla="*/ 51 h 528"/>
                <a:gd name="T34" fmla="*/ 264 w 427"/>
                <a:gd name="T35" fmla="*/ 92 h 528"/>
                <a:gd name="T36" fmla="*/ 283 w 427"/>
                <a:gd name="T37" fmla="*/ 114 h 528"/>
                <a:gd name="T38" fmla="*/ 289 w 427"/>
                <a:gd name="T39" fmla="*/ 224 h 528"/>
                <a:gd name="T40" fmla="*/ 240 w 427"/>
                <a:gd name="T41" fmla="*/ 286 h 528"/>
                <a:gd name="T42" fmla="*/ 210 w 427"/>
                <a:gd name="T43" fmla="*/ 269 h 528"/>
                <a:gd name="T44" fmla="*/ 187 w 427"/>
                <a:gd name="T45" fmla="*/ 320 h 528"/>
                <a:gd name="T46" fmla="*/ 182 w 427"/>
                <a:gd name="T47" fmla="*/ 367 h 528"/>
                <a:gd name="T48" fmla="*/ 200 w 427"/>
                <a:gd name="T49" fmla="*/ 396 h 528"/>
                <a:gd name="T50" fmla="*/ 188 w 427"/>
                <a:gd name="T51" fmla="*/ 417 h 528"/>
                <a:gd name="T52" fmla="*/ 150 w 427"/>
                <a:gd name="T53" fmla="*/ 386 h 528"/>
                <a:gd name="T54" fmla="*/ 124 w 427"/>
                <a:gd name="T55" fmla="*/ 386 h 528"/>
                <a:gd name="T56" fmla="*/ 102 w 427"/>
                <a:gd name="T57" fmla="*/ 399 h 528"/>
                <a:gd name="T58" fmla="*/ 83 w 427"/>
                <a:gd name="T59" fmla="*/ 40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7" h="528">
                  <a:moveTo>
                    <a:pt x="83" y="404"/>
                  </a:moveTo>
                  <a:lnTo>
                    <a:pt x="0" y="499"/>
                  </a:lnTo>
                  <a:lnTo>
                    <a:pt x="14" y="523"/>
                  </a:lnTo>
                  <a:lnTo>
                    <a:pt x="56" y="528"/>
                  </a:lnTo>
                  <a:lnTo>
                    <a:pt x="132" y="468"/>
                  </a:lnTo>
                  <a:lnTo>
                    <a:pt x="187" y="459"/>
                  </a:lnTo>
                  <a:lnTo>
                    <a:pt x="236" y="515"/>
                  </a:lnTo>
                  <a:lnTo>
                    <a:pt x="273" y="502"/>
                  </a:lnTo>
                  <a:lnTo>
                    <a:pt x="288" y="446"/>
                  </a:lnTo>
                  <a:lnTo>
                    <a:pt x="358" y="444"/>
                  </a:lnTo>
                  <a:lnTo>
                    <a:pt x="427" y="362"/>
                  </a:lnTo>
                  <a:lnTo>
                    <a:pt x="392" y="225"/>
                  </a:lnTo>
                  <a:lnTo>
                    <a:pt x="375" y="153"/>
                  </a:lnTo>
                  <a:lnTo>
                    <a:pt x="411" y="123"/>
                  </a:lnTo>
                  <a:lnTo>
                    <a:pt x="329" y="0"/>
                  </a:lnTo>
                  <a:lnTo>
                    <a:pt x="308" y="1"/>
                  </a:lnTo>
                  <a:lnTo>
                    <a:pt x="264" y="51"/>
                  </a:lnTo>
                  <a:lnTo>
                    <a:pt x="264" y="92"/>
                  </a:lnTo>
                  <a:lnTo>
                    <a:pt x="283" y="114"/>
                  </a:lnTo>
                  <a:lnTo>
                    <a:pt x="289" y="224"/>
                  </a:lnTo>
                  <a:lnTo>
                    <a:pt x="240" y="286"/>
                  </a:lnTo>
                  <a:lnTo>
                    <a:pt x="210" y="269"/>
                  </a:lnTo>
                  <a:lnTo>
                    <a:pt x="187" y="320"/>
                  </a:lnTo>
                  <a:lnTo>
                    <a:pt x="182" y="367"/>
                  </a:lnTo>
                  <a:lnTo>
                    <a:pt x="200" y="396"/>
                  </a:lnTo>
                  <a:lnTo>
                    <a:pt x="188" y="417"/>
                  </a:lnTo>
                  <a:lnTo>
                    <a:pt x="150" y="386"/>
                  </a:lnTo>
                  <a:lnTo>
                    <a:pt x="124" y="386"/>
                  </a:lnTo>
                  <a:lnTo>
                    <a:pt x="102" y="399"/>
                  </a:lnTo>
                  <a:lnTo>
                    <a:pt x="83" y="404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53" name="Freeform 118"/>
            <p:cNvSpPr>
              <a:spLocks/>
            </p:cNvSpPr>
            <p:nvPr/>
          </p:nvSpPr>
          <p:spPr bwMode="auto">
            <a:xfrm>
              <a:off x="9881955" y="2177246"/>
              <a:ext cx="128207" cy="158801"/>
            </a:xfrm>
            <a:custGeom>
              <a:avLst/>
              <a:gdLst>
                <a:gd name="T0" fmla="*/ 44 w 264"/>
                <a:gd name="T1" fmla="*/ 0 h 327"/>
                <a:gd name="T2" fmla="*/ 18 w 264"/>
                <a:gd name="T3" fmla="*/ 23 h 327"/>
                <a:gd name="T4" fmla="*/ 31 w 264"/>
                <a:gd name="T5" fmla="*/ 73 h 327"/>
                <a:gd name="T6" fmla="*/ 55 w 264"/>
                <a:gd name="T7" fmla="*/ 96 h 327"/>
                <a:gd name="T8" fmla="*/ 53 w 264"/>
                <a:gd name="T9" fmla="*/ 171 h 327"/>
                <a:gd name="T10" fmla="*/ 23 w 264"/>
                <a:gd name="T11" fmla="*/ 183 h 327"/>
                <a:gd name="T12" fmla="*/ 0 w 264"/>
                <a:gd name="T13" fmla="*/ 234 h 327"/>
                <a:gd name="T14" fmla="*/ 68 w 264"/>
                <a:gd name="T15" fmla="*/ 327 h 327"/>
                <a:gd name="T16" fmla="*/ 111 w 264"/>
                <a:gd name="T17" fmla="*/ 311 h 327"/>
                <a:gd name="T18" fmla="*/ 120 w 264"/>
                <a:gd name="T19" fmla="*/ 289 h 327"/>
                <a:gd name="T20" fmla="*/ 73 w 264"/>
                <a:gd name="T21" fmla="*/ 245 h 327"/>
                <a:gd name="T22" fmla="*/ 102 w 264"/>
                <a:gd name="T23" fmla="*/ 208 h 327"/>
                <a:gd name="T24" fmla="*/ 133 w 264"/>
                <a:gd name="T25" fmla="*/ 213 h 327"/>
                <a:gd name="T26" fmla="*/ 157 w 264"/>
                <a:gd name="T27" fmla="*/ 239 h 327"/>
                <a:gd name="T28" fmla="*/ 159 w 264"/>
                <a:gd name="T29" fmla="*/ 184 h 327"/>
                <a:gd name="T30" fmla="*/ 226 w 264"/>
                <a:gd name="T31" fmla="*/ 130 h 327"/>
                <a:gd name="T32" fmla="*/ 264 w 264"/>
                <a:gd name="T33" fmla="*/ 120 h 327"/>
                <a:gd name="T34" fmla="*/ 233 w 264"/>
                <a:gd name="T35" fmla="*/ 68 h 327"/>
                <a:gd name="T36" fmla="*/ 218 w 264"/>
                <a:gd name="T37" fmla="*/ 44 h 327"/>
                <a:gd name="T38" fmla="*/ 194 w 264"/>
                <a:gd name="T39" fmla="*/ 61 h 327"/>
                <a:gd name="T40" fmla="*/ 172 w 264"/>
                <a:gd name="T41" fmla="*/ 87 h 327"/>
                <a:gd name="T42" fmla="*/ 127 w 264"/>
                <a:gd name="T43" fmla="*/ 77 h 327"/>
                <a:gd name="T44" fmla="*/ 79 w 264"/>
                <a:gd name="T45" fmla="*/ 45 h 327"/>
                <a:gd name="T46" fmla="*/ 44 w 264"/>
                <a:gd name="T4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4" h="327">
                  <a:moveTo>
                    <a:pt x="44" y="0"/>
                  </a:moveTo>
                  <a:lnTo>
                    <a:pt x="18" y="23"/>
                  </a:lnTo>
                  <a:lnTo>
                    <a:pt x="31" y="73"/>
                  </a:lnTo>
                  <a:lnTo>
                    <a:pt x="55" y="96"/>
                  </a:lnTo>
                  <a:lnTo>
                    <a:pt x="53" y="171"/>
                  </a:lnTo>
                  <a:lnTo>
                    <a:pt x="23" y="183"/>
                  </a:lnTo>
                  <a:lnTo>
                    <a:pt x="0" y="234"/>
                  </a:lnTo>
                  <a:lnTo>
                    <a:pt x="68" y="327"/>
                  </a:lnTo>
                  <a:lnTo>
                    <a:pt x="111" y="311"/>
                  </a:lnTo>
                  <a:lnTo>
                    <a:pt x="120" y="289"/>
                  </a:lnTo>
                  <a:lnTo>
                    <a:pt x="73" y="245"/>
                  </a:lnTo>
                  <a:lnTo>
                    <a:pt x="102" y="208"/>
                  </a:lnTo>
                  <a:lnTo>
                    <a:pt x="133" y="213"/>
                  </a:lnTo>
                  <a:lnTo>
                    <a:pt x="157" y="239"/>
                  </a:lnTo>
                  <a:lnTo>
                    <a:pt x="159" y="184"/>
                  </a:lnTo>
                  <a:lnTo>
                    <a:pt x="226" y="130"/>
                  </a:lnTo>
                  <a:lnTo>
                    <a:pt x="264" y="120"/>
                  </a:lnTo>
                  <a:lnTo>
                    <a:pt x="233" y="68"/>
                  </a:lnTo>
                  <a:lnTo>
                    <a:pt x="218" y="44"/>
                  </a:lnTo>
                  <a:lnTo>
                    <a:pt x="194" y="61"/>
                  </a:lnTo>
                  <a:lnTo>
                    <a:pt x="172" y="87"/>
                  </a:lnTo>
                  <a:lnTo>
                    <a:pt x="127" y="77"/>
                  </a:lnTo>
                  <a:lnTo>
                    <a:pt x="79" y="4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54" name="Freeform 119"/>
            <p:cNvSpPr>
              <a:spLocks/>
            </p:cNvSpPr>
            <p:nvPr/>
          </p:nvSpPr>
          <p:spPr bwMode="auto">
            <a:xfrm>
              <a:off x="10001420" y="2152478"/>
              <a:ext cx="39337" cy="46621"/>
            </a:xfrm>
            <a:custGeom>
              <a:avLst/>
              <a:gdLst>
                <a:gd name="T0" fmla="*/ 47 w 81"/>
                <a:gd name="T1" fmla="*/ 0 h 95"/>
                <a:gd name="T2" fmla="*/ 0 w 81"/>
                <a:gd name="T3" fmla="*/ 64 h 95"/>
                <a:gd name="T4" fmla="*/ 3 w 81"/>
                <a:gd name="T5" fmla="*/ 95 h 95"/>
                <a:gd name="T6" fmla="*/ 27 w 81"/>
                <a:gd name="T7" fmla="*/ 85 h 95"/>
                <a:gd name="T8" fmla="*/ 81 w 81"/>
                <a:gd name="T9" fmla="*/ 18 h 95"/>
                <a:gd name="T10" fmla="*/ 47 w 81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5">
                  <a:moveTo>
                    <a:pt x="47" y="0"/>
                  </a:moveTo>
                  <a:lnTo>
                    <a:pt x="0" y="64"/>
                  </a:lnTo>
                  <a:lnTo>
                    <a:pt x="3" y="95"/>
                  </a:lnTo>
                  <a:lnTo>
                    <a:pt x="27" y="85"/>
                  </a:lnTo>
                  <a:lnTo>
                    <a:pt x="81" y="18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55" name="Freeform 120"/>
            <p:cNvSpPr>
              <a:spLocks/>
            </p:cNvSpPr>
            <p:nvPr/>
          </p:nvSpPr>
          <p:spPr bwMode="auto">
            <a:xfrm>
              <a:off x="10045127" y="2098573"/>
              <a:ext cx="27682" cy="45164"/>
            </a:xfrm>
            <a:custGeom>
              <a:avLst/>
              <a:gdLst>
                <a:gd name="T0" fmla="*/ 16 w 56"/>
                <a:gd name="T1" fmla="*/ 16 h 91"/>
                <a:gd name="T2" fmla="*/ 0 w 56"/>
                <a:gd name="T3" fmla="*/ 61 h 91"/>
                <a:gd name="T4" fmla="*/ 2 w 56"/>
                <a:gd name="T5" fmla="*/ 91 h 91"/>
                <a:gd name="T6" fmla="*/ 29 w 56"/>
                <a:gd name="T7" fmla="*/ 72 h 91"/>
                <a:gd name="T8" fmla="*/ 56 w 56"/>
                <a:gd name="T9" fmla="*/ 20 h 91"/>
                <a:gd name="T10" fmla="*/ 56 w 56"/>
                <a:gd name="T11" fmla="*/ 0 h 91"/>
                <a:gd name="T12" fmla="*/ 16 w 56"/>
                <a:gd name="T13" fmla="*/ 1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91">
                  <a:moveTo>
                    <a:pt x="16" y="16"/>
                  </a:moveTo>
                  <a:lnTo>
                    <a:pt x="0" y="61"/>
                  </a:lnTo>
                  <a:lnTo>
                    <a:pt x="2" y="91"/>
                  </a:lnTo>
                  <a:lnTo>
                    <a:pt x="29" y="72"/>
                  </a:lnTo>
                  <a:lnTo>
                    <a:pt x="56" y="20"/>
                  </a:lnTo>
                  <a:lnTo>
                    <a:pt x="56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56" name="Freeform 121"/>
            <p:cNvSpPr>
              <a:spLocks/>
            </p:cNvSpPr>
            <p:nvPr/>
          </p:nvSpPr>
          <p:spPr bwMode="auto">
            <a:xfrm>
              <a:off x="10088833" y="1916463"/>
              <a:ext cx="27682" cy="33509"/>
            </a:xfrm>
            <a:custGeom>
              <a:avLst/>
              <a:gdLst>
                <a:gd name="T0" fmla="*/ 21 w 55"/>
                <a:gd name="T1" fmla="*/ 0 h 68"/>
                <a:gd name="T2" fmla="*/ 0 w 55"/>
                <a:gd name="T3" fmla="*/ 26 h 68"/>
                <a:gd name="T4" fmla="*/ 2 w 55"/>
                <a:gd name="T5" fmla="*/ 68 h 68"/>
                <a:gd name="T6" fmla="*/ 22 w 55"/>
                <a:gd name="T7" fmla="*/ 66 h 68"/>
                <a:gd name="T8" fmla="*/ 55 w 55"/>
                <a:gd name="T9" fmla="*/ 8 h 68"/>
                <a:gd name="T10" fmla="*/ 21 w 55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68">
                  <a:moveTo>
                    <a:pt x="21" y="0"/>
                  </a:moveTo>
                  <a:lnTo>
                    <a:pt x="0" y="26"/>
                  </a:lnTo>
                  <a:lnTo>
                    <a:pt x="2" y="68"/>
                  </a:lnTo>
                  <a:lnTo>
                    <a:pt x="22" y="66"/>
                  </a:lnTo>
                  <a:lnTo>
                    <a:pt x="55" y="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57" name="Freeform 122"/>
            <p:cNvSpPr>
              <a:spLocks/>
            </p:cNvSpPr>
            <p:nvPr/>
          </p:nvSpPr>
          <p:spPr bwMode="auto">
            <a:xfrm>
              <a:off x="10081548" y="1964541"/>
              <a:ext cx="18939" cy="39337"/>
            </a:xfrm>
            <a:custGeom>
              <a:avLst/>
              <a:gdLst>
                <a:gd name="T0" fmla="*/ 0 w 39"/>
                <a:gd name="T1" fmla="*/ 1 h 82"/>
                <a:gd name="T2" fmla="*/ 0 w 39"/>
                <a:gd name="T3" fmla="*/ 74 h 82"/>
                <a:gd name="T4" fmla="*/ 22 w 39"/>
                <a:gd name="T5" fmla="*/ 82 h 82"/>
                <a:gd name="T6" fmla="*/ 39 w 39"/>
                <a:gd name="T7" fmla="*/ 56 h 82"/>
                <a:gd name="T8" fmla="*/ 39 w 39"/>
                <a:gd name="T9" fmla="*/ 0 h 82"/>
                <a:gd name="T10" fmla="*/ 0 w 39"/>
                <a:gd name="T11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82">
                  <a:moveTo>
                    <a:pt x="0" y="1"/>
                  </a:moveTo>
                  <a:lnTo>
                    <a:pt x="0" y="74"/>
                  </a:lnTo>
                  <a:lnTo>
                    <a:pt x="22" y="82"/>
                  </a:lnTo>
                  <a:lnTo>
                    <a:pt x="39" y="56"/>
                  </a:lnTo>
                  <a:lnTo>
                    <a:pt x="39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58" name="Freeform 123"/>
            <p:cNvSpPr>
              <a:spLocks/>
            </p:cNvSpPr>
            <p:nvPr/>
          </p:nvSpPr>
          <p:spPr bwMode="auto">
            <a:xfrm>
              <a:off x="9755206" y="1837792"/>
              <a:ext cx="163171" cy="320515"/>
            </a:xfrm>
            <a:custGeom>
              <a:avLst/>
              <a:gdLst>
                <a:gd name="T0" fmla="*/ 2 w 338"/>
                <a:gd name="T1" fmla="*/ 0 h 659"/>
                <a:gd name="T2" fmla="*/ 0 w 338"/>
                <a:gd name="T3" fmla="*/ 106 h 659"/>
                <a:gd name="T4" fmla="*/ 133 w 338"/>
                <a:gd name="T5" fmla="*/ 311 h 659"/>
                <a:gd name="T6" fmla="*/ 181 w 338"/>
                <a:gd name="T7" fmla="*/ 489 h 659"/>
                <a:gd name="T8" fmla="*/ 264 w 338"/>
                <a:gd name="T9" fmla="*/ 647 h 659"/>
                <a:gd name="T10" fmla="*/ 296 w 338"/>
                <a:gd name="T11" fmla="*/ 659 h 659"/>
                <a:gd name="T12" fmla="*/ 325 w 338"/>
                <a:gd name="T13" fmla="*/ 636 h 659"/>
                <a:gd name="T14" fmla="*/ 338 w 338"/>
                <a:gd name="T15" fmla="*/ 597 h 659"/>
                <a:gd name="T16" fmla="*/ 218 w 338"/>
                <a:gd name="T17" fmla="*/ 467 h 659"/>
                <a:gd name="T18" fmla="*/ 221 w 338"/>
                <a:gd name="T19" fmla="*/ 399 h 659"/>
                <a:gd name="T20" fmla="*/ 248 w 338"/>
                <a:gd name="T21" fmla="*/ 388 h 659"/>
                <a:gd name="T22" fmla="*/ 254 w 338"/>
                <a:gd name="T23" fmla="*/ 348 h 659"/>
                <a:gd name="T24" fmla="*/ 20 w 338"/>
                <a:gd name="T25" fmla="*/ 16 h 659"/>
                <a:gd name="T26" fmla="*/ 2 w 338"/>
                <a:gd name="T27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8" h="659">
                  <a:moveTo>
                    <a:pt x="2" y="0"/>
                  </a:moveTo>
                  <a:lnTo>
                    <a:pt x="0" y="106"/>
                  </a:lnTo>
                  <a:lnTo>
                    <a:pt x="133" y="311"/>
                  </a:lnTo>
                  <a:lnTo>
                    <a:pt x="181" y="489"/>
                  </a:lnTo>
                  <a:lnTo>
                    <a:pt x="264" y="647"/>
                  </a:lnTo>
                  <a:lnTo>
                    <a:pt x="296" y="659"/>
                  </a:lnTo>
                  <a:lnTo>
                    <a:pt x="325" y="636"/>
                  </a:lnTo>
                  <a:lnTo>
                    <a:pt x="338" y="597"/>
                  </a:lnTo>
                  <a:lnTo>
                    <a:pt x="218" y="467"/>
                  </a:lnTo>
                  <a:lnTo>
                    <a:pt x="221" y="399"/>
                  </a:lnTo>
                  <a:lnTo>
                    <a:pt x="248" y="388"/>
                  </a:lnTo>
                  <a:lnTo>
                    <a:pt x="254" y="348"/>
                  </a:lnTo>
                  <a:lnTo>
                    <a:pt x="20" y="1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59" name="Freeform 124"/>
            <p:cNvSpPr>
              <a:spLocks/>
            </p:cNvSpPr>
            <p:nvPr/>
          </p:nvSpPr>
          <p:spPr bwMode="auto">
            <a:xfrm>
              <a:off x="10187902" y="1678991"/>
              <a:ext cx="34965" cy="27682"/>
            </a:xfrm>
            <a:custGeom>
              <a:avLst/>
              <a:gdLst>
                <a:gd name="T0" fmla="*/ 33 w 72"/>
                <a:gd name="T1" fmla="*/ 0 h 59"/>
                <a:gd name="T2" fmla="*/ 0 w 72"/>
                <a:gd name="T3" fmla="*/ 3 h 59"/>
                <a:gd name="T4" fmla="*/ 19 w 72"/>
                <a:gd name="T5" fmla="*/ 31 h 59"/>
                <a:gd name="T6" fmla="*/ 60 w 72"/>
                <a:gd name="T7" fmla="*/ 59 h 59"/>
                <a:gd name="T8" fmla="*/ 72 w 72"/>
                <a:gd name="T9" fmla="*/ 46 h 59"/>
                <a:gd name="T10" fmla="*/ 33 w 72"/>
                <a:gd name="T1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59">
                  <a:moveTo>
                    <a:pt x="33" y="0"/>
                  </a:moveTo>
                  <a:lnTo>
                    <a:pt x="0" y="3"/>
                  </a:lnTo>
                  <a:lnTo>
                    <a:pt x="19" y="31"/>
                  </a:lnTo>
                  <a:lnTo>
                    <a:pt x="60" y="59"/>
                  </a:lnTo>
                  <a:lnTo>
                    <a:pt x="72" y="4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60" name="Freeform 125"/>
            <p:cNvSpPr>
              <a:spLocks/>
            </p:cNvSpPr>
            <p:nvPr/>
          </p:nvSpPr>
          <p:spPr bwMode="auto">
            <a:xfrm>
              <a:off x="10235978" y="1687733"/>
              <a:ext cx="27682" cy="20395"/>
            </a:xfrm>
            <a:custGeom>
              <a:avLst/>
              <a:gdLst>
                <a:gd name="T0" fmla="*/ 0 w 59"/>
                <a:gd name="T1" fmla="*/ 0 h 42"/>
                <a:gd name="T2" fmla="*/ 4 w 59"/>
                <a:gd name="T3" fmla="*/ 28 h 42"/>
                <a:gd name="T4" fmla="*/ 54 w 59"/>
                <a:gd name="T5" fmla="*/ 42 h 42"/>
                <a:gd name="T6" fmla="*/ 59 w 59"/>
                <a:gd name="T7" fmla="*/ 23 h 42"/>
                <a:gd name="T8" fmla="*/ 0 w 59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2">
                  <a:moveTo>
                    <a:pt x="0" y="0"/>
                  </a:moveTo>
                  <a:lnTo>
                    <a:pt x="4" y="28"/>
                  </a:lnTo>
                  <a:lnTo>
                    <a:pt x="54" y="42"/>
                  </a:lnTo>
                  <a:lnTo>
                    <a:pt x="5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61" name="Freeform 126"/>
            <p:cNvSpPr>
              <a:spLocks/>
            </p:cNvSpPr>
            <p:nvPr/>
          </p:nvSpPr>
          <p:spPr bwMode="auto">
            <a:xfrm>
              <a:off x="10370011" y="1740181"/>
              <a:ext cx="32051" cy="18939"/>
            </a:xfrm>
            <a:custGeom>
              <a:avLst/>
              <a:gdLst>
                <a:gd name="T0" fmla="*/ 0 w 64"/>
                <a:gd name="T1" fmla="*/ 0 h 39"/>
                <a:gd name="T2" fmla="*/ 21 w 64"/>
                <a:gd name="T3" fmla="*/ 39 h 39"/>
                <a:gd name="T4" fmla="*/ 56 w 64"/>
                <a:gd name="T5" fmla="*/ 37 h 39"/>
                <a:gd name="T6" fmla="*/ 64 w 64"/>
                <a:gd name="T7" fmla="*/ 10 h 39"/>
                <a:gd name="T8" fmla="*/ 0 w 64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9">
                  <a:moveTo>
                    <a:pt x="0" y="0"/>
                  </a:moveTo>
                  <a:lnTo>
                    <a:pt x="21" y="39"/>
                  </a:lnTo>
                  <a:lnTo>
                    <a:pt x="56" y="37"/>
                  </a:lnTo>
                  <a:lnTo>
                    <a:pt x="6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62" name="Freeform 127"/>
            <p:cNvSpPr>
              <a:spLocks/>
            </p:cNvSpPr>
            <p:nvPr/>
          </p:nvSpPr>
          <p:spPr bwMode="auto">
            <a:xfrm>
              <a:off x="10544838" y="1766406"/>
              <a:ext cx="24767" cy="29138"/>
            </a:xfrm>
            <a:custGeom>
              <a:avLst/>
              <a:gdLst>
                <a:gd name="T0" fmla="*/ 0 w 50"/>
                <a:gd name="T1" fmla="*/ 7 h 60"/>
                <a:gd name="T2" fmla="*/ 28 w 50"/>
                <a:gd name="T3" fmla="*/ 60 h 60"/>
                <a:gd name="T4" fmla="*/ 50 w 50"/>
                <a:gd name="T5" fmla="*/ 37 h 60"/>
                <a:gd name="T6" fmla="*/ 50 w 50"/>
                <a:gd name="T7" fmla="*/ 0 h 60"/>
                <a:gd name="T8" fmla="*/ 0 w 50"/>
                <a:gd name="T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0">
                  <a:moveTo>
                    <a:pt x="0" y="7"/>
                  </a:moveTo>
                  <a:lnTo>
                    <a:pt x="28" y="60"/>
                  </a:lnTo>
                  <a:lnTo>
                    <a:pt x="50" y="37"/>
                  </a:lnTo>
                  <a:lnTo>
                    <a:pt x="5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63" name="Freeform 128"/>
            <p:cNvSpPr>
              <a:spLocks/>
            </p:cNvSpPr>
            <p:nvPr/>
          </p:nvSpPr>
          <p:spPr bwMode="auto">
            <a:xfrm>
              <a:off x="10643906" y="1687733"/>
              <a:ext cx="30595" cy="37879"/>
            </a:xfrm>
            <a:custGeom>
              <a:avLst/>
              <a:gdLst>
                <a:gd name="T0" fmla="*/ 41 w 64"/>
                <a:gd name="T1" fmla="*/ 0 h 77"/>
                <a:gd name="T2" fmla="*/ 0 w 64"/>
                <a:gd name="T3" fmla="*/ 52 h 77"/>
                <a:gd name="T4" fmla="*/ 9 w 64"/>
                <a:gd name="T5" fmla="*/ 77 h 77"/>
                <a:gd name="T6" fmla="*/ 60 w 64"/>
                <a:gd name="T7" fmla="*/ 45 h 77"/>
                <a:gd name="T8" fmla="*/ 64 w 64"/>
                <a:gd name="T9" fmla="*/ 14 h 77"/>
                <a:gd name="T10" fmla="*/ 41 w 64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7">
                  <a:moveTo>
                    <a:pt x="41" y="0"/>
                  </a:moveTo>
                  <a:lnTo>
                    <a:pt x="0" y="52"/>
                  </a:lnTo>
                  <a:lnTo>
                    <a:pt x="9" y="77"/>
                  </a:lnTo>
                  <a:lnTo>
                    <a:pt x="60" y="45"/>
                  </a:lnTo>
                  <a:lnTo>
                    <a:pt x="64" y="1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64" name="Freeform 129"/>
            <p:cNvSpPr>
              <a:spLocks/>
            </p:cNvSpPr>
            <p:nvPr/>
          </p:nvSpPr>
          <p:spPr bwMode="auto">
            <a:xfrm>
              <a:off x="10744431" y="1607604"/>
              <a:ext cx="18939" cy="27682"/>
            </a:xfrm>
            <a:custGeom>
              <a:avLst/>
              <a:gdLst>
                <a:gd name="T0" fmla="*/ 35 w 38"/>
                <a:gd name="T1" fmla="*/ 0 h 58"/>
                <a:gd name="T2" fmla="*/ 0 w 38"/>
                <a:gd name="T3" fmla="*/ 44 h 58"/>
                <a:gd name="T4" fmla="*/ 38 w 38"/>
                <a:gd name="T5" fmla="*/ 58 h 58"/>
                <a:gd name="T6" fmla="*/ 35 w 38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8">
                  <a:moveTo>
                    <a:pt x="35" y="0"/>
                  </a:moveTo>
                  <a:lnTo>
                    <a:pt x="0" y="44"/>
                  </a:lnTo>
                  <a:lnTo>
                    <a:pt x="38" y="5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65" name="Freeform 130"/>
            <p:cNvSpPr>
              <a:spLocks/>
            </p:cNvSpPr>
            <p:nvPr/>
          </p:nvSpPr>
          <p:spPr bwMode="auto">
            <a:xfrm>
              <a:off x="10775025" y="1572637"/>
              <a:ext cx="16026" cy="37879"/>
            </a:xfrm>
            <a:custGeom>
              <a:avLst/>
              <a:gdLst>
                <a:gd name="T0" fmla="*/ 23 w 35"/>
                <a:gd name="T1" fmla="*/ 0 h 77"/>
                <a:gd name="T2" fmla="*/ 0 w 35"/>
                <a:gd name="T3" fmla="*/ 39 h 77"/>
                <a:gd name="T4" fmla="*/ 2 w 35"/>
                <a:gd name="T5" fmla="*/ 77 h 77"/>
                <a:gd name="T6" fmla="*/ 35 w 35"/>
                <a:gd name="T7" fmla="*/ 63 h 77"/>
                <a:gd name="T8" fmla="*/ 23 w 35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77">
                  <a:moveTo>
                    <a:pt x="23" y="0"/>
                  </a:moveTo>
                  <a:lnTo>
                    <a:pt x="0" y="39"/>
                  </a:lnTo>
                  <a:lnTo>
                    <a:pt x="2" y="77"/>
                  </a:lnTo>
                  <a:lnTo>
                    <a:pt x="35" y="6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66" name="Freeform 131"/>
            <p:cNvSpPr>
              <a:spLocks/>
            </p:cNvSpPr>
            <p:nvPr/>
          </p:nvSpPr>
          <p:spPr bwMode="auto">
            <a:xfrm>
              <a:off x="10418089" y="1137030"/>
              <a:ext cx="62646" cy="43707"/>
            </a:xfrm>
            <a:custGeom>
              <a:avLst/>
              <a:gdLst>
                <a:gd name="T0" fmla="*/ 50 w 129"/>
                <a:gd name="T1" fmla="*/ 0 h 89"/>
                <a:gd name="T2" fmla="*/ 10 w 129"/>
                <a:gd name="T3" fmla="*/ 26 h 89"/>
                <a:gd name="T4" fmla="*/ 0 w 129"/>
                <a:gd name="T5" fmla="*/ 60 h 89"/>
                <a:gd name="T6" fmla="*/ 19 w 129"/>
                <a:gd name="T7" fmla="*/ 82 h 89"/>
                <a:gd name="T8" fmla="*/ 62 w 129"/>
                <a:gd name="T9" fmla="*/ 67 h 89"/>
                <a:gd name="T10" fmla="*/ 105 w 129"/>
                <a:gd name="T11" fmla="*/ 82 h 89"/>
                <a:gd name="T12" fmla="*/ 129 w 129"/>
                <a:gd name="T13" fmla="*/ 89 h 89"/>
                <a:gd name="T14" fmla="*/ 126 w 129"/>
                <a:gd name="T15" fmla="*/ 10 h 89"/>
                <a:gd name="T16" fmla="*/ 50 w 12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89">
                  <a:moveTo>
                    <a:pt x="50" y="0"/>
                  </a:moveTo>
                  <a:lnTo>
                    <a:pt x="10" y="26"/>
                  </a:lnTo>
                  <a:lnTo>
                    <a:pt x="0" y="60"/>
                  </a:lnTo>
                  <a:lnTo>
                    <a:pt x="19" y="82"/>
                  </a:lnTo>
                  <a:lnTo>
                    <a:pt x="62" y="67"/>
                  </a:lnTo>
                  <a:lnTo>
                    <a:pt x="105" y="82"/>
                  </a:lnTo>
                  <a:lnTo>
                    <a:pt x="129" y="89"/>
                  </a:lnTo>
                  <a:lnTo>
                    <a:pt x="126" y="1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67" name="Freeform 132"/>
            <p:cNvSpPr>
              <a:spLocks/>
            </p:cNvSpPr>
            <p:nvPr/>
          </p:nvSpPr>
          <p:spPr bwMode="auto">
            <a:xfrm>
              <a:off x="3688738" y="1262321"/>
              <a:ext cx="48078" cy="53905"/>
            </a:xfrm>
            <a:custGeom>
              <a:avLst/>
              <a:gdLst>
                <a:gd name="T0" fmla="*/ 0 w 98"/>
                <a:gd name="T1" fmla="*/ 0 h 110"/>
                <a:gd name="T2" fmla="*/ 60 w 98"/>
                <a:gd name="T3" fmla="*/ 110 h 110"/>
                <a:gd name="T4" fmla="*/ 98 w 98"/>
                <a:gd name="T5" fmla="*/ 101 h 110"/>
                <a:gd name="T6" fmla="*/ 98 w 98"/>
                <a:gd name="T7" fmla="*/ 63 h 110"/>
                <a:gd name="T8" fmla="*/ 0 w 98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10">
                  <a:moveTo>
                    <a:pt x="0" y="0"/>
                  </a:moveTo>
                  <a:lnTo>
                    <a:pt x="60" y="110"/>
                  </a:lnTo>
                  <a:lnTo>
                    <a:pt x="98" y="101"/>
                  </a:lnTo>
                  <a:lnTo>
                    <a:pt x="98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68" name="Freeform 136"/>
            <p:cNvSpPr>
              <a:spLocks/>
            </p:cNvSpPr>
            <p:nvPr/>
          </p:nvSpPr>
          <p:spPr bwMode="auto">
            <a:xfrm>
              <a:off x="3525568" y="1735809"/>
              <a:ext cx="17482" cy="24767"/>
            </a:xfrm>
            <a:custGeom>
              <a:avLst/>
              <a:gdLst>
                <a:gd name="T0" fmla="*/ 3 w 38"/>
                <a:gd name="T1" fmla="*/ 0 h 52"/>
                <a:gd name="T2" fmla="*/ 0 w 38"/>
                <a:gd name="T3" fmla="*/ 52 h 52"/>
                <a:gd name="T4" fmla="*/ 38 w 38"/>
                <a:gd name="T5" fmla="*/ 43 h 52"/>
                <a:gd name="T6" fmla="*/ 38 w 38"/>
                <a:gd name="T7" fmla="*/ 20 h 52"/>
                <a:gd name="T8" fmla="*/ 3 w 3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2">
                  <a:moveTo>
                    <a:pt x="3" y="0"/>
                  </a:moveTo>
                  <a:lnTo>
                    <a:pt x="0" y="52"/>
                  </a:lnTo>
                  <a:lnTo>
                    <a:pt x="38" y="43"/>
                  </a:lnTo>
                  <a:lnTo>
                    <a:pt x="38" y="2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69" name="Freeform 137"/>
            <p:cNvSpPr>
              <a:spLocks/>
            </p:cNvSpPr>
            <p:nvPr/>
          </p:nvSpPr>
          <p:spPr bwMode="auto">
            <a:xfrm>
              <a:off x="3462922" y="1746008"/>
              <a:ext cx="48078" cy="37879"/>
            </a:xfrm>
            <a:custGeom>
              <a:avLst/>
              <a:gdLst>
                <a:gd name="T0" fmla="*/ 74 w 98"/>
                <a:gd name="T1" fmla="*/ 0 h 78"/>
                <a:gd name="T2" fmla="*/ 0 w 98"/>
                <a:gd name="T3" fmla="*/ 37 h 78"/>
                <a:gd name="T4" fmla="*/ 12 w 98"/>
                <a:gd name="T5" fmla="*/ 78 h 78"/>
                <a:gd name="T6" fmla="*/ 41 w 98"/>
                <a:gd name="T7" fmla="*/ 54 h 78"/>
                <a:gd name="T8" fmla="*/ 98 w 98"/>
                <a:gd name="T9" fmla="*/ 29 h 78"/>
                <a:gd name="T10" fmla="*/ 74 w 98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78">
                  <a:moveTo>
                    <a:pt x="74" y="0"/>
                  </a:moveTo>
                  <a:lnTo>
                    <a:pt x="0" y="37"/>
                  </a:lnTo>
                  <a:lnTo>
                    <a:pt x="12" y="78"/>
                  </a:lnTo>
                  <a:lnTo>
                    <a:pt x="41" y="54"/>
                  </a:lnTo>
                  <a:lnTo>
                    <a:pt x="98" y="29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70" name="Freeform 138"/>
            <p:cNvSpPr>
              <a:spLocks/>
            </p:cNvSpPr>
            <p:nvPr/>
          </p:nvSpPr>
          <p:spPr bwMode="auto">
            <a:xfrm>
              <a:off x="3320147" y="1764947"/>
              <a:ext cx="29138" cy="32051"/>
            </a:xfrm>
            <a:custGeom>
              <a:avLst/>
              <a:gdLst>
                <a:gd name="T0" fmla="*/ 60 w 60"/>
                <a:gd name="T1" fmla="*/ 11 h 66"/>
                <a:gd name="T2" fmla="*/ 9 w 60"/>
                <a:gd name="T3" fmla="*/ 0 h 66"/>
                <a:gd name="T4" fmla="*/ 0 w 60"/>
                <a:gd name="T5" fmla="*/ 23 h 66"/>
                <a:gd name="T6" fmla="*/ 6 w 60"/>
                <a:gd name="T7" fmla="*/ 66 h 66"/>
                <a:gd name="T8" fmla="*/ 60 w 60"/>
                <a:gd name="T9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6">
                  <a:moveTo>
                    <a:pt x="60" y="11"/>
                  </a:moveTo>
                  <a:lnTo>
                    <a:pt x="9" y="0"/>
                  </a:lnTo>
                  <a:lnTo>
                    <a:pt x="0" y="23"/>
                  </a:lnTo>
                  <a:lnTo>
                    <a:pt x="6" y="66"/>
                  </a:lnTo>
                  <a:lnTo>
                    <a:pt x="60" y="1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71" name="Freeform 139"/>
            <p:cNvSpPr>
              <a:spLocks/>
            </p:cNvSpPr>
            <p:nvPr/>
          </p:nvSpPr>
          <p:spPr bwMode="auto">
            <a:xfrm>
              <a:off x="3264786" y="1759120"/>
              <a:ext cx="32051" cy="30595"/>
            </a:xfrm>
            <a:custGeom>
              <a:avLst/>
              <a:gdLst>
                <a:gd name="T0" fmla="*/ 66 w 66"/>
                <a:gd name="T1" fmla="*/ 20 h 63"/>
                <a:gd name="T2" fmla="*/ 18 w 66"/>
                <a:gd name="T3" fmla="*/ 0 h 63"/>
                <a:gd name="T4" fmla="*/ 0 w 66"/>
                <a:gd name="T5" fmla="*/ 31 h 63"/>
                <a:gd name="T6" fmla="*/ 32 w 66"/>
                <a:gd name="T7" fmla="*/ 63 h 63"/>
                <a:gd name="T8" fmla="*/ 66 w 66"/>
                <a:gd name="T9" fmla="*/ 2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3">
                  <a:moveTo>
                    <a:pt x="66" y="20"/>
                  </a:moveTo>
                  <a:lnTo>
                    <a:pt x="18" y="0"/>
                  </a:lnTo>
                  <a:lnTo>
                    <a:pt x="0" y="31"/>
                  </a:lnTo>
                  <a:lnTo>
                    <a:pt x="32" y="63"/>
                  </a:lnTo>
                  <a:lnTo>
                    <a:pt x="66" y="2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72" name="Freeform 140"/>
            <p:cNvSpPr>
              <a:spLocks/>
            </p:cNvSpPr>
            <p:nvPr/>
          </p:nvSpPr>
          <p:spPr bwMode="auto">
            <a:xfrm>
              <a:off x="3193398" y="1731440"/>
              <a:ext cx="21854" cy="33509"/>
            </a:xfrm>
            <a:custGeom>
              <a:avLst/>
              <a:gdLst>
                <a:gd name="T0" fmla="*/ 46 w 46"/>
                <a:gd name="T1" fmla="*/ 31 h 68"/>
                <a:gd name="T2" fmla="*/ 23 w 46"/>
                <a:gd name="T3" fmla="*/ 0 h 68"/>
                <a:gd name="T4" fmla="*/ 0 w 46"/>
                <a:gd name="T5" fmla="*/ 8 h 68"/>
                <a:gd name="T6" fmla="*/ 0 w 46"/>
                <a:gd name="T7" fmla="*/ 51 h 68"/>
                <a:gd name="T8" fmla="*/ 27 w 46"/>
                <a:gd name="T9" fmla="*/ 68 h 68"/>
                <a:gd name="T10" fmla="*/ 46 w 46"/>
                <a:gd name="T11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68">
                  <a:moveTo>
                    <a:pt x="46" y="31"/>
                  </a:moveTo>
                  <a:lnTo>
                    <a:pt x="23" y="0"/>
                  </a:lnTo>
                  <a:lnTo>
                    <a:pt x="0" y="8"/>
                  </a:lnTo>
                  <a:lnTo>
                    <a:pt x="0" y="51"/>
                  </a:lnTo>
                  <a:lnTo>
                    <a:pt x="27" y="68"/>
                  </a:lnTo>
                  <a:lnTo>
                    <a:pt x="46" y="3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73" name="Freeform 141"/>
            <p:cNvSpPr>
              <a:spLocks/>
            </p:cNvSpPr>
            <p:nvPr/>
          </p:nvSpPr>
          <p:spPr bwMode="auto">
            <a:xfrm>
              <a:off x="3126380" y="1646939"/>
              <a:ext cx="13112" cy="21854"/>
            </a:xfrm>
            <a:custGeom>
              <a:avLst/>
              <a:gdLst>
                <a:gd name="T0" fmla="*/ 0 w 28"/>
                <a:gd name="T1" fmla="*/ 0 h 43"/>
                <a:gd name="T2" fmla="*/ 28 w 28"/>
                <a:gd name="T3" fmla="*/ 21 h 43"/>
                <a:gd name="T4" fmla="*/ 20 w 28"/>
                <a:gd name="T5" fmla="*/ 43 h 43"/>
                <a:gd name="T6" fmla="*/ 0 w 28"/>
                <a:gd name="T7" fmla="*/ 43 h 43"/>
                <a:gd name="T8" fmla="*/ 0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0" y="0"/>
                  </a:moveTo>
                  <a:lnTo>
                    <a:pt x="28" y="21"/>
                  </a:lnTo>
                  <a:lnTo>
                    <a:pt x="2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74" name="Freeform 142"/>
            <p:cNvSpPr>
              <a:spLocks/>
            </p:cNvSpPr>
            <p:nvPr/>
          </p:nvSpPr>
          <p:spPr bwMode="auto">
            <a:xfrm>
              <a:off x="8292493" y="4973006"/>
              <a:ext cx="59733" cy="48078"/>
            </a:xfrm>
            <a:custGeom>
              <a:avLst/>
              <a:gdLst>
                <a:gd name="T0" fmla="*/ 2 w 124"/>
                <a:gd name="T1" fmla="*/ 0 h 98"/>
                <a:gd name="T2" fmla="*/ 0 w 124"/>
                <a:gd name="T3" fmla="*/ 75 h 98"/>
                <a:gd name="T4" fmla="*/ 101 w 124"/>
                <a:gd name="T5" fmla="*/ 98 h 98"/>
                <a:gd name="T6" fmla="*/ 124 w 124"/>
                <a:gd name="T7" fmla="*/ 38 h 98"/>
                <a:gd name="T8" fmla="*/ 88 w 124"/>
                <a:gd name="T9" fmla="*/ 48 h 98"/>
                <a:gd name="T10" fmla="*/ 41 w 124"/>
                <a:gd name="T11" fmla="*/ 58 h 98"/>
                <a:gd name="T12" fmla="*/ 28 w 124"/>
                <a:gd name="T13" fmla="*/ 4 h 98"/>
                <a:gd name="T14" fmla="*/ 2 w 124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98">
                  <a:moveTo>
                    <a:pt x="2" y="0"/>
                  </a:moveTo>
                  <a:lnTo>
                    <a:pt x="0" y="75"/>
                  </a:lnTo>
                  <a:lnTo>
                    <a:pt x="101" y="98"/>
                  </a:lnTo>
                  <a:lnTo>
                    <a:pt x="124" y="38"/>
                  </a:lnTo>
                  <a:lnTo>
                    <a:pt x="88" y="48"/>
                  </a:lnTo>
                  <a:lnTo>
                    <a:pt x="41" y="58"/>
                  </a:lnTo>
                  <a:lnTo>
                    <a:pt x="2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75" name="Freeform 143"/>
            <p:cNvSpPr>
              <a:spLocks/>
            </p:cNvSpPr>
            <p:nvPr/>
          </p:nvSpPr>
          <p:spPr bwMode="auto">
            <a:xfrm>
              <a:off x="8199254" y="4136756"/>
              <a:ext cx="29138" cy="34965"/>
            </a:xfrm>
            <a:custGeom>
              <a:avLst/>
              <a:gdLst>
                <a:gd name="T0" fmla="*/ 26 w 60"/>
                <a:gd name="T1" fmla="*/ 0 h 70"/>
                <a:gd name="T2" fmla="*/ 0 w 60"/>
                <a:gd name="T3" fmla="*/ 33 h 70"/>
                <a:gd name="T4" fmla="*/ 5 w 60"/>
                <a:gd name="T5" fmla="*/ 70 h 70"/>
                <a:gd name="T6" fmla="*/ 60 w 60"/>
                <a:gd name="T7" fmla="*/ 25 h 70"/>
                <a:gd name="T8" fmla="*/ 26 w 60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0">
                  <a:moveTo>
                    <a:pt x="26" y="0"/>
                  </a:moveTo>
                  <a:lnTo>
                    <a:pt x="0" y="33"/>
                  </a:lnTo>
                  <a:lnTo>
                    <a:pt x="5" y="70"/>
                  </a:lnTo>
                  <a:lnTo>
                    <a:pt x="60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76" name="Freeform 144"/>
            <p:cNvSpPr>
              <a:spLocks/>
            </p:cNvSpPr>
            <p:nvPr/>
          </p:nvSpPr>
          <p:spPr bwMode="auto">
            <a:xfrm>
              <a:off x="8145350" y="4165892"/>
              <a:ext cx="30595" cy="18939"/>
            </a:xfrm>
            <a:custGeom>
              <a:avLst/>
              <a:gdLst>
                <a:gd name="T0" fmla="*/ 42 w 65"/>
                <a:gd name="T1" fmla="*/ 0 h 41"/>
                <a:gd name="T2" fmla="*/ 2 w 65"/>
                <a:gd name="T3" fmla="*/ 2 h 41"/>
                <a:gd name="T4" fmla="*/ 0 w 65"/>
                <a:gd name="T5" fmla="*/ 36 h 41"/>
                <a:gd name="T6" fmla="*/ 26 w 65"/>
                <a:gd name="T7" fmla="*/ 41 h 41"/>
                <a:gd name="T8" fmla="*/ 65 w 65"/>
                <a:gd name="T9" fmla="*/ 23 h 41"/>
                <a:gd name="T10" fmla="*/ 42 w 65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41">
                  <a:moveTo>
                    <a:pt x="42" y="0"/>
                  </a:moveTo>
                  <a:lnTo>
                    <a:pt x="2" y="2"/>
                  </a:lnTo>
                  <a:lnTo>
                    <a:pt x="0" y="36"/>
                  </a:lnTo>
                  <a:lnTo>
                    <a:pt x="26" y="41"/>
                  </a:lnTo>
                  <a:lnTo>
                    <a:pt x="65" y="23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77" name="Freeform 145"/>
            <p:cNvSpPr>
              <a:spLocks/>
            </p:cNvSpPr>
            <p:nvPr/>
          </p:nvSpPr>
          <p:spPr bwMode="auto">
            <a:xfrm>
              <a:off x="7886024" y="3916766"/>
              <a:ext cx="187939" cy="346739"/>
            </a:xfrm>
            <a:custGeom>
              <a:avLst/>
              <a:gdLst>
                <a:gd name="T0" fmla="*/ 315 w 386"/>
                <a:gd name="T1" fmla="*/ 6 h 713"/>
                <a:gd name="T2" fmla="*/ 278 w 386"/>
                <a:gd name="T3" fmla="*/ 92 h 713"/>
                <a:gd name="T4" fmla="*/ 217 w 386"/>
                <a:gd name="T5" fmla="*/ 203 h 713"/>
                <a:gd name="T6" fmla="*/ 107 w 386"/>
                <a:gd name="T7" fmla="*/ 210 h 713"/>
                <a:gd name="T8" fmla="*/ 60 w 386"/>
                <a:gd name="T9" fmla="*/ 266 h 713"/>
                <a:gd name="T10" fmla="*/ 67 w 386"/>
                <a:gd name="T11" fmla="*/ 435 h 713"/>
                <a:gd name="T12" fmla="*/ 0 w 386"/>
                <a:gd name="T13" fmla="*/ 513 h 713"/>
                <a:gd name="T14" fmla="*/ 7 w 386"/>
                <a:gd name="T15" fmla="*/ 647 h 713"/>
                <a:gd name="T16" fmla="*/ 65 w 386"/>
                <a:gd name="T17" fmla="*/ 713 h 713"/>
                <a:gd name="T18" fmla="*/ 133 w 386"/>
                <a:gd name="T19" fmla="*/ 705 h 713"/>
                <a:gd name="T20" fmla="*/ 201 w 386"/>
                <a:gd name="T21" fmla="*/ 655 h 713"/>
                <a:gd name="T22" fmla="*/ 185 w 386"/>
                <a:gd name="T23" fmla="*/ 576 h 713"/>
                <a:gd name="T24" fmla="*/ 341 w 386"/>
                <a:gd name="T25" fmla="*/ 305 h 713"/>
                <a:gd name="T26" fmla="*/ 310 w 386"/>
                <a:gd name="T27" fmla="*/ 271 h 713"/>
                <a:gd name="T28" fmla="*/ 341 w 386"/>
                <a:gd name="T29" fmla="*/ 205 h 713"/>
                <a:gd name="T30" fmla="*/ 376 w 386"/>
                <a:gd name="T31" fmla="*/ 216 h 713"/>
                <a:gd name="T32" fmla="*/ 386 w 386"/>
                <a:gd name="T33" fmla="*/ 190 h 713"/>
                <a:gd name="T34" fmla="*/ 355 w 386"/>
                <a:gd name="T35" fmla="*/ 56 h 713"/>
                <a:gd name="T36" fmla="*/ 336 w 386"/>
                <a:gd name="T37" fmla="*/ 0 h 713"/>
                <a:gd name="T38" fmla="*/ 315 w 386"/>
                <a:gd name="T39" fmla="*/ 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6" h="713">
                  <a:moveTo>
                    <a:pt x="315" y="6"/>
                  </a:moveTo>
                  <a:lnTo>
                    <a:pt x="278" y="92"/>
                  </a:lnTo>
                  <a:lnTo>
                    <a:pt x="217" y="203"/>
                  </a:lnTo>
                  <a:lnTo>
                    <a:pt x="107" y="210"/>
                  </a:lnTo>
                  <a:lnTo>
                    <a:pt x="60" y="266"/>
                  </a:lnTo>
                  <a:lnTo>
                    <a:pt x="67" y="435"/>
                  </a:lnTo>
                  <a:lnTo>
                    <a:pt x="0" y="513"/>
                  </a:lnTo>
                  <a:lnTo>
                    <a:pt x="7" y="647"/>
                  </a:lnTo>
                  <a:lnTo>
                    <a:pt x="65" y="713"/>
                  </a:lnTo>
                  <a:lnTo>
                    <a:pt x="133" y="705"/>
                  </a:lnTo>
                  <a:lnTo>
                    <a:pt x="201" y="655"/>
                  </a:lnTo>
                  <a:lnTo>
                    <a:pt x="185" y="576"/>
                  </a:lnTo>
                  <a:lnTo>
                    <a:pt x="341" y="305"/>
                  </a:lnTo>
                  <a:lnTo>
                    <a:pt x="310" y="271"/>
                  </a:lnTo>
                  <a:lnTo>
                    <a:pt x="341" y="205"/>
                  </a:lnTo>
                  <a:lnTo>
                    <a:pt x="376" y="216"/>
                  </a:lnTo>
                  <a:lnTo>
                    <a:pt x="386" y="190"/>
                  </a:lnTo>
                  <a:lnTo>
                    <a:pt x="355" y="56"/>
                  </a:lnTo>
                  <a:lnTo>
                    <a:pt x="336" y="0"/>
                  </a:lnTo>
                  <a:lnTo>
                    <a:pt x="315" y="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78" name="Freeform 146"/>
            <p:cNvSpPr>
              <a:spLocks/>
            </p:cNvSpPr>
            <p:nvPr/>
          </p:nvSpPr>
          <p:spPr bwMode="auto">
            <a:xfrm>
              <a:off x="7918074" y="3905111"/>
              <a:ext cx="26224" cy="16026"/>
            </a:xfrm>
            <a:custGeom>
              <a:avLst/>
              <a:gdLst>
                <a:gd name="T0" fmla="*/ 0 w 55"/>
                <a:gd name="T1" fmla="*/ 2 h 33"/>
                <a:gd name="T2" fmla="*/ 7 w 55"/>
                <a:gd name="T3" fmla="*/ 28 h 33"/>
                <a:gd name="T4" fmla="*/ 42 w 55"/>
                <a:gd name="T5" fmla="*/ 33 h 33"/>
                <a:gd name="T6" fmla="*/ 55 w 55"/>
                <a:gd name="T7" fmla="*/ 0 h 33"/>
                <a:gd name="T8" fmla="*/ 0 w 55"/>
                <a:gd name="T9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3">
                  <a:moveTo>
                    <a:pt x="0" y="2"/>
                  </a:moveTo>
                  <a:lnTo>
                    <a:pt x="7" y="28"/>
                  </a:lnTo>
                  <a:lnTo>
                    <a:pt x="42" y="33"/>
                  </a:lnTo>
                  <a:lnTo>
                    <a:pt x="5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79" name="Freeform 147"/>
            <p:cNvSpPr>
              <a:spLocks/>
            </p:cNvSpPr>
            <p:nvPr/>
          </p:nvSpPr>
          <p:spPr bwMode="auto">
            <a:xfrm>
              <a:off x="7941386" y="3926964"/>
              <a:ext cx="21854" cy="18939"/>
            </a:xfrm>
            <a:custGeom>
              <a:avLst/>
              <a:gdLst>
                <a:gd name="T0" fmla="*/ 0 w 45"/>
                <a:gd name="T1" fmla="*/ 8 h 37"/>
                <a:gd name="T2" fmla="*/ 13 w 45"/>
                <a:gd name="T3" fmla="*/ 37 h 37"/>
                <a:gd name="T4" fmla="*/ 35 w 45"/>
                <a:gd name="T5" fmla="*/ 37 h 37"/>
                <a:gd name="T6" fmla="*/ 45 w 45"/>
                <a:gd name="T7" fmla="*/ 0 h 37"/>
                <a:gd name="T8" fmla="*/ 0 w 45"/>
                <a:gd name="T9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7">
                  <a:moveTo>
                    <a:pt x="0" y="8"/>
                  </a:moveTo>
                  <a:lnTo>
                    <a:pt x="13" y="37"/>
                  </a:lnTo>
                  <a:lnTo>
                    <a:pt x="35" y="37"/>
                  </a:lnTo>
                  <a:lnTo>
                    <a:pt x="4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80" name="Freeform 148"/>
            <p:cNvSpPr>
              <a:spLocks/>
            </p:cNvSpPr>
            <p:nvPr/>
          </p:nvSpPr>
          <p:spPr bwMode="auto">
            <a:xfrm>
              <a:off x="8117668" y="3798757"/>
              <a:ext cx="24767" cy="21854"/>
            </a:xfrm>
            <a:custGeom>
              <a:avLst/>
              <a:gdLst>
                <a:gd name="T0" fmla="*/ 11 w 49"/>
                <a:gd name="T1" fmla="*/ 0 h 45"/>
                <a:gd name="T2" fmla="*/ 0 w 49"/>
                <a:gd name="T3" fmla="*/ 21 h 45"/>
                <a:gd name="T4" fmla="*/ 29 w 49"/>
                <a:gd name="T5" fmla="*/ 45 h 45"/>
                <a:gd name="T6" fmla="*/ 49 w 49"/>
                <a:gd name="T7" fmla="*/ 21 h 45"/>
                <a:gd name="T8" fmla="*/ 11 w 4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5">
                  <a:moveTo>
                    <a:pt x="11" y="0"/>
                  </a:moveTo>
                  <a:lnTo>
                    <a:pt x="0" y="21"/>
                  </a:lnTo>
                  <a:lnTo>
                    <a:pt x="29" y="45"/>
                  </a:lnTo>
                  <a:lnTo>
                    <a:pt x="49" y="2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81" name="Freeform 149"/>
            <p:cNvSpPr>
              <a:spLocks/>
            </p:cNvSpPr>
            <p:nvPr/>
          </p:nvSpPr>
          <p:spPr bwMode="auto">
            <a:xfrm>
              <a:off x="8178857" y="3721544"/>
              <a:ext cx="26224" cy="29138"/>
            </a:xfrm>
            <a:custGeom>
              <a:avLst/>
              <a:gdLst>
                <a:gd name="T0" fmla="*/ 32 w 55"/>
                <a:gd name="T1" fmla="*/ 0 h 58"/>
                <a:gd name="T2" fmla="*/ 0 w 55"/>
                <a:gd name="T3" fmla="*/ 21 h 58"/>
                <a:gd name="T4" fmla="*/ 24 w 55"/>
                <a:gd name="T5" fmla="*/ 58 h 58"/>
                <a:gd name="T6" fmla="*/ 55 w 55"/>
                <a:gd name="T7" fmla="*/ 58 h 58"/>
                <a:gd name="T8" fmla="*/ 32 w 55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8">
                  <a:moveTo>
                    <a:pt x="32" y="0"/>
                  </a:moveTo>
                  <a:lnTo>
                    <a:pt x="0" y="21"/>
                  </a:lnTo>
                  <a:lnTo>
                    <a:pt x="24" y="58"/>
                  </a:lnTo>
                  <a:lnTo>
                    <a:pt x="55" y="58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82" name="Freeform 150"/>
            <p:cNvSpPr>
              <a:spLocks/>
            </p:cNvSpPr>
            <p:nvPr/>
          </p:nvSpPr>
          <p:spPr bwMode="auto">
            <a:xfrm>
              <a:off x="8190512" y="3766707"/>
              <a:ext cx="21854" cy="26223"/>
            </a:xfrm>
            <a:custGeom>
              <a:avLst/>
              <a:gdLst>
                <a:gd name="T0" fmla="*/ 21 w 46"/>
                <a:gd name="T1" fmla="*/ 0 h 53"/>
                <a:gd name="T2" fmla="*/ 0 w 46"/>
                <a:gd name="T3" fmla="*/ 24 h 53"/>
                <a:gd name="T4" fmla="*/ 15 w 46"/>
                <a:gd name="T5" fmla="*/ 48 h 53"/>
                <a:gd name="T6" fmla="*/ 44 w 46"/>
                <a:gd name="T7" fmla="*/ 53 h 53"/>
                <a:gd name="T8" fmla="*/ 46 w 46"/>
                <a:gd name="T9" fmla="*/ 3 h 53"/>
                <a:gd name="T10" fmla="*/ 21 w 46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3">
                  <a:moveTo>
                    <a:pt x="21" y="0"/>
                  </a:moveTo>
                  <a:lnTo>
                    <a:pt x="0" y="24"/>
                  </a:lnTo>
                  <a:lnTo>
                    <a:pt x="15" y="48"/>
                  </a:lnTo>
                  <a:lnTo>
                    <a:pt x="44" y="53"/>
                  </a:lnTo>
                  <a:lnTo>
                    <a:pt x="46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83" name="Freeform 151"/>
            <p:cNvSpPr>
              <a:spLocks/>
            </p:cNvSpPr>
            <p:nvPr/>
          </p:nvSpPr>
          <p:spPr bwMode="auto">
            <a:xfrm>
              <a:off x="8572216" y="3486985"/>
              <a:ext cx="18939" cy="26223"/>
            </a:xfrm>
            <a:custGeom>
              <a:avLst/>
              <a:gdLst>
                <a:gd name="T0" fmla="*/ 0 w 39"/>
                <a:gd name="T1" fmla="*/ 0 h 55"/>
                <a:gd name="T2" fmla="*/ 5 w 39"/>
                <a:gd name="T3" fmla="*/ 44 h 55"/>
                <a:gd name="T4" fmla="*/ 34 w 39"/>
                <a:gd name="T5" fmla="*/ 55 h 55"/>
                <a:gd name="T6" fmla="*/ 39 w 39"/>
                <a:gd name="T7" fmla="*/ 15 h 55"/>
                <a:gd name="T8" fmla="*/ 0 w 39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5">
                  <a:moveTo>
                    <a:pt x="0" y="0"/>
                  </a:moveTo>
                  <a:lnTo>
                    <a:pt x="5" y="44"/>
                  </a:lnTo>
                  <a:lnTo>
                    <a:pt x="34" y="55"/>
                  </a:lnTo>
                  <a:lnTo>
                    <a:pt x="39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84" name="Freeform 152"/>
            <p:cNvSpPr>
              <a:spLocks/>
            </p:cNvSpPr>
            <p:nvPr/>
          </p:nvSpPr>
          <p:spPr bwMode="auto">
            <a:xfrm>
              <a:off x="8589700" y="3532149"/>
              <a:ext cx="18939" cy="32051"/>
            </a:xfrm>
            <a:custGeom>
              <a:avLst/>
              <a:gdLst>
                <a:gd name="T0" fmla="*/ 3 w 39"/>
                <a:gd name="T1" fmla="*/ 0 h 65"/>
                <a:gd name="T2" fmla="*/ 0 w 39"/>
                <a:gd name="T3" fmla="*/ 55 h 65"/>
                <a:gd name="T4" fmla="*/ 21 w 39"/>
                <a:gd name="T5" fmla="*/ 65 h 65"/>
                <a:gd name="T6" fmla="*/ 39 w 39"/>
                <a:gd name="T7" fmla="*/ 29 h 65"/>
                <a:gd name="T8" fmla="*/ 3 w 3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65">
                  <a:moveTo>
                    <a:pt x="3" y="0"/>
                  </a:moveTo>
                  <a:lnTo>
                    <a:pt x="0" y="55"/>
                  </a:lnTo>
                  <a:lnTo>
                    <a:pt x="21" y="65"/>
                  </a:lnTo>
                  <a:lnTo>
                    <a:pt x="39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85" name="Freeform 153"/>
            <p:cNvSpPr>
              <a:spLocks/>
            </p:cNvSpPr>
            <p:nvPr/>
          </p:nvSpPr>
          <p:spPr bwMode="auto">
            <a:xfrm>
              <a:off x="8583871" y="3584596"/>
              <a:ext cx="23310" cy="17482"/>
            </a:xfrm>
            <a:custGeom>
              <a:avLst/>
              <a:gdLst>
                <a:gd name="T0" fmla="*/ 19 w 47"/>
                <a:gd name="T1" fmla="*/ 0 h 36"/>
                <a:gd name="T2" fmla="*/ 0 w 47"/>
                <a:gd name="T3" fmla="*/ 18 h 36"/>
                <a:gd name="T4" fmla="*/ 22 w 47"/>
                <a:gd name="T5" fmla="*/ 36 h 36"/>
                <a:gd name="T6" fmla="*/ 47 w 47"/>
                <a:gd name="T7" fmla="*/ 18 h 36"/>
                <a:gd name="T8" fmla="*/ 19 w 47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6">
                  <a:moveTo>
                    <a:pt x="19" y="0"/>
                  </a:moveTo>
                  <a:lnTo>
                    <a:pt x="0" y="18"/>
                  </a:lnTo>
                  <a:lnTo>
                    <a:pt x="22" y="36"/>
                  </a:lnTo>
                  <a:lnTo>
                    <a:pt x="47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86" name="Freeform 154"/>
            <p:cNvSpPr>
              <a:spLocks/>
            </p:cNvSpPr>
            <p:nvPr/>
          </p:nvSpPr>
          <p:spPr bwMode="auto">
            <a:xfrm>
              <a:off x="6201865" y="2623053"/>
              <a:ext cx="21854" cy="23310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42 w 47"/>
                <a:gd name="T5" fmla="*/ 48 h 48"/>
                <a:gd name="T6" fmla="*/ 47 w 47"/>
                <a:gd name="T7" fmla="*/ 15 h 48"/>
                <a:gd name="T8" fmla="*/ 24 w 47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lnTo>
                    <a:pt x="0" y="24"/>
                  </a:lnTo>
                  <a:lnTo>
                    <a:pt x="42" y="48"/>
                  </a:lnTo>
                  <a:lnTo>
                    <a:pt x="47" y="1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87" name="Freeform 155"/>
            <p:cNvSpPr>
              <a:spLocks/>
            </p:cNvSpPr>
            <p:nvPr/>
          </p:nvSpPr>
          <p:spPr bwMode="auto">
            <a:xfrm>
              <a:off x="6260140" y="2615769"/>
              <a:ext cx="29138" cy="18939"/>
            </a:xfrm>
            <a:custGeom>
              <a:avLst/>
              <a:gdLst>
                <a:gd name="T0" fmla="*/ 28 w 61"/>
                <a:gd name="T1" fmla="*/ 0 h 38"/>
                <a:gd name="T2" fmla="*/ 0 w 61"/>
                <a:gd name="T3" fmla="*/ 19 h 38"/>
                <a:gd name="T4" fmla="*/ 23 w 61"/>
                <a:gd name="T5" fmla="*/ 38 h 38"/>
                <a:gd name="T6" fmla="*/ 61 w 61"/>
                <a:gd name="T7" fmla="*/ 29 h 38"/>
                <a:gd name="T8" fmla="*/ 28 w 6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8">
                  <a:moveTo>
                    <a:pt x="28" y="0"/>
                  </a:moveTo>
                  <a:lnTo>
                    <a:pt x="0" y="19"/>
                  </a:lnTo>
                  <a:lnTo>
                    <a:pt x="23" y="38"/>
                  </a:lnTo>
                  <a:lnTo>
                    <a:pt x="61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88" name="Freeform 156"/>
            <p:cNvSpPr>
              <a:spLocks/>
            </p:cNvSpPr>
            <p:nvPr/>
          </p:nvSpPr>
          <p:spPr bwMode="auto">
            <a:xfrm>
              <a:off x="6276166" y="2647818"/>
              <a:ext cx="20395" cy="30595"/>
            </a:xfrm>
            <a:custGeom>
              <a:avLst/>
              <a:gdLst>
                <a:gd name="T0" fmla="*/ 14 w 41"/>
                <a:gd name="T1" fmla="*/ 0 h 61"/>
                <a:gd name="T2" fmla="*/ 0 w 41"/>
                <a:gd name="T3" fmla="*/ 38 h 61"/>
                <a:gd name="T4" fmla="*/ 18 w 41"/>
                <a:gd name="T5" fmla="*/ 61 h 61"/>
                <a:gd name="T6" fmla="*/ 41 w 41"/>
                <a:gd name="T7" fmla="*/ 43 h 61"/>
                <a:gd name="T8" fmla="*/ 14 w 4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1">
                  <a:moveTo>
                    <a:pt x="14" y="0"/>
                  </a:moveTo>
                  <a:lnTo>
                    <a:pt x="0" y="38"/>
                  </a:lnTo>
                  <a:lnTo>
                    <a:pt x="18" y="61"/>
                  </a:lnTo>
                  <a:lnTo>
                    <a:pt x="41" y="4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89" name="Freeform 157"/>
            <p:cNvSpPr>
              <a:spLocks/>
            </p:cNvSpPr>
            <p:nvPr/>
          </p:nvSpPr>
          <p:spPr bwMode="auto">
            <a:xfrm>
              <a:off x="6332985" y="2684241"/>
              <a:ext cx="24767" cy="18939"/>
            </a:xfrm>
            <a:custGeom>
              <a:avLst/>
              <a:gdLst>
                <a:gd name="T0" fmla="*/ 9 w 51"/>
                <a:gd name="T1" fmla="*/ 0 h 38"/>
                <a:gd name="T2" fmla="*/ 0 w 51"/>
                <a:gd name="T3" fmla="*/ 24 h 38"/>
                <a:gd name="T4" fmla="*/ 13 w 51"/>
                <a:gd name="T5" fmla="*/ 38 h 38"/>
                <a:gd name="T6" fmla="*/ 51 w 51"/>
                <a:gd name="T7" fmla="*/ 14 h 38"/>
                <a:gd name="T8" fmla="*/ 9 w 5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9" y="0"/>
                  </a:moveTo>
                  <a:lnTo>
                    <a:pt x="0" y="24"/>
                  </a:lnTo>
                  <a:lnTo>
                    <a:pt x="13" y="38"/>
                  </a:lnTo>
                  <a:lnTo>
                    <a:pt x="51" y="1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90" name="Freeform 158"/>
            <p:cNvSpPr>
              <a:spLocks/>
            </p:cNvSpPr>
            <p:nvPr/>
          </p:nvSpPr>
          <p:spPr bwMode="auto">
            <a:xfrm>
              <a:off x="6499070" y="2784766"/>
              <a:ext cx="23310" cy="23310"/>
            </a:xfrm>
            <a:custGeom>
              <a:avLst/>
              <a:gdLst>
                <a:gd name="T0" fmla="*/ 20 w 47"/>
                <a:gd name="T1" fmla="*/ 0 h 47"/>
                <a:gd name="T2" fmla="*/ 0 w 47"/>
                <a:gd name="T3" fmla="*/ 24 h 47"/>
                <a:gd name="T4" fmla="*/ 20 w 47"/>
                <a:gd name="T5" fmla="*/ 47 h 47"/>
                <a:gd name="T6" fmla="*/ 47 w 47"/>
                <a:gd name="T7" fmla="*/ 33 h 47"/>
                <a:gd name="T8" fmla="*/ 20 w 4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20" y="0"/>
                  </a:moveTo>
                  <a:lnTo>
                    <a:pt x="0" y="24"/>
                  </a:lnTo>
                  <a:lnTo>
                    <a:pt x="20" y="47"/>
                  </a:lnTo>
                  <a:lnTo>
                    <a:pt x="47" y="3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91" name="Freeform 159"/>
            <p:cNvSpPr>
              <a:spLocks/>
            </p:cNvSpPr>
            <p:nvPr/>
          </p:nvSpPr>
          <p:spPr bwMode="auto">
            <a:xfrm>
              <a:off x="6555888" y="2928999"/>
              <a:ext cx="14568" cy="14568"/>
            </a:xfrm>
            <a:custGeom>
              <a:avLst/>
              <a:gdLst>
                <a:gd name="T0" fmla="*/ 29 w 29"/>
                <a:gd name="T1" fmla="*/ 0 h 31"/>
                <a:gd name="T2" fmla="*/ 0 w 29"/>
                <a:gd name="T3" fmla="*/ 17 h 31"/>
                <a:gd name="T4" fmla="*/ 13 w 29"/>
                <a:gd name="T5" fmla="*/ 31 h 31"/>
                <a:gd name="T6" fmla="*/ 29 w 29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1">
                  <a:moveTo>
                    <a:pt x="29" y="0"/>
                  </a:moveTo>
                  <a:lnTo>
                    <a:pt x="0" y="17"/>
                  </a:lnTo>
                  <a:lnTo>
                    <a:pt x="13" y="3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92" name="Freeform 160"/>
            <p:cNvSpPr>
              <a:spLocks/>
            </p:cNvSpPr>
            <p:nvPr/>
          </p:nvSpPr>
          <p:spPr bwMode="auto">
            <a:xfrm>
              <a:off x="6501983" y="2930456"/>
              <a:ext cx="21854" cy="17482"/>
            </a:xfrm>
            <a:custGeom>
              <a:avLst/>
              <a:gdLst>
                <a:gd name="T0" fmla="*/ 38 w 47"/>
                <a:gd name="T1" fmla="*/ 0 h 37"/>
                <a:gd name="T2" fmla="*/ 0 w 47"/>
                <a:gd name="T3" fmla="*/ 9 h 37"/>
                <a:gd name="T4" fmla="*/ 19 w 47"/>
                <a:gd name="T5" fmla="*/ 37 h 37"/>
                <a:gd name="T6" fmla="*/ 47 w 47"/>
                <a:gd name="T7" fmla="*/ 37 h 37"/>
                <a:gd name="T8" fmla="*/ 38 w 47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7">
                  <a:moveTo>
                    <a:pt x="38" y="0"/>
                  </a:moveTo>
                  <a:lnTo>
                    <a:pt x="0" y="9"/>
                  </a:lnTo>
                  <a:lnTo>
                    <a:pt x="19" y="37"/>
                  </a:lnTo>
                  <a:lnTo>
                    <a:pt x="47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93" name="Freeform 161"/>
            <p:cNvSpPr>
              <a:spLocks/>
            </p:cNvSpPr>
            <p:nvPr/>
          </p:nvSpPr>
          <p:spPr bwMode="auto">
            <a:xfrm>
              <a:off x="6465561" y="2915886"/>
              <a:ext cx="24767" cy="26223"/>
            </a:xfrm>
            <a:custGeom>
              <a:avLst/>
              <a:gdLst>
                <a:gd name="T0" fmla="*/ 24 w 52"/>
                <a:gd name="T1" fmla="*/ 0 h 52"/>
                <a:gd name="T2" fmla="*/ 0 w 52"/>
                <a:gd name="T3" fmla="*/ 24 h 52"/>
                <a:gd name="T4" fmla="*/ 34 w 52"/>
                <a:gd name="T5" fmla="*/ 52 h 52"/>
                <a:gd name="T6" fmla="*/ 52 w 52"/>
                <a:gd name="T7" fmla="*/ 9 h 52"/>
                <a:gd name="T8" fmla="*/ 24 w 52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24" y="0"/>
                  </a:moveTo>
                  <a:lnTo>
                    <a:pt x="0" y="24"/>
                  </a:lnTo>
                  <a:lnTo>
                    <a:pt x="34" y="52"/>
                  </a:lnTo>
                  <a:lnTo>
                    <a:pt x="52" y="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94" name="Freeform 162"/>
            <p:cNvSpPr>
              <a:spLocks/>
            </p:cNvSpPr>
            <p:nvPr/>
          </p:nvSpPr>
          <p:spPr bwMode="auto">
            <a:xfrm>
              <a:off x="6321329" y="3234945"/>
              <a:ext cx="24767" cy="18939"/>
            </a:xfrm>
            <a:custGeom>
              <a:avLst/>
              <a:gdLst>
                <a:gd name="T0" fmla="*/ 32 w 51"/>
                <a:gd name="T1" fmla="*/ 0 h 38"/>
                <a:gd name="T2" fmla="*/ 0 w 51"/>
                <a:gd name="T3" fmla="*/ 18 h 38"/>
                <a:gd name="T4" fmla="*/ 23 w 51"/>
                <a:gd name="T5" fmla="*/ 38 h 38"/>
                <a:gd name="T6" fmla="*/ 51 w 51"/>
                <a:gd name="T7" fmla="*/ 23 h 38"/>
                <a:gd name="T8" fmla="*/ 32 w 5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8">
                  <a:moveTo>
                    <a:pt x="32" y="0"/>
                  </a:moveTo>
                  <a:lnTo>
                    <a:pt x="0" y="18"/>
                  </a:lnTo>
                  <a:lnTo>
                    <a:pt x="23" y="38"/>
                  </a:lnTo>
                  <a:lnTo>
                    <a:pt x="51" y="2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95" name="Freeform 163"/>
            <p:cNvSpPr>
              <a:spLocks/>
            </p:cNvSpPr>
            <p:nvPr/>
          </p:nvSpPr>
          <p:spPr bwMode="auto">
            <a:xfrm>
              <a:off x="6365036" y="3253884"/>
              <a:ext cx="24767" cy="21854"/>
            </a:xfrm>
            <a:custGeom>
              <a:avLst/>
              <a:gdLst>
                <a:gd name="T0" fmla="*/ 22 w 52"/>
                <a:gd name="T1" fmla="*/ 0 h 46"/>
                <a:gd name="T2" fmla="*/ 0 w 52"/>
                <a:gd name="T3" fmla="*/ 18 h 46"/>
                <a:gd name="T4" fmla="*/ 15 w 52"/>
                <a:gd name="T5" fmla="*/ 46 h 46"/>
                <a:gd name="T6" fmla="*/ 52 w 52"/>
                <a:gd name="T7" fmla="*/ 30 h 46"/>
                <a:gd name="T8" fmla="*/ 22 w 52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6">
                  <a:moveTo>
                    <a:pt x="22" y="0"/>
                  </a:moveTo>
                  <a:lnTo>
                    <a:pt x="0" y="18"/>
                  </a:lnTo>
                  <a:lnTo>
                    <a:pt x="15" y="46"/>
                  </a:lnTo>
                  <a:lnTo>
                    <a:pt x="52" y="3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96" name="Freeform 164"/>
            <p:cNvSpPr>
              <a:spLocks/>
            </p:cNvSpPr>
            <p:nvPr/>
          </p:nvSpPr>
          <p:spPr bwMode="auto">
            <a:xfrm>
              <a:off x="6340268" y="3278652"/>
              <a:ext cx="24767" cy="27682"/>
            </a:xfrm>
            <a:custGeom>
              <a:avLst/>
              <a:gdLst>
                <a:gd name="T0" fmla="*/ 28 w 52"/>
                <a:gd name="T1" fmla="*/ 0 h 56"/>
                <a:gd name="T2" fmla="*/ 0 w 52"/>
                <a:gd name="T3" fmla="*/ 17 h 56"/>
                <a:gd name="T4" fmla="*/ 30 w 52"/>
                <a:gd name="T5" fmla="*/ 56 h 56"/>
                <a:gd name="T6" fmla="*/ 52 w 52"/>
                <a:gd name="T7" fmla="*/ 44 h 56"/>
                <a:gd name="T8" fmla="*/ 28 w 52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6">
                  <a:moveTo>
                    <a:pt x="28" y="0"/>
                  </a:moveTo>
                  <a:lnTo>
                    <a:pt x="0" y="17"/>
                  </a:lnTo>
                  <a:lnTo>
                    <a:pt x="30" y="56"/>
                  </a:lnTo>
                  <a:lnTo>
                    <a:pt x="52" y="4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97" name="Freeform 165"/>
            <p:cNvSpPr>
              <a:spLocks/>
            </p:cNvSpPr>
            <p:nvPr/>
          </p:nvSpPr>
          <p:spPr bwMode="auto">
            <a:xfrm>
              <a:off x="3196312" y="2886749"/>
              <a:ext cx="26224" cy="30595"/>
            </a:xfrm>
            <a:custGeom>
              <a:avLst/>
              <a:gdLst>
                <a:gd name="T0" fmla="*/ 2 w 56"/>
                <a:gd name="T1" fmla="*/ 0 h 63"/>
                <a:gd name="T2" fmla="*/ 0 w 56"/>
                <a:gd name="T3" fmla="*/ 40 h 63"/>
                <a:gd name="T4" fmla="*/ 35 w 56"/>
                <a:gd name="T5" fmla="*/ 63 h 63"/>
                <a:gd name="T6" fmla="*/ 56 w 56"/>
                <a:gd name="T7" fmla="*/ 45 h 63"/>
                <a:gd name="T8" fmla="*/ 2 w 56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3">
                  <a:moveTo>
                    <a:pt x="2" y="0"/>
                  </a:moveTo>
                  <a:lnTo>
                    <a:pt x="0" y="40"/>
                  </a:lnTo>
                  <a:lnTo>
                    <a:pt x="35" y="63"/>
                  </a:lnTo>
                  <a:lnTo>
                    <a:pt x="56" y="4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98" name="Freeform 166"/>
            <p:cNvSpPr>
              <a:spLocks/>
            </p:cNvSpPr>
            <p:nvPr/>
          </p:nvSpPr>
          <p:spPr bwMode="auto">
            <a:xfrm>
              <a:off x="3225448" y="2915886"/>
              <a:ext cx="29138" cy="27682"/>
            </a:xfrm>
            <a:custGeom>
              <a:avLst/>
              <a:gdLst>
                <a:gd name="T0" fmla="*/ 33 w 61"/>
                <a:gd name="T1" fmla="*/ 0 h 58"/>
                <a:gd name="T2" fmla="*/ 0 w 61"/>
                <a:gd name="T3" fmla="*/ 24 h 58"/>
                <a:gd name="T4" fmla="*/ 28 w 61"/>
                <a:gd name="T5" fmla="*/ 58 h 58"/>
                <a:gd name="T6" fmla="*/ 61 w 61"/>
                <a:gd name="T7" fmla="*/ 31 h 58"/>
                <a:gd name="T8" fmla="*/ 33 w 61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8">
                  <a:moveTo>
                    <a:pt x="33" y="0"/>
                  </a:moveTo>
                  <a:lnTo>
                    <a:pt x="0" y="24"/>
                  </a:lnTo>
                  <a:lnTo>
                    <a:pt x="28" y="58"/>
                  </a:lnTo>
                  <a:lnTo>
                    <a:pt x="61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99" name="Freeform 167"/>
            <p:cNvSpPr>
              <a:spLocks/>
            </p:cNvSpPr>
            <p:nvPr/>
          </p:nvSpPr>
          <p:spPr bwMode="auto">
            <a:xfrm>
              <a:off x="3258957" y="2942109"/>
              <a:ext cx="23310" cy="30595"/>
            </a:xfrm>
            <a:custGeom>
              <a:avLst/>
              <a:gdLst>
                <a:gd name="T0" fmla="*/ 29 w 49"/>
                <a:gd name="T1" fmla="*/ 0 h 61"/>
                <a:gd name="T2" fmla="*/ 0 w 49"/>
                <a:gd name="T3" fmla="*/ 38 h 61"/>
                <a:gd name="T4" fmla="*/ 9 w 49"/>
                <a:gd name="T5" fmla="*/ 61 h 61"/>
                <a:gd name="T6" fmla="*/ 49 w 49"/>
                <a:gd name="T7" fmla="*/ 43 h 61"/>
                <a:gd name="T8" fmla="*/ 29 w 49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1">
                  <a:moveTo>
                    <a:pt x="29" y="0"/>
                  </a:moveTo>
                  <a:lnTo>
                    <a:pt x="0" y="38"/>
                  </a:lnTo>
                  <a:lnTo>
                    <a:pt x="9" y="61"/>
                  </a:lnTo>
                  <a:lnTo>
                    <a:pt x="49" y="43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00" name="Freeform 168"/>
            <p:cNvSpPr>
              <a:spLocks/>
            </p:cNvSpPr>
            <p:nvPr/>
          </p:nvSpPr>
          <p:spPr bwMode="auto">
            <a:xfrm>
              <a:off x="3286638" y="2978533"/>
              <a:ext cx="48078" cy="61190"/>
            </a:xfrm>
            <a:custGeom>
              <a:avLst/>
              <a:gdLst>
                <a:gd name="T0" fmla="*/ 16 w 97"/>
                <a:gd name="T1" fmla="*/ 0 h 128"/>
                <a:gd name="T2" fmla="*/ 0 w 97"/>
                <a:gd name="T3" fmla="*/ 94 h 128"/>
                <a:gd name="T4" fmla="*/ 16 w 97"/>
                <a:gd name="T5" fmla="*/ 128 h 128"/>
                <a:gd name="T6" fmla="*/ 70 w 97"/>
                <a:gd name="T7" fmla="*/ 112 h 128"/>
                <a:gd name="T8" fmla="*/ 97 w 97"/>
                <a:gd name="T9" fmla="*/ 65 h 128"/>
                <a:gd name="T10" fmla="*/ 40 w 97"/>
                <a:gd name="T11" fmla="*/ 11 h 128"/>
                <a:gd name="T12" fmla="*/ 16 w 97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28">
                  <a:moveTo>
                    <a:pt x="16" y="0"/>
                  </a:moveTo>
                  <a:lnTo>
                    <a:pt x="0" y="94"/>
                  </a:lnTo>
                  <a:lnTo>
                    <a:pt x="16" y="128"/>
                  </a:lnTo>
                  <a:lnTo>
                    <a:pt x="70" y="112"/>
                  </a:lnTo>
                  <a:lnTo>
                    <a:pt x="97" y="65"/>
                  </a:lnTo>
                  <a:lnTo>
                    <a:pt x="40" y="1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01" name="Freeform 169"/>
            <p:cNvSpPr>
              <a:spLocks/>
            </p:cNvSpPr>
            <p:nvPr/>
          </p:nvSpPr>
          <p:spPr bwMode="auto">
            <a:xfrm>
              <a:off x="3323060" y="4165892"/>
              <a:ext cx="27682" cy="23310"/>
            </a:xfrm>
            <a:custGeom>
              <a:avLst/>
              <a:gdLst>
                <a:gd name="T0" fmla="*/ 35 w 56"/>
                <a:gd name="T1" fmla="*/ 3 h 47"/>
                <a:gd name="T2" fmla="*/ 2 w 56"/>
                <a:gd name="T3" fmla="*/ 0 h 47"/>
                <a:gd name="T4" fmla="*/ 0 w 56"/>
                <a:gd name="T5" fmla="*/ 30 h 47"/>
                <a:gd name="T6" fmla="*/ 25 w 56"/>
                <a:gd name="T7" fmla="*/ 47 h 47"/>
                <a:gd name="T8" fmla="*/ 56 w 56"/>
                <a:gd name="T9" fmla="*/ 28 h 47"/>
                <a:gd name="T10" fmla="*/ 35 w 56"/>
                <a:gd name="T11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47">
                  <a:moveTo>
                    <a:pt x="35" y="3"/>
                  </a:moveTo>
                  <a:lnTo>
                    <a:pt x="2" y="0"/>
                  </a:lnTo>
                  <a:lnTo>
                    <a:pt x="0" y="30"/>
                  </a:lnTo>
                  <a:lnTo>
                    <a:pt x="25" y="47"/>
                  </a:lnTo>
                  <a:lnTo>
                    <a:pt x="56" y="28"/>
                  </a:lnTo>
                  <a:lnTo>
                    <a:pt x="35" y="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02" name="Freeform 170"/>
            <p:cNvSpPr>
              <a:spLocks/>
            </p:cNvSpPr>
            <p:nvPr/>
          </p:nvSpPr>
          <p:spPr bwMode="auto">
            <a:xfrm>
              <a:off x="3372594" y="4183375"/>
              <a:ext cx="39337" cy="34965"/>
            </a:xfrm>
            <a:custGeom>
              <a:avLst/>
              <a:gdLst>
                <a:gd name="T0" fmla="*/ 46 w 81"/>
                <a:gd name="T1" fmla="*/ 0 h 73"/>
                <a:gd name="T2" fmla="*/ 0 w 81"/>
                <a:gd name="T3" fmla="*/ 31 h 73"/>
                <a:gd name="T4" fmla="*/ 35 w 81"/>
                <a:gd name="T5" fmla="*/ 73 h 73"/>
                <a:gd name="T6" fmla="*/ 64 w 81"/>
                <a:gd name="T7" fmla="*/ 66 h 73"/>
                <a:gd name="T8" fmla="*/ 81 w 81"/>
                <a:gd name="T9" fmla="*/ 45 h 73"/>
                <a:gd name="T10" fmla="*/ 46 w 81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73">
                  <a:moveTo>
                    <a:pt x="46" y="0"/>
                  </a:moveTo>
                  <a:lnTo>
                    <a:pt x="0" y="31"/>
                  </a:lnTo>
                  <a:lnTo>
                    <a:pt x="35" y="73"/>
                  </a:lnTo>
                  <a:lnTo>
                    <a:pt x="64" y="66"/>
                  </a:lnTo>
                  <a:lnTo>
                    <a:pt x="81" y="4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03" name="Freeform 171"/>
            <p:cNvSpPr>
              <a:spLocks/>
            </p:cNvSpPr>
            <p:nvPr/>
          </p:nvSpPr>
          <p:spPr bwMode="auto">
            <a:xfrm>
              <a:off x="5402035" y="3175211"/>
              <a:ext cx="18939" cy="16026"/>
            </a:xfrm>
            <a:custGeom>
              <a:avLst/>
              <a:gdLst>
                <a:gd name="T0" fmla="*/ 25 w 40"/>
                <a:gd name="T1" fmla="*/ 0 h 34"/>
                <a:gd name="T2" fmla="*/ 0 w 40"/>
                <a:gd name="T3" fmla="*/ 10 h 34"/>
                <a:gd name="T4" fmla="*/ 9 w 40"/>
                <a:gd name="T5" fmla="*/ 34 h 34"/>
                <a:gd name="T6" fmla="*/ 40 w 40"/>
                <a:gd name="T7" fmla="*/ 13 h 34"/>
                <a:gd name="T8" fmla="*/ 34 w 40"/>
                <a:gd name="T9" fmla="*/ 7 h 34"/>
                <a:gd name="T10" fmla="*/ 25 w 40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4">
                  <a:moveTo>
                    <a:pt x="25" y="0"/>
                  </a:moveTo>
                  <a:lnTo>
                    <a:pt x="0" y="10"/>
                  </a:lnTo>
                  <a:lnTo>
                    <a:pt x="9" y="34"/>
                  </a:lnTo>
                  <a:lnTo>
                    <a:pt x="40" y="13"/>
                  </a:lnTo>
                  <a:lnTo>
                    <a:pt x="34" y="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04" name="Freeform 172"/>
            <p:cNvSpPr>
              <a:spLocks/>
            </p:cNvSpPr>
            <p:nvPr/>
          </p:nvSpPr>
          <p:spPr bwMode="auto">
            <a:xfrm>
              <a:off x="5426803" y="3188323"/>
              <a:ext cx="20395" cy="27682"/>
            </a:xfrm>
            <a:custGeom>
              <a:avLst/>
              <a:gdLst>
                <a:gd name="T0" fmla="*/ 15 w 40"/>
                <a:gd name="T1" fmla="*/ 0 h 57"/>
                <a:gd name="T2" fmla="*/ 0 w 40"/>
                <a:gd name="T3" fmla="*/ 32 h 57"/>
                <a:gd name="T4" fmla="*/ 18 w 40"/>
                <a:gd name="T5" fmla="*/ 57 h 57"/>
                <a:gd name="T6" fmla="*/ 40 w 40"/>
                <a:gd name="T7" fmla="*/ 36 h 57"/>
                <a:gd name="T8" fmla="*/ 15 w 4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7">
                  <a:moveTo>
                    <a:pt x="15" y="0"/>
                  </a:moveTo>
                  <a:lnTo>
                    <a:pt x="0" y="32"/>
                  </a:lnTo>
                  <a:lnTo>
                    <a:pt x="18" y="57"/>
                  </a:lnTo>
                  <a:lnTo>
                    <a:pt x="40" y="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05" name="Freeform 173"/>
            <p:cNvSpPr>
              <a:spLocks/>
            </p:cNvSpPr>
            <p:nvPr/>
          </p:nvSpPr>
          <p:spPr bwMode="auto">
            <a:xfrm>
              <a:off x="5451569" y="3230573"/>
              <a:ext cx="17482" cy="21854"/>
            </a:xfrm>
            <a:custGeom>
              <a:avLst/>
              <a:gdLst>
                <a:gd name="T0" fmla="*/ 18 w 38"/>
                <a:gd name="T1" fmla="*/ 0 h 45"/>
                <a:gd name="T2" fmla="*/ 0 w 38"/>
                <a:gd name="T3" fmla="*/ 17 h 45"/>
                <a:gd name="T4" fmla="*/ 13 w 38"/>
                <a:gd name="T5" fmla="*/ 45 h 45"/>
                <a:gd name="T6" fmla="*/ 38 w 38"/>
                <a:gd name="T7" fmla="*/ 37 h 45"/>
                <a:gd name="T8" fmla="*/ 18 w 38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5">
                  <a:moveTo>
                    <a:pt x="18" y="0"/>
                  </a:moveTo>
                  <a:lnTo>
                    <a:pt x="0" y="17"/>
                  </a:lnTo>
                  <a:lnTo>
                    <a:pt x="13" y="45"/>
                  </a:lnTo>
                  <a:lnTo>
                    <a:pt x="38" y="3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06" name="Freeform 174"/>
            <p:cNvSpPr>
              <a:spLocks/>
            </p:cNvSpPr>
            <p:nvPr/>
          </p:nvSpPr>
          <p:spPr bwMode="auto">
            <a:xfrm>
              <a:off x="5453026" y="3264082"/>
              <a:ext cx="21854" cy="23310"/>
            </a:xfrm>
            <a:custGeom>
              <a:avLst/>
              <a:gdLst>
                <a:gd name="T0" fmla="*/ 12 w 45"/>
                <a:gd name="T1" fmla="*/ 0 h 47"/>
                <a:gd name="T2" fmla="*/ 0 w 45"/>
                <a:gd name="T3" fmla="*/ 25 h 47"/>
                <a:gd name="T4" fmla="*/ 20 w 45"/>
                <a:gd name="T5" fmla="*/ 47 h 47"/>
                <a:gd name="T6" fmla="*/ 45 w 45"/>
                <a:gd name="T7" fmla="*/ 34 h 47"/>
                <a:gd name="T8" fmla="*/ 12 w 45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7">
                  <a:moveTo>
                    <a:pt x="12" y="0"/>
                  </a:moveTo>
                  <a:lnTo>
                    <a:pt x="0" y="25"/>
                  </a:lnTo>
                  <a:lnTo>
                    <a:pt x="20" y="47"/>
                  </a:lnTo>
                  <a:lnTo>
                    <a:pt x="45" y="3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07" name="Freeform 175"/>
            <p:cNvSpPr>
              <a:spLocks/>
            </p:cNvSpPr>
            <p:nvPr/>
          </p:nvSpPr>
          <p:spPr bwMode="auto">
            <a:xfrm>
              <a:off x="5448654" y="3296134"/>
              <a:ext cx="21854" cy="21854"/>
            </a:xfrm>
            <a:custGeom>
              <a:avLst/>
              <a:gdLst>
                <a:gd name="T0" fmla="*/ 22 w 44"/>
                <a:gd name="T1" fmla="*/ 0 h 46"/>
                <a:gd name="T2" fmla="*/ 0 w 44"/>
                <a:gd name="T3" fmla="*/ 15 h 46"/>
                <a:gd name="T4" fmla="*/ 17 w 44"/>
                <a:gd name="T5" fmla="*/ 46 h 46"/>
                <a:gd name="T6" fmla="*/ 44 w 44"/>
                <a:gd name="T7" fmla="*/ 30 h 46"/>
                <a:gd name="T8" fmla="*/ 22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22" y="0"/>
                  </a:moveTo>
                  <a:lnTo>
                    <a:pt x="0" y="15"/>
                  </a:lnTo>
                  <a:lnTo>
                    <a:pt x="17" y="46"/>
                  </a:lnTo>
                  <a:lnTo>
                    <a:pt x="44" y="3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08" name="Freeform 176"/>
            <p:cNvSpPr>
              <a:spLocks/>
            </p:cNvSpPr>
            <p:nvPr/>
          </p:nvSpPr>
          <p:spPr bwMode="auto">
            <a:xfrm>
              <a:off x="5437000" y="3323814"/>
              <a:ext cx="20395" cy="16026"/>
            </a:xfrm>
            <a:custGeom>
              <a:avLst/>
              <a:gdLst>
                <a:gd name="T0" fmla="*/ 19 w 40"/>
                <a:gd name="T1" fmla="*/ 0 h 32"/>
                <a:gd name="T2" fmla="*/ 0 w 40"/>
                <a:gd name="T3" fmla="*/ 20 h 32"/>
                <a:gd name="T4" fmla="*/ 7 w 40"/>
                <a:gd name="T5" fmla="*/ 32 h 32"/>
                <a:gd name="T6" fmla="*/ 32 w 40"/>
                <a:gd name="T7" fmla="*/ 32 h 32"/>
                <a:gd name="T8" fmla="*/ 40 w 40"/>
                <a:gd name="T9" fmla="*/ 12 h 32"/>
                <a:gd name="T10" fmla="*/ 19 w 40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2">
                  <a:moveTo>
                    <a:pt x="19" y="0"/>
                  </a:moveTo>
                  <a:lnTo>
                    <a:pt x="0" y="20"/>
                  </a:lnTo>
                  <a:lnTo>
                    <a:pt x="7" y="32"/>
                  </a:lnTo>
                  <a:lnTo>
                    <a:pt x="32" y="32"/>
                  </a:lnTo>
                  <a:lnTo>
                    <a:pt x="40" y="1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09" name="Freeform 177"/>
            <p:cNvSpPr>
              <a:spLocks/>
            </p:cNvSpPr>
            <p:nvPr/>
          </p:nvSpPr>
          <p:spPr bwMode="auto">
            <a:xfrm>
              <a:off x="5442827" y="3352953"/>
              <a:ext cx="29138" cy="37879"/>
            </a:xfrm>
            <a:custGeom>
              <a:avLst/>
              <a:gdLst>
                <a:gd name="T0" fmla="*/ 39 w 61"/>
                <a:gd name="T1" fmla="*/ 0 h 77"/>
                <a:gd name="T2" fmla="*/ 21 w 61"/>
                <a:gd name="T3" fmla="*/ 17 h 77"/>
                <a:gd name="T4" fmla="*/ 0 w 61"/>
                <a:gd name="T5" fmla="*/ 20 h 77"/>
                <a:gd name="T6" fmla="*/ 0 w 61"/>
                <a:gd name="T7" fmla="*/ 44 h 77"/>
                <a:gd name="T8" fmla="*/ 37 w 61"/>
                <a:gd name="T9" fmla="*/ 77 h 77"/>
                <a:gd name="T10" fmla="*/ 52 w 61"/>
                <a:gd name="T11" fmla="*/ 53 h 77"/>
                <a:gd name="T12" fmla="*/ 61 w 61"/>
                <a:gd name="T13" fmla="*/ 25 h 77"/>
                <a:gd name="T14" fmla="*/ 58 w 61"/>
                <a:gd name="T15" fmla="*/ 3 h 77"/>
                <a:gd name="T16" fmla="*/ 39 w 61"/>
                <a:gd name="T1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7">
                  <a:moveTo>
                    <a:pt x="39" y="0"/>
                  </a:moveTo>
                  <a:lnTo>
                    <a:pt x="21" y="17"/>
                  </a:lnTo>
                  <a:lnTo>
                    <a:pt x="0" y="20"/>
                  </a:lnTo>
                  <a:lnTo>
                    <a:pt x="0" y="44"/>
                  </a:lnTo>
                  <a:lnTo>
                    <a:pt x="37" y="77"/>
                  </a:lnTo>
                  <a:lnTo>
                    <a:pt x="52" y="53"/>
                  </a:lnTo>
                  <a:lnTo>
                    <a:pt x="61" y="25"/>
                  </a:lnTo>
                  <a:lnTo>
                    <a:pt x="58" y="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10" name="Freeform 178"/>
            <p:cNvSpPr>
              <a:spLocks/>
            </p:cNvSpPr>
            <p:nvPr/>
          </p:nvSpPr>
          <p:spPr bwMode="auto">
            <a:xfrm>
              <a:off x="5327733" y="3148988"/>
              <a:ext cx="40793" cy="24767"/>
            </a:xfrm>
            <a:custGeom>
              <a:avLst/>
              <a:gdLst>
                <a:gd name="T0" fmla="*/ 82 w 82"/>
                <a:gd name="T1" fmla="*/ 16 h 53"/>
                <a:gd name="T2" fmla="*/ 36 w 82"/>
                <a:gd name="T3" fmla="*/ 0 h 53"/>
                <a:gd name="T4" fmla="*/ 0 w 82"/>
                <a:gd name="T5" fmla="*/ 23 h 53"/>
                <a:gd name="T6" fmla="*/ 18 w 82"/>
                <a:gd name="T7" fmla="*/ 44 h 53"/>
                <a:gd name="T8" fmla="*/ 80 w 82"/>
                <a:gd name="T9" fmla="*/ 53 h 53"/>
                <a:gd name="T10" fmla="*/ 82 w 82"/>
                <a:gd name="T11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53">
                  <a:moveTo>
                    <a:pt x="82" y="16"/>
                  </a:moveTo>
                  <a:lnTo>
                    <a:pt x="36" y="0"/>
                  </a:lnTo>
                  <a:lnTo>
                    <a:pt x="0" y="23"/>
                  </a:lnTo>
                  <a:lnTo>
                    <a:pt x="18" y="44"/>
                  </a:lnTo>
                  <a:lnTo>
                    <a:pt x="80" y="53"/>
                  </a:lnTo>
                  <a:lnTo>
                    <a:pt x="82" y="1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11" name="Freeform 179"/>
            <p:cNvSpPr>
              <a:spLocks/>
            </p:cNvSpPr>
            <p:nvPr/>
          </p:nvSpPr>
          <p:spPr bwMode="auto">
            <a:xfrm>
              <a:off x="5168933" y="3108195"/>
              <a:ext cx="132577" cy="71388"/>
            </a:xfrm>
            <a:custGeom>
              <a:avLst/>
              <a:gdLst>
                <a:gd name="T0" fmla="*/ 63 w 273"/>
                <a:gd name="T1" fmla="*/ 0 h 145"/>
                <a:gd name="T2" fmla="*/ 35 w 273"/>
                <a:gd name="T3" fmla="*/ 30 h 145"/>
                <a:gd name="T4" fmla="*/ 67 w 273"/>
                <a:gd name="T5" fmla="*/ 43 h 145"/>
                <a:gd name="T6" fmla="*/ 72 w 273"/>
                <a:gd name="T7" fmla="*/ 83 h 145"/>
                <a:gd name="T8" fmla="*/ 0 w 273"/>
                <a:gd name="T9" fmla="*/ 91 h 145"/>
                <a:gd name="T10" fmla="*/ 7 w 273"/>
                <a:gd name="T11" fmla="*/ 129 h 145"/>
                <a:gd name="T12" fmla="*/ 28 w 273"/>
                <a:gd name="T13" fmla="*/ 131 h 145"/>
                <a:gd name="T14" fmla="*/ 41 w 273"/>
                <a:gd name="T15" fmla="*/ 113 h 145"/>
                <a:gd name="T16" fmla="*/ 125 w 273"/>
                <a:gd name="T17" fmla="*/ 116 h 145"/>
                <a:gd name="T18" fmla="*/ 140 w 273"/>
                <a:gd name="T19" fmla="*/ 145 h 145"/>
                <a:gd name="T20" fmla="*/ 159 w 273"/>
                <a:gd name="T21" fmla="*/ 122 h 145"/>
                <a:gd name="T22" fmla="*/ 216 w 273"/>
                <a:gd name="T23" fmla="*/ 107 h 145"/>
                <a:gd name="T24" fmla="*/ 267 w 273"/>
                <a:gd name="T25" fmla="*/ 117 h 145"/>
                <a:gd name="T26" fmla="*/ 273 w 273"/>
                <a:gd name="T27" fmla="*/ 87 h 145"/>
                <a:gd name="T28" fmla="*/ 183 w 273"/>
                <a:gd name="T29" fmla="*/ 28 h 145"/>
                <a:gd name="T30" fmla="*/ 124 w 273"/>
                <a:gd name="T31" fmla="*/ 6 h 145"/>
                <a:gd name="T32" fmla="*/ 63 w 273"/>
                <a:gd name="T3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3" h="145">
                  <a:moveTo>
                    <a:pt x="63" y="0"/>
                  </a:moveTo>
                  <a:lnTo>
                    <a:pt x="35" y="30"/>
                  </a:lnTo>
                  <a:lnTo>
                    <a:pt x="67" y="43"/>
                  </a:lnTo>
                  <a:lnTo>
                    <a:pt x="72" y="83"/>
                  </a:lnTo>
                  <a:lnTo>
                    <a:pt x="0" y="91"/>
                  </a:lnTo>
                  <a:lnTo>
                    <a:pt x="7" y="129"/>
                  </a:lnTo>
                  <a:lnTo>
                    <a:pt x="28" y="131"/>
                  </a:lnTo>
                  <a:lnTo>
                    <a:pt x="41" y="113"/>
                  </a:lnTo>
                  <a:lnTo>
                    <a:pt x="125" y="116"/>
                  </a:lnTo>
                  <a:lnTo>
                    <a:pt x="140" y="145"/>
                  </a:lnTo>
                  <a:lnTo>
                    <a:pt x="159" y="122"/>
                  </a:lnTo>
                  <a:lnTo>
                    <a:pt x="216" y="107"/>
                  </a:lnTo>
                  <a:lnTo>
                    <a:pt x="267" y="117"/>
                  </a:lnTo>
                  <a:lnTo>
                    <a:pt x="273" y="87"/>
                  </a:lnTo>
                  <a:lnTo>
                    <a:pt x="183" y="28"/>
                  </a:lnTo>
                  <a:lnTo>
                    <a:pt x="124" y="6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12" name="Freeform 180"/>
            <p:cNvSpPr>
              <a:spLocks/>
            </p:cNvSpPr>
            <p:nvPr/>
          </p:nvSpPr>
          <p:spPr bwMode="auto">
            <a:xfrm>
              <a:off x="5230123" y="3115480"/>
              <a:ext cx="71388" cy="62646"/>
            </a:xfrm>
            <a:custGeom>
              <a:avLst/>
              <a:gdLst>
                <a:gd name="T0" fmla="*/ 148 w 148"/>
                <a:gd name="T1" fmla="*/ 74 h 131"/>
                <a:gd name="T2" fmla="*/ 58 w 148"/>
                <a:gd name="T3" fmla="*/ 15 h 131"/>
                <a:gd name="T4" fmla="*/ 14 w 148"/>
                <a:gd name="T5" fmla="*/ 0 h 131"/>
                <a:gd name="T6" fmla="*/ 0 w 148"/>
                <a:gd name="T7" fmla="*/ 103 h 131"/>
                <a:gd name="T8" fmla="*/ 15 w 148"/>
                <a:gd name="T9" fmla="*/ 131 h 131"/>
                <a:gd name="T10" fmla="*/ 34 w 148"/>
                <a:gd name="T11" fmla="*/ 109 h 131"/>
                <a:gd name="T12" fmla="*/ 92 w 148"/>
                <a:gd name="T13" fmla="*/ 94 h 131"/>
                <a:gd name="T14" fmla="*/ 142 w 148"/>
                <a:gd name="T15" fmla="*/ 104 h 131"/>
                <a:gd name="T16" fmla="*/ 148 w 148"/>
                <a:gd name="T17" fmla="*/ 7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131">
                  <a:moveTo>
                    <a:pt x="148" y="74"/>
                  </a:moveTo>
                  <a:lnTo>
                    <a:pt x="58" y="15"/>
                  </a:lnTo>
                  <a:lnTo>
                    <a:pt x="14" y="0"/>
                  </a:lnTo>
                  <a:lnTo>
                    <a:pt x="0" y="103"/>
                  </a:lnTo>
                  <a:lnTo>
                    <a:pt x="15" y="131"/>
                  </a:lnTo>
                  <a:lnTo>
                    <a:pt x="34" y="109"/>
                  </a:lnTo>
                  <a:lnTo>
                    <a:pt x="92" y="94"/>
                  </a:lnTo>
                  <a:lnTo>
                    <a:pt x="142" y="104"/>
                  </a:lnTo>
                  <a:lnTo>
                    <a:pt x="148" y="74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13" name="Freeform 181"/>
            <p:cNvSpPr>
              <a:spLocks/>
            </p:cNvSpPr>
            <p:nvPr/>
          </p:nvSpPr>
          <p:spPr bwMode="auto">
            <a:xfrm>
              <a:off x="5168933" y="3108195"/>
              <a:ext cx="59733" cy="64103"/>
            </a:xfrm>
            <a:custGeom>
              <a:avLst/>
              <a:gdLst>
                <a:gd name="T0" fmla="*/ 63 w 122"/>
                <a:gd name="T1" fmla="*/ 0 h 131"/>
                <a:gd name="T2" fmla="*/ 122 w 122"/>
                <a:gd name="T3" fmla="*/ 6 h 131"/>
                <a:gd name="T4" fmla="*/ 115 w 122"/>
                <a:gd name="T5" fmla="*/ 78 h 131"/>
                <a:gd name="T6" fmla="*/ 109 w 122"/>
                <a:gd name="T7" fmla="*/ 117 h 131"/>
                <a:gd name="T8" fmla="*/ 41 w 122"/>
                <a:gd name="T9" fmla="*/ 113 h 131"/>
                <a:gd name="T10" fmla="*/ 28 w 122"/>
                <a:gd name="T11" fmla="*/ 131 h 131"/>
                <a:gd name="T12" fmla="*/ 7 w 122"/>
                <a:gd name="T13" fmla="*/ 130 h 131"/>
                <a:gd name="T14" fmla="*/ 0 w 122"/>
                <a:gd name="T15" fmla="*/ 91 h 131"/>
                <a:gd name="T16" fmla="*/ 72 w 122"/>
                <a:gd name="T17" fmla="*/ 84 h 131"/>
                <a:gd name="T18" fmla="*/ 68 w 122"/>
                <a:gd name="T19" fmla="*/ 43 h 131"/>
                <a:gd name="T20" fmla="*/ 35 w 122"/>
                <a:gd name="T21" fmla="*/ 30 h 131"/>
                <a:gd name="T22" fmla="*/ 63 w 122"/>
                <a:gd name="T2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2" h="131">
                  <a:moveTo>
                    <a:pt x="63" y="0"/>
                  </a:moveTo>
                  <a:lnTo>
                    <a:pt x="122" y="6"/>
                  </a:lnTo>
                  <a:lnTo>
                    <a:pt x="115" y="78"/>
                  </a:lnTo>
                  <a:lnTo>
                    <a:pt x="109" y="117"/>
                  </a:lnTo>
                  <a:lnTo>
                    <a:pt x="41" y="113"/>
                  </a:lnTo>
                  <a:lnTo>
                    <a:pt x="28" y="131"/>
                  </a:lnTo>
                  <a:lnTo>
                    <a:pt x="7" y="130"/>
                  </a:lnTo>
                  <a:lnTo>
                    <a:pt x="0" y="91"/>
                  </a:lnTo>
                  <a:lnTo>
                    <a:pt x="72" y="84"/>
                  </a:lnTo>
                  <a:lnTo>
                    <a:pt x="68" y="43"/>
                  </a:lnTo>
                  <a:lnTo>
                    <a:pt x="35" y="3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14" name="Freeform 182"/>
            <p:cNvSpPr>
              <a:spLocks/>
            </p:cNvSpPr>
            <p:nvPr/>
          </p:nvSpPr>
          <p:spPr bwMode="auto">
            <a:xfrm>
              <a:off x="5630767" y="5042938"/>
              <a:ext cx="43707" cy="32051"/>
            </a:xfrm>
            <a:custGeom>
              <a:avLst/>
              <a:gdLst>
                <a:gd name="T0" fmla="*/ 89 w 89"/>
                <a:gd name="T1" fmla="*/ 5 h 65"/>
                <a:gd name="T2" fmla="*/ 45 w 89"/>
                <a:gd name="T3" fmla="*/ 0 h 65"/>
                <a:gd name="T4" fmla="*/ 0 w 89"/>
                <a:gd name="T5" fmla="*/ 30 h 65"/>
                <a:gd name="T6" fmla="*/ 32 w 89"/>
                <a:gd name="T7" fmla="*/ 65 h 65"/>
                <a:gd name="T8" fmla="*/ 89 w 89"/>
                <a:gd name="T9" fmla="*/ 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5">
                  <a:moveTo>
                    <a:pt x="89" y="5"/>
                  </a:moveTo>
                  <a:lnTo>
                    <a:pt x="45" y="0"/>
                  </a:lnTo>
                  <a:lnTo>
                    <a:pt x="0" y="30"/>
                  </a:lnTo>
                  <a:lnTo>
                    <a:pt x="32" y="65"/>
                  </a:lnTo>
                  <a:lnTo>
                    <a:pt x="89" y="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15" name="Freeform 183"/>
            <p:cNvSpPr>
              <a:spLocks/>
            </p:cNvSpPr>
            <p:nvPr/>
          </p:nvSpPr>
          <p:spPr bwMode="auto">
            <a:xfrm>
              <a:off x="5668645" y="5034196"/>
              <a:ext cx="50991" cy="48078"/>
            </a:xfrm>
            <a:custGeom>
              <a:avLst/>
              <a:gdLst>
                <a:gd name="T0" fmla="*/ 58 w 105"/>
                <a:gd name="T1" fmla="*/ 0 h 98"/>
                <a:gd name="T2" fmla="*/ 43 w 105"/>
                <a:gd name="T3" fmla="*/ 48 h 98"/>
                <a:gd name="T4" fmla="*/ 0 w 105"/>
                <a:gd name="T5" fmla="*/ 86 h 98"/>
                <a:gd name="T6" fmla="*/ 3 w 105"/>
                <a:gd name="T7" fmla="*/ 98 h 98"/>
                <a:gd name="T8" fmla="*/ 75 w 105"/>
                <a:gd name="T9" fmla="*/ 70 h 98"/>
                <a:gd name="T10" fmla="*/ 105 w 105"/>
                <a:gd name="T11" fmla="*/ 33 h 98"/>
                <a:gd name="T12" fmla="*/ 58 w 105"/>
                <a:gd name="T1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98">
                  <a:moveTo>
                    <a:pt x="58" y="0"/>
                  </a:moveTo>
                  <a:lnTo>
                    <a:pt x="43" y="48"/>
                  </a:lnTo>
                  <a:lnTo>
                    <a:pt x="0" y="86"/>
                  </a:lnTo>
                  <a:lnTo>
                    <a:pt x="3" y="98"/>
                  </a:lnTo>
                  <a:lnTo>
                    <a:pt x="75" y="70"/>
                  </a:lnTo>
                  <a:lnTo>
                    <a:pt x="105" y="3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16" name="Freeform 184"/>
            <p:cNvSpPr>
              <a:spLocks/>
            </p:cNvSpPr>
            <p:nvPr/>
          </p:nvSpPr>
          <p:spPr bwMode="auto">
            <a:xfrm>
              <a:off x="6436422" y="1785343"/>
              <a:ext cx="192309" cy="123835"/>
            </a:xfrm>
            <a:custGeom>
              <a:avLst/>
              <a:gdLst>
                <a:gd name="T0" fmla="*/ 118 w 397"/>
                <a:gd name="T1" fmla="*/ 19 h 256"/>
                <a:gd name="T2" fmla="*/ 85 w 397"/>
                <a:gd name="T3" fmla="*/ 0 h 256"/>
                <a:gd name="T4" fmla="*/ 39 w 397"/>
                <a:gd name="T5" fmla="*/ 28 h 256"/>
                <a:gd name="T6" fmla="*/ 0 w 397"/>
                <a:gd name="T7" fmla="*/ 65 h 256"/>
                <a:gd name="T8" fmla="*/ 1 w 397"/>
                <a:gd name="T9" fmla="*/ 85 h 256"/>
                <a:gd name="T10" fmla="*/ 52 w 397"/>
                <a:gd name="T11" fmla="*/ 91 h 256"/>
                <a:gd name="T12" fmla="*/ 49 w 397"/>
                <a:gd name="T13" fmla="*/ 126 h 256"/>
                <a:gd name="T14" fmla="*/ 31 w 397"/>
                <a:gd name="T15" fmla="*/ 145 h 256"/>
                <a:gd name="T16" fmla="*/ 35 w 397"/>
                <a:gd name="T17" fmla="*/ 156 h 256"/>
                <a:gd name="T18" fmla="*/ 86 w 397"/>
                <a:gd name="T19" fmla="*/ 160 h 256"/>
                <a:gd name="T20" fmla="*/ 86 w 397"/>
                <a:gd name="T21" fmla="*/ 218 h 256"/>
                <a:gd name="T22" fmla="*/ 158 w 397"/>
                <a:gd name="T23" fmla="*/ 230 h 256"/>
                <a:gd name="T24" fmla="*/ 201 w 397"/>
                <a:gd name="T25" fmla="*/ 254 h 256"/>
                <a:gd name="T26" fmla="*/ 249 w 397"/>
                <a:gd name="T27" fmla="*/ 256 h 256"/>
                <a:gd name="T28" fmla="*/ 332 w 397"/>
                <a:gd name="T29" fmla="*/ 216 h 256"/>
                <a:gd name="T30" fmla="*/ 396 w 397"/>
                <a:gd name="T31" fmla="*/ 131 h 256"/>
                <a:gd name="T32" fmla="*/ 397 w 397"/>
                <a:gd name="T33" fmla="*/ 74 h 256"/>
                <a:gd name="T34" fmla="*/ 359 w 397"/>
                <a:gd name="T35" fmla="*/ 41 h 256"/>
                <a:gd name="T36" fmla="*/ 326 w 397"/>
                <a:gd name="T37" fmla="*/ 14 h 256"/>
                <a:gd name="T38" fmla="*/ 311 w 397"/>
                <a:gd name="T39" fmla="*/ 24 h 256"/>
                <a:gd name="T40" fmla="*/ 289 w 397"/>
                <a:gd name="T41" fmla="*/ 52 h 256"/>
                <a:gd name="T42" fmla="*/ 263 w 397"/>
                <a:gd name="T43" fmla="*/ 49 h 256"/>
                <a:gd name="T44" fmla="*/ 239 w 397"/>
                <a:gd name="T45" fmla="*/ 22 h 256"/>
                <a:gd name="T46" fmla="*/ 206 w 397"/>
                <a:gd name="T47" fmla="*/ 25 h 256"/>
                <a:gd name="T48" fmla="*/ 159 w 397"/>
                <a:gd name="T49" fmla="*/ 64 h 256"/>
                <a:gd name="T50" fmla="*/ 130 w 397"/>
                <a:gd name="T51" fmla="*/ 95 h 256"/>
                <a:gd name="T52" fmla="*/ 114 w 397"/>
                <a:gd name="T53" fmla="*/ 81 h 256"/>
                <a:gd name="T54" fmla="*/ 113 w 397"/>
                <a:gd name="T55" fmla="*/ 47 h 256"/>
                <a:gd name="T56" fmla="*/ 129 w 397"/>
                <a:gd name="T57" fmla="*/ 36 h 256"/>
                <a:gd name="T58" fmla="*/ 118 w 397"/>
                <a:gd name="T59" fmla="*/ 1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7" h="256">
                  <a:moveTo>
                    <a:pt x="118" y="19"/>
                  </a:moveTo>
                  <a:lnTo>
                    <a:pt x="85" y="0"/>
                  </a:lnTo>
                  <a:lnTo>
                    <a:pt x="39" y="28"/>
                  </a:lnTo>
                  <a:lnTo>
                    <a:pt x="0" y="65"/>
                  </a:lnTo>
                  <a:lnTo>
                    <a:pt x="1" y="85"/>
                  </a:lnTo>
                  <a:lnTo>
                    <a:pt x="52" y="91"/>
                  </a:lnTo>
                  <a:lnTo>
                    <a:pt x="49" y="126"/>
                  </a:lnTo>
                  <a:lnTo>
                    <a:pt x="31" y="145"/>
                  </a:lnTo>
                  <a:lnTo>
                    <a:pt x="35" y="156"/>
                  </a:lnTo>
                  <a:lnTo>
                    <a:pt x="86" y="160"/>
                  </a:lnTo>
                  <a:lnTo>
                    <a:pt x="86" y="218"/>
                  </a:lnTo>
                  <a:lnTo>
                    <a:pt x="158" y="230"/>
                  </a:lnTo>
                  <a:lnTo>
                    <a:pt x="201" y="254"/>
                  </a:lnTo>
                  <a:lnTo>
                    <a:pt x="249" y="256"/>
                  </a:lnTo>
                  <a:lnTo>
                    <a:pt x="332" y="216"/>
                  </a:lnTo>
                  <a:lnTo>
                    <a:pt x="396" y="131"/>
                  </a:lnTo>
                  <a:lnTo>
                    <a:pt x="397" y="74"/>
                  </a:lnTo>
                  <a:lnTo>
                    <a:pt x="359" y="41"/>
                  </a:lnTo>
                  <a:lnTo>
                    <a:pt x="326" y="14"/>
                  </a:lnTo>
                  <a:lnTo>
                    <a:pt x="311" y="24"/>
                  </a:lnTo>
                  <a:lnTo>
                    <a:pt x="289" y="52"/>
                  </a:lnTo>
                  <a:lnTo>
                    <a:pt x="263" y="49"/>
                  </a:lnTo>
                  <a:lnTo>
                    <a:pt x="239" y="22"/>
                  </a:lnTo>
                  <a:lnTo>
                    <a:pt x="206" y="25"/>
                  </a:lnTo>
                  <a:lnTo>
                    <a:pt x="159" y="64"/>
                  </a:lnTo>
                  <a:lnTo>
                    <a:pt x="130" y="95"/>
                  </a:lnTo>
                  <a:lnTo>
                    <a:pt x="114" y="81"/>
                  </a:lnTo>
                  <a:lnTo>
                    <a:pt x="113" y="47"/>
                  </a:lnTo>
                  <a:lnTo>
                    <a:pt x="129" y="36"/>
                  </a:lnTo>
                  <a:lnTo>
                    <a:pt x="118" y="19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17" name="Freeform 185"/>
            <p:cNvSpPr>
              <a:spLocks/>
            </p:cNvSpPr>
            <p:nvPr/>
          </p:nvSpPr>
          <p:spPr bwMode="auto">
            <a:xfrm>
              <a:off x="7065798" y="1253581"/>
              <a:ext cx="144233" cy="131120"/>
            </a:xfrm>
            <a:custGeom>
              <a:avLst/>
              <a:gdLst>
                <a:gd name="T0" fmla="*/ 225 w 299"/>
                <a:gd name="T1" fmla="*/ 29 h 271"/>
                <a:gd name="T2" fmla="*/ 196 w 299"/>
                <a:gd name="T3" fmla="*/ 0 h 271"/>
                <a:gd name="T4" fmla="*/ 133 w 299"/>
                <a:gd name="T5" fmla="*/ 31 h 271"/>
                <a:gd name="T6" fmla="*/ 19 w 299"/>
                <a:gd name="T7" fmla="*/ 31 h 271"/>
                <a:gd name="T8" fmla="*/ 0 w 299"/>
                <a:gd name="T9" fmla="*/ 98 h 271"/>
                <a:gd name="T10" fmla="*/ 65 w 299"/>
                <a:gd name="T11" fmla="*/ 155 h 271"/>
                <a:gd name="T12" fmla="*/ 93 w 299"/>
                <a:gd name="T13" fmla="*/ 151 h 271"/>
                <a:gd name="T14" fmla="*/ 133 w 299"/>
                <a:gd name="T15" fmla="*/ 81 h 271"/>
                <a:gd name="T16" fmla="*/ 168 w 299"/>
                <a:gd name="T17" fmla="*/ 106 h 271"/>
                <a:gd name="T18" fmla="*/ 144 w 299"/>
                <a:gd name="T19" fmla="*/ 155 h 271"/>
                <a:gd name="T20" fmla="*/ 131 w 299"/>
                <a:gd name="T21" fmla="*/ 227 h 271"/>
                <a:gd name="T22" fmla="*/ 160 w 299"/>
                <a:gd name="T23" fmla="*/ 271 h 271"/>
                <a:gd name="T24" fmla="*/ 221 w 299"/>
                <a:gd name="T25" fmla="*/ 169 h 271"/>
                <a:gd name="T26" fmla="*/ 299 w 299"/>
                <a:gd name="T27" fmla="*/ 73 h 271"/>
                <a:gd name="T28" fmla="*/ 268 w 299"/>
                <a:gd name="T29" fmla="*/ 47 h 271"/>
                <a:gd name="T30" fmla="*/ 225 w 299"/>
                <a:gd name="T31" fmla="*/ 2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9" h="271">
                  <a:moveTo>
                    <a:pt x="225" y="29"/>
                  </a:moveTo>
                  <a:lnTo>
                    <a:pt x="196" y="0"/>
                  </a:lnTo>
                  <a:lnTo>
                    <a:pt x="133" y="31"/>
                  </a:lnTo>
                  <a:lnTo>
                    <a:pt x="19" y="31"/>
                  </a:lnTo>
                  <a:lnTo>
                    <a:pt x="0" y="98"/>
                  </a:lnTo>
                  <a:lnTo>
                    <a:pt x="65" y="155"/>
                  </a:lnTo>
                  <a:lnTo>
                    <a:pt x="93" y="151"/>
                  </a:lnTo>
                  <a:lnTo>
                    <a:pt x="133" y="81"/>
                  </a:lnTo>
                  <a:lnTo>
                    <a:pt x="168" y="106"/>
                  </a:lnTo>
                  <a:lnTo>
                    <a:pt x="144" y="155"/>
                  </a:lnTo>
                  <a:lnTo>
                    <a:pt x="131" y="227"/>
                  </a:lnTo>
                  <a:lnTo>
                    <a:pt x="160" y="271"/>
                  </a:lnTo>
                  <a:lnTo>
                    <a:pt x="221" y="169"/>
                  </a:lnTo>
                  <a:lnTo>
                    <a:pt x="299" y="73"/>
                  </a:lnTo>
                  <a:lnTo>
                    <a:pt x="268" y="47"/>
                  </a:lnTo>
                  <a:lnTo>
                    <a:pt x="225" y="29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18" name="Freeform 186"/>
            <p:cNvSpPr>
              <a:spLocks/>
            </p:cNvSpPr>
            <p:nvPr/>
          </p:nvSpPr>
          <p:spPr bwMode="auto">
            <a:xfrm>
              <a:off x="7166322" y="1206959"/>
              <a:ext cx="147146" cy="77215"/>
            </a:xfrm>
            <a:custGeom>
              <a:avLst/>
              <a:gdLst>
                <a:gd name="T0" fmla="*/ 49 w 302"/>
                <a:gd name="T1" fmla="*/ 2 h 160"/>
                <a:gd name="T2" fmla="*/ 0 w 302"/>
                <a:gd name="T3" fmla="*/ 49 h 160"/>
                <a:gd name="T4" fmla="*/ 30 w 302"/>
                <a:gd name="T5" fmla="*/ 95 h 160"/>
                <a:gd name="T6" fmla="*/ 84 w 302"/>
                <a:gd name="T7" fmla="*/ 95 h 160"/>
                <a:gd name="T8" fmla="*/ 106 w 302"/>
                <a:gd name="T9" fmla="*/ 126 h 160"/>
                <a:gd name="T10" fmla="*/ 173 w 302"/>
                <a:gd name="T11" fmla="*/ 160 h 160"/>
                <a:gd name="T12" fmla="*/ 249 w 302"/>
                <a:gd name="T13" fmla="*/ 116 h 160"/>
                <a:gd name="T14" fmla="*/ 302 w 302"/>
                <a:gd name="T15" fmla="*/ 71 h 160"/>
                <a:gd name="T16" fmla="*/ 284 w 302"/>
                <a:gd name="T17" fmla="*/ 34 h 160"/>
                <a:gd name="T18" fmla="*/ 232 w 302"/>
                <a:gd name="T19" fmla="*/ 4 h 160"/>
                <a:gd name="T20" fmla="*/ 193 w 302"/>
                <a:gd name="T21" fmla="*/ 38 h 160"/>
                <a:gd name="T22" fmla="*/ 167 w 302"/>
                <a:gd name="T23" fmla="*/ 6 h 160"/>
                <a:gd name="T24" fmla="*/ 147 w 302"/>
                <a:gd name="T25" fmla="*/ 8 h 160"/>
                <a:gd name="T26" fmla="*/ 120 w 302"/>
                <a:gd name="T27" fmla="*/ 65 h 160"/>
                <a:gd name="T28" fmla="*/ 82 w 302"/>
                <a:gd name="T29" fmla="*/ 26 h 160"/>
                <a:gd name="T30" fmla="*/ 78 w 302"/>
                <a:gd name="T31" fmla="*/ 0 h 160"/>
                <a:gd name="T32" fmla="*/ 49 w 302"/>
                <a:gd name="T33" fmla="*/ 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" h="160">
                  <a:moveTo>
                    <a:pt x="49" y="2"/>
                  </a:moveTo>
                  <a:lnTo>
                    <a:pt x="0" y="49"/>
                  </a:lnTo>
                  <a:lnTo>
                    <a:pt x="30" y="95"/>
                  </a:lnTo>
                  <a:lnTo>
                    <a:pt x="84" y="95"/>
                  </a:lnTo>
                  <a:lnTo>
                    <a:pt x="106" y="126"/>
                  </a:lnTo>
                  <a:lnTo>
                    <a:pt x="173" y="160"/>
                  </a:lnTo>
                  <a:lnTo>
                    <a:pt x="249" y="116"/>
                  </a:lnTo>
                  <a:lnTo>
                    <a:pt x="302" y="71"/>
                  </a:lnTo>
                  <a:lnTo>
                    <a:pt x="284" y="34"/>
                  </a:lnTo>
                  <a:lnTo>
                    <a:pt x="232" y="4"/>
                  </a:lnTo>
                  <a:lnTo>
                    <a:pt x="193" y="38"/>
                  </a:lnTo>
                  <a:lnTo>
                    <a:pt x="167" y="6"/>
                  </a:lnTo>
                  <a:lnTo>
                    <a:pt x="147" y="8"/>
                  </a:lnTo>
                  <a:lnTo>
                    <a:pt x="120" y="65"/>
                  </a:lnTo>
                  <a:lnTo>
                    <a:pt x="82" y="26"/>
                  </a:lnTo>
                  <a:lnTo>
                    <a:pt x="78" y="0"/>
                  </a:lnTo>
                  <a:lnTo>
                    <a:pt x="49" y="2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19" name="Freeform 187"/>
            <p:cNvSpPr>
              <a:spLocks/>
            </p:cNvSpPr>
            <p:nvPr/>
          </p:nvSpPr>
          <p:spPr bwMode="auto">
            <a:xfrm>
              <a:off x="7210029" y="1308943"/>
              <a:ext cx="61190" cy="49535"/>
            </a:xfrm>
            <a:custGeom>
              <a:avLst/>
              <a:gdLst>
                <a:gd name="T0" fmla="*/ 75 w 126"/>
                <a:gd name="T1" fmla="*/ 0 h 102"/>
                <a:gd name="T2" fmla="*/ 34 w 126"/>
                <a:gd name="T3" fmla="*/ 37 h 102"/>
                <a:gd name="T4" fmla="*/ 0 w 126"/>
                <a:gd name="T5" fmla="*/ 63 h 102"/>
                <a:gd name="T6" fmla="*/ 16 w 126"/>
                <a:gd name="T7" fmla="*/ 91 h 102"/>
                <a:gd name="T8" fmla="*/ 49 w 126"/>
                <a:gd name="T9" fmla="*/ 102 h 102"/>
                <a:gd name="T10" fmla="*/ 101 w 126"/>
                <a:gd name="T11" fmla="*/ 77 h 102"/>
                <a:gd name="T12" fmla="*/ 126 w 126"/>
                <a:gd name="T13" fmla="*/ 47 h 102"/>
                <a:gd name="T14" fmla="*/ 103 w 126"/>
                <a:gd name="T15" fmla="*/ 10 h 102"/>
                <a:gd name="T16" fmla="*/ 75 w 126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102">
                  <a:moveTo>
                    <a:pt x="75" y="0"/>
                  </a:moveTo>
                  <a:lnTo>
                    <a:pt x="34" y="37"/>
                  </a:lnTo>
                  <a:lnTo>
                    <a:pt x="0" y="63"/>
                  </a:lnTo>
                  <a:lnTo>
                    <a:pt x="16" y="91"/>
                  </a:lnTo>
                  <a:lnTo>
                    <a:pt x="49" y="102"/>
                  </a:lnTo>
                  <a:lnTo>
                    <a:pt x="101" y="77"/>
                  </a:lnTo>
                  <a:lnTo>
                    <a:pt x="126" y="47"/>
                  </a:lnTo>
                  <a:lnTo>
                    <a:pt x="103" y="1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20" name="Freeform 188"/>
            <p:cNvSpPr>
              <a:spLocks/>
            </p:cNvSpPr>
            <p:nvPr/>
          </p:nvSpPr>
          <p:spPr bwMode="auto">
            <a:xfrm>
              <a:off x="7616499" y="1141400"/>
              <a:ext cx="67018" cy="59733"/>
            </a:xfrm>
            <a:custGeom>
              <a:avLst/>
              <a:gdLst>
                <a:gd name="T0" fmla="*/ 110 w 139"/>
                <a:gd name="T1" fmla="*/ 0 h 125"/>
                <a:gd name="T2" fmla="*/ 139 w 139"/>
                <a:gd name="T3" fmla="*/ 12 h 125"/>
                <a:gd name="T4" fmla="*/ 118 w 139"/>
                <a:gd name="T5" fmla="*/ 48 h 125"/>
                <a:gd name="T6" fmla="*/ 118 w 139"/>
                <a:gd name="T7" fmla="*/ 98 h 125"/>
                <a:gd name="T8" fmla="*/ 74 w 139"/>
                <a:gd name="T9" fmla="*/ 125 h 125"/>
                <a:gd name="T10" fmla="*/ 27 w 139"/>
                <a:gd name="T11" fmla="*/ 125 h 125"/>
                <a:gd name="T12" fmla="*/ 0 w 139"/>
                <a:gd name="T13" fmla="*/ 92 h 125"/>
                <a:gd name="T14" fmla="*/ 3 w 139"/>
                <a:gd name="T15" fmla="*/ 57 h 125"/>
                <a:gd name="T16" fmla="*/ 25 w 139"/>
                <a:gd name="T17" fmla="*/ 29 h 125"/>
                <a:gd name="T18" fmla="*/ 65 w 139"/>
                <a:gd name="T19" fmla="*/ 29 h 125"/>
                <a:gd name="T20" fmla="*/ 110 w 139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125">
                  <a:moveTo>
                    <a:pt x="110" y="0"/>
                  </a:moveTo>
                  <a:lnTo>
                    <a:pt x="139" y="12"/>
                  </a:lnTo>
                  <a:lnTo>
                    <a:pt x="118" y="48"/>
                  </a:lnTo>
                  <a:lnTo>
                    <a:pt x="118" y="98"/>
                  </a:lnTo>
                  <a:lnTo>
                    <a:pt x="74" y="125"/>
                  </a:lnTo>
                  <a:lnTo>
                    <a:pt x="27" y="125"/>
                  </a:lnTo>
                  <a:lnTo>
                    <a:pt x="0" y="92"/>
                  </a:lnTo>
                  <a:lnTo>
                    <a:pt x="3" y="57"/>
                  </a:lnTo>
                  <a:lnTo>
                    <a:pt x="25" y="29"/>
                  </a:lnTo>
                  <a:lnTo>
                    <a:pt x="65" y="29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21" name="Freeform 189"/>
            <p:cNvSpPr>
              <a:spLocks/>
            </p:cNvSpPr>
            <p:nvPr/>
          </p:nvSpPr>
          <p:spPr bwMode="auto">
            <a:xfrm>
              <a:off x="7724310" y="1118091"/>
              <a:ext cx="50991" cy="34965"/>
            </a:xfrm>
            <a:custGeom>
              <a:avLst/>
              <a:gdLst>
                <a:gd name="T0" fmla="*/ 0 w 107"/>
                <a:gd name="T1" fmla="*/ 15 h 74"/>
                <a:gd name="T2" fmla="*/ 0 w 107"/>
                <a:gd name="T3" fmla="*/ 51 h 74"/>
                <a:gd name="T4" fmla="*/ 30 w 107"/>
                <a:gd name="T5" fmla="*/ 74 h 74"/>
                <a:gd name="T6" fmla="*/ 71 w 107"/>
                <a:gd name="T7" fmla="*/ 72 h 74"/>
                <a:gd name="T8" fmla="*/ 107 w 107"/>
                <a:gd name="T9" fmla="*/ 39 h 74"/>
                <a:gd name="T10" fmla="*/ 107 w 107"/>
                <a:gd name="T11" fmla="*/ 15 h 74"/>
                <a:gd name="T12" fmla="*/ 75 w 107"/>
                <a:gd name="T13" fmla="*/ 15 h 74"/>
                <a:gd name="T14" fmla="*/ 48 w 107"/>
                <a:gd name="T15" fmla="*/ 24 h 74"/>
                <a:gd name="T16" fmla="*/ 27 w 107"/>
                <a:gd name="T17" fmla="*/ 0 h 74"/>
                <a:gd name="T18" fmla="*/ 0 w 107"/>
                <a:gd name="T19" fmla="*/ 1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74">
                  <a:moveTo>
                    <a:pt x="0" y="15"/>
                  </a:moveTo>
                  <a:lnTo>
                    <a:pt x="0" y="51"/>
                  </a:lnTo>
                  <a:lnTo>
                    <a:pt x="30" y="74"/>
                  </a:lnTo>
                  <a:lnTo>
                    <a:pt x="71" y="72"/>
                  </a:lnTo>
                  <a:lnTo>
                    <a:pt x="107" y="39"/>
                  </a:lnTo>
                  <a:lnTo>
                    <a:pt x="107" y="15"/>
                  </a:lnTo>
                  <a:lnTo>
                    <a:pt x="75" y="15"/>
                  </a:lnTo>
                  <a:lnTo>
                    <a:pt x="48" y="24"/>
                  </a:lnTo>
                  <a:lnTo>
                    <a:pt x="27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22" name="Freeform 190"/>
            <p:cNvSpPr>
              <a:spLocks/>
            </p:cNvSpPr>
            <p:nvPr/>
          </p:nvSpPr>
          <p:spPr bwMode="auto">
            <a:xfrm>
              <a:off x="7805895" y="1119547"/>
              <a:ext cx="43707" cy="30595"/>
            </a:xfrm>
            <a:custGeom>
              <a:avLst/>
              <a:gdLst>
                <a:gd name="T0" fmla="*/ 0 w 91"/>
                <a:gd name="T1" fmla="*/ 15 h 63"/>
                <a:gd name="T2" fmla="*/ 20 w 91"/>
                <a:gd name="T3" fmla="*/ 60 h 63"/>
                <a:gd name="T4" fmla="*/ 62 w 91"/>
                <a:gd name="T5" fmla="*/ 63 h 63"/>
                <a:gd name="T6" fmla="*/ 91 w 91"/>
                <a:gd name="T7" fmla="*/ 51 h 63"/>
                <a:gd name="T8" fmla="*/ 76 w 91"/>
                <a:gd name="T9" fmla="*/ 9 h 63"/>
                <a:gd name="T10" fmla="*/ 38 w 91"/>
                <a:gd name="T11" fmla="*/ 0 h 63"/>
                <a:gd name="T12" fmla="*/ 0 w 91"/>
                <a:gd name="T1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63">
                  <a:moveTo>
                    <a:pt x="0" y="15"/>
                  </a:moveTo>
                  <a:lnTo>
                    <a:pt x="20" y="60"/>
                  </a:lnTo>
                  <a:lnTo>
                    <a:pt x="62" y="63"/>
                  </a:lnTo>
                  <a:lnTo>
                    <a:pt x="91" y="51"/>
                  </a:lnTo>
                  <a:lnTo>
                    <a:pt x="76" y="9"/>
                  </a:lnTo>
                  <a:lnTo>
                    <a:pt x="38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23" name="Freeform 191"/>
            <p:cNvSpPr>
              <a:spLocks/>
            </p:cNvSpPr>
            <p:nvPr/>
          </p:nvSpPr>
          <p:spPr bwMode="auto">
            <a:xfrm>
              <a:off x="7856885" y="1094781"/>
              <a:ext cx="34965" cy="48078"/>
            </a:xfrm>
            <a:custGeom>
              <a:avLst/>
              <a:gdLst>
                <a:gd name="T0" fmla="*/ 62 w 72"/>
                <a:gd name="T1" fmla="*/ 6 h 99"/>
                <a:gd name="T2" fmla="*/ 30 w 72"/>
                <a:gd name="T3" fmla="*/ 0 h 99"/>
                <a:gd name="T4" fmla="*/ 0 w 72"/>
                <a:gd name="T5" fmla="*/ 31 h 99"/>
                <a:gd name="T6" fmla="*/ 16 w 72"/>
                <a:gd name="T7" fmla="*/ 57 h 99"/>
                <a:gd name="T8" fmla="*/ 25 w 72"/>
                <a:gd name="T9" fmla="*/ 99 h 99"/>
                <a:gd name="T10" fmla="*/ 62 w 72"/>
                <a:gd name="T11" fmla="*/ 69 h 99"/>
                <a:gd name="T12" fmla="*/ 72 w 72"/>
                <a:gd name="T13" fmla="*/ 37 h 99"/>
                <a:gd name="T14" fmla="*/ 62 w 72"/>
                <a:gd name="T15" fmla="*/ 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99">
                  <a:moveTo>
                    <a:pt x="62" y="6"/>
                  </a:moveTo>
                  <a:lnTo>
                    <a:pt x="30" y="0"/>
                  </a:lnTo>
                  <a:lnTo>
                    <a:pt x="0" y="31"/>
                  </a:lnTo>
                  <a:lnTo>
                    <a:pt x="16" y="57"/>
                  </a:lnTo>
                  <a:lnTo>
                    <a:pt x="25" y="99"/>
                  </a:lnTo>
                  <a:lnTo>
                    <a:pt x="62" y="69"/>
                  </a:lnTo>
                  <a:lnTo>
                    <a:pt x="72" y="37"/>
                  </a:lnTo>
                  <a:lnTo>
                    <a:pt x="62" y="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24" name="Freeform 192"/>
            <p:cNvSpPr>
              <a:spLocks/>
            </p:cNvSpPr>
            <p:nvPr/>
          </p:nvSpPr>
          <p:spPr bwMode="auto">
            <a:xfrm>
              <a:off x="7800067" y="1250667"/>
              <a:ext cx="205421" cy="202508"/>
            </a:xfrm>
            <a:custGeom>
              <a:avLst/>
              <a:gdLst>
                <a:gd name="T0" fmla="*/ 359 w 424"/>
                <a:gd name="T1" fmla="*/ 0 h 416"/>
                <a:gd name="T2" fmla="*/ 351 w 424"/>
                <a:gd name="T3" fmla="*/ 42 h 416"/>
                <a:gd name="T4" fmla="*/ 283 w 424"/>
                <a:gd name="T5" fmla="*/ 101 h 416"/>
                <a:gd name="T6" fmla="*/ 138 w 424"/>
                <a:gd name="T7" fmla="*/ 133 h 416"/>
                <a:gd name="T8" fmla="*/ 20 w 424"/>
                <a:gd name="T9" fmla="*/ 330 h 416"/>
                <a:gd name="T10" fmla="*/ 0 w 424"/>
                <a:gd name="T11" fmla="*/ 386 h 416"/>
                <a:gd name="T12" fmla="*/ 117 w 424"/>
                <a:gd name="T13" fmla="*/ 416 h 416"/>
                <a:gd name="T14" fmla="*/ 135 w 424"/>
                <a:gd name="T15" fmla="*/ 344 h 416"/>
                <a:gd name="T16" fmla="*/ 170 w 424"/>
                <a:gd name="T17" fmla="*/ 235 h 416"/>
                <a:gd name="T18" fmla="*/ 262 w 424"/>
                <a:gd name="T19" fmla="*/ 187 h 416"/>
                <a:gd name="T20" fmla="*/ 339 w 424"/>
                <a:gd name="T21" fmla="*/ 128 h 416"/>
                <a:gd name="T22" fmla="*/ 395 w 424"/>
                <a:gd name="T23" fmla="*/ 104 h 416"/>
                <a:gd name="T24" fmla="*/ 424 w 424"/>
                <a:gd name="T25" fmla="*/ 104 h 416"/>
                <a:gd name="T26" fmla="*/ 424 w 424"/>
                <a:gd name="T27" fmla="*/ 24 h 416"/>
                <a:gd name="T28" fmla="*/ 359 w 424"/>
                <a:gd name="T29" fmla="*/ 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4" h="416">
                  <a:moveTo>
                    <a:pt x="359" y="0"/>
                  </a:moveTo>
                  <a:lnTo>
                    <a:pt x="351" y="42"/>
                  </a:lnTo>
                  <a:lnTo>
                    <a:pt x="283" y="101"/>
                  </a:lnTo>
                  <a:lnTo>
                    <a:pt x="138" y="133"/>
                  </a:lnTo>
                  <a:lnTo>
                    <a:pt x="20" y="330"/>
                  </a:lnTo>
                  <a:lnTo>
                    <a:pt x="0" y="386"/>
                  </a:lnTo>
                  <a:lnTo>
                    <a:pt x="117" y="416"/>
                  </a:lnTo>
                  <a:lnTo>
                    <a:pt x="135" y="344"/>
                  </a:lnTo>
                  <a:lnTo>
                    <a:pt x="170" y="235"/>
                  </a:lnTo>
                  <a:lnTo>
                    <a:pt x="262" y="187"/>
                  </a:lnTo>
                  <a:lnTo>
                    <a:pt x="339" y="128"/>
                  </a:lnTo>
                  <a:lnTo>
                    <a:pt x="395" y="104"/>
                  </a:lnTo>
                  <a:lnTo>
                    <a:pt x="424" y="104"/>
                  </a:lnTo>
                  <a:lnTo>
                    <a:pt x="424" y="24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25" name="Freeform 193"/>
            <p:cNvSpPr>
              <a:spLocks/>
            </p:cNvSpPr>
            <p:nvPr/>
          </p:nvSpPr>
          <p:spPr bwMode="auto">
            <a:xfrm>
              <a:off x="7765102" y="1461915"/>
              <a:ext cx="109267" cy="106353"/>
            </a:xfrm>
            <a:custGeom>
              <a:avLst/>
              <a:gdLst>
                <a:gd name="T0" fmla="*/ 50 w 224"/>
                <a:gd name="T1" fmla="*/ 0 h 220"/>
                <a:gd name="T2" fmla="*/ 130 w 224"/>
                <a:gd name="T3" fmla="*/ 9 h 220"/>
                <a:gd name="T4" fmla="*/ 156 w 224"/>
                <a:gd name="T5" fmla="*/ 101 h 220"/>
                <a:gd name="T6" fmla="*/ 224 w 224"/>
                <a:gd name="T7" fmla="*/ 172 h 220"/>
                <a:gd name="T8" fmla="*/ 201 w 224"/>
                <a:gd name="T9" fmla="*/ 220 h 220"/>
                <a:gd name="T10" fmla="*/ 159 w 224"/>
                <a:gd name="T11" fmla="*/ 220 h 220"/>
                <a:gd name="T12" fmla="*/ 120 w 224"/>
                <a:gd name="T13" fmla="*/ 175 h 220"/>
                <a:gd name="T14" fmla="*/ 35 w 224"/>
                <a:gd name="T15" fmla="*/ 172 h 220"/>
                <a:gd name="T16" fmla="*/ 0 w 224"/>
                <a:gd name="T17" fmla="*/ 125 h 220"/>
                <a:gd name="T18" fmla="*/ 0 w 224"/>
                <a:gd name="T19" fmla="*/ 92 h 220"/>
                <a:gd name="T20" fmla="*/ 53 w 224"/>
                <a:gd name="T21" fmla="*/ 77 h 220"/>
                <a:gd name="T22" fmla="*/ 50 w 224"/>
                <a:gd name="T23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4" h="220">
                  <a:moveTo>
                    <a:pt x="50" y="0"/>
                  </a:moveTo>
                  <a:lnTo>
                    <a:pt x="130" y="9"/>
                  </a:lnTo>
                  <a:lnTo>
                    <a:pt x="156" y="101"/>
                  </a:lnTo>
                  <a:lnTo>
                    <a:pt x="224" y="172"/>
                  </a:lnTo>
                  <a:lnTo>
                    <a:pt x="201" y="220"/>
                  </a:lnTo>
                  <a:lnTo>
                    <a:pt x="159" y="220"/>
                  </a:lnTo>
                  <a:lnTo>
                    <a:pt x="120" y="175"/>
                  </a:lnTo>
                  <a:lnTo>
                    <a:pt x="35" y="172"/>
                  </a:lnTo>
                  <a:lnTo>
                    <a:pt x="0" y="125"/>
                  </a:lnTo>
                  <a:lnTo>
                    <a:pt x="0" y="92"/>
                  </a:lnTo>
                  <a:lnTo>
                    <a:pt x="53" y="7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26" name="Freeform 194"/>
            <p:cNvSpPr>
              <a:spLocks/>
            </p:cNvSpPr>
            <p:nvPr/>
          </p:nvSpPr>
          <p:spPr bwMode="auto">
            <a:xfrm>
              <a:off x="8307064" y="957833"/>
              <a:ext cx="87412" cy="52447"/>
            </a:xfrm>
            <a:custGeom>
              <a:avLst/>
              <a:gdLst>
                <a:gd name="T0" fmla="*/ 180 w 180"/>
                <a:gd name="T1" fmla="*/ 25 h 108"/>
                <a:gd name="T2" fmla="*/ 141 w 180"/>
                <a:gd name="T3" fmla="*/ 0 h 108"/>
                <a:gd name="T4" fmla="*/ 98 w 180"/>
                <a:gd name="T5" fmla="*/ 0 h 108"/>
                <a:gd name="T6" fmla="*/ 88 w 180"/>
                <a:gd name="T7" fmla="*/ 28 h 108"/>
                <a:gd name="T8" fmla="*/ 41 w 180"/>
                <a:gd name="T9" fmla="*/ 54 h 108"/>
                <a:gd name="T10" fmla="*/ 5 w 180"/>
                <a:gd name="T11" fmla="*/ 66 h 108"/>
                <a:gd name="T12" fmla="*/ 0 w 180"/>
                <a:gd name="T13" fmla="*/ 102 h 108"/>
                <a:gd name="T14" fmla="*/ 82 w 180"/>
                <a:gd name="T15" fmla="*/ 108 h 108"/>
                <a:gd name="T16" fmla="*/ 180 w 180"/>
                <a:gd name="T17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08">
                  <a:moveTo>
                    <a:pt x="180" y="25"/>
                  </a:moveTo>
                  <a:lnTo>
                    <a:pt x="141" y="0"/>
                  </a:lnTo>
                  <a:lnTo>
                    <a:pt x="98" y="0"/>
                  </a:lnTo>
                  <a:lnTo>
                    <a:pt x="88" y="28"/>
                  </a:lnTo>
                  <a:lnTo>
                    <a:pt x="41" y="54"/>
                  </a:lnTo>
                  <a:lnTo>
                    <a:pt x="5" y="66"/>
                  </a:lnTo>
                  <a:lnTo>
                    <a:pt x="0" y="102"/>
                  </a:lnTo>
                  <a:lnTo>
                    <a:pt x="82" y="108"/>
                  </a:lnTo>
                  <a:lnTo>
                    <a:pt x="180" y="2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27" name="Freeform 195"/>
            <p:cNvSpPr>
              <a:spLocks/>
            </p:cNvSpPr>
            <p:nvPr/>
          </p:nvSpPr>
          <p:spPr bwMode="auto">
            <a:xfrm>
              <a:off x="8368252" y="973860"/>
              <a:ext cx="103440" cy="72845"/>
            </a:xfrm>
            <a:custGeom>
              <a:avLst/>
              <a:gdLst>
                <a:gd name="T0" fmla="*/ 145 w 213"/>
                <a:gd name="T1" fmla="*/ 0 h 151"/>
                <a:gd name="T2" fmla="*/ 124 w 213"/>
                <a:gd name="T3" fmla="*/ 43 h 151"/>
                <a:gd name="T4" fmla="*/ 83 w 213"/>
                <a:gd name="T5" fmla="*/ 41 h 151"/>
                <a:gd name="T6" fmla="*/ 18 w 213"/>
                <a:gd name="T7" fmla="*/ 89 h 151"/>
                <a:gd name="T8" fmla="*/ 0 w 213"/>
                <a:gd name="T9" fmla="*/ 148 h 151"/>
                <a:gd name="T10" fmla="*/ 42 w 213"/>
                <a:gd name="T11" fmla="*/ 148 h 151"/>
                <a:gd name="T12" fmla="*/ 65 w 213"/>
                <a:gd name="T13" fmla="*/ 109 h 151"/>
                <a:gd name="T14" fmla="*/ 122 w 213"/>
                <a:gd name="T15" fmla="*/ 151 h 151"/>
                <a:gd name="T16" fmla="*/ 175 w 213"/>
                <a:gd name="T17" fmla="*/ 127 h 151"/>
                <a:gd name="T18" fmla="*/ 213 w 213"/>
                <a:gd name="T19" fmla="*/ 94 h 151"/>
                <a:gd name="T20" fmla="*/ 198 w 213"/>
                <a:gd name="T21" fmla="*/ 43 h 151"/>
                <a:gd name="T22" fmla="*/ 178 w 213"/>
                <a:gd name="T23" fmla="*/ 8 h 151"/>
                <a:gd name="T24" fmla="*/ 145 w 213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151">
                  <a:moveTo>
                    <a:pt x="145" y="0"/>
                  </a:moveTo>
                  <a:lnTo>
                    <a:pt x="124" y="43"/>
                  </a:lnTo>
                  <a:lnTo>
                    <a:pt x="83" y="41"/>
                  </a:lnTo>
                  <a:lnTo>
                    <a:pt x="18" y="89"/>
                  </a:lnTo>
                  <a:lnTo>
                    <a:pt x="0" y="148"/>
                  </a:lnTo>
                  <a:lnTo>
                    <a:pt x="42" y="148"/>
                  </a:lnTo>
                  <a:lnTo>
                    <a:pt x="65" y="109"/>
                  </a:lnTo>
                  <a:lnTo>
                    <a:pt x="122" y="151"/>
                  </a:lnTo>
                  <a:lnTo>
                    <a:pt x="175" y="127"/>
                  </a:lnTo>
                  <a:lnTo>
                    <a:pt x="213" y="94"/>
                  </a:lnTo>
                  <a:lnTo>
                    <a:pt x="198" y="43"/>
                  </a:lnTo>
                  <a:lnTo>
                    <a:pt x="178" y="8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28" name="Freeform 196"/>
            <p:cNvSpPr>
              <a:spLocks/>
            </p:cNvSpPr>
            <p:nvPr/>
          </p:nvSpPr>
          <p:spPr bwMode="auto">
            <a:xfrm>
              <a:off x="8480434" y="989883"/>
              <a:ext cx="75758" cy="77215"/>
            </a:xfrm>
            <a:custGeom>
              <a:avLst/>
              <a:gdLst>
                <a:gd name="T0" fmla="*/ 0 w 157"/>
                <a:gd name="T1" fmla="*/ 0 h 161"/>
                <a:gd name="T2" fmla="*/ 22 w 157"/>
                <a:gd name="T3" fmla="*/ 83 h 161"/>
                <a:gd name="T4" fmla="*/ 53 w 157"/>
                <a:gd name="T5" fmla="*/ 161 h 161"/>
                <a:gd name="T6" fmla="*/ 89 w 157"/>
                <a:gd name="T7" fmla="*/ 99 h 161"/>
                <a:gd name="T8" fmla="*/ 157 w 157"/>
                <a:gd name="T9" fmla="*/ 83 h 161"/>
                <a:gd name="T10" fmla="*/ 157 w 157"/>
                <a:gd name="T11" fmla="*/ 39 h 161"/>
                <a:gd name="T12" fmla="*/ 113 w 157"/>
                <a:gd name="T13" fmla="*/ 6 h 161"/>
                <a:gd name="T14" fmla="*/ 0 w 157"/>
                <a:gd name="T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161">
                  <a:moveTo>
                    <a:pt x="0" y="0"/>
                  </a:moveTo>
                  <a:lnTo>
                    <a:pt x="22" y="83"/>
                  </a:lnTo>
                  <a:lnTo>
                    <a:pt x="53" y="161"/>
                  </a:lnTo>
                  <a:lnTo>
                    <a:pt x="89" y="99"/>
                  </a:lnTo>
                  <a:lnTo>
                    <a:pt x="157" y="83"/>
                  </a:lnTo>
                  <a:lnTo>
                    <a:pt x="157" y="39"/>
                  </a:lnTo>
                  <a:lnTo>
                    <a:pt x="113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29" name="Freeform 197"/>
            <p:cNvSpPr>
              <a:spLocks/>
            </p:cNvSpPr>
            <p:nvPr/>
          </p:nvSpPr>
          <p:spPr bwMode="auto">
            <a:xfrm>
              <a:off x="9147686" y="887903"/>
              <a:ext cx="160257" cy="129663"/>
            </a:xfrm>
            <a:custGeom>
              <a:avLst/>
              <a:gdLst>
                <a:gd name="T0" fmla="*/ 243 w 331"/>
                <a:gd name="T1" fmla="*/ 76 h 267"/>
                <a:gd name="T2" fmla="*/ 290 w 331"/>
                <a:gd name="T3" fmla="*/ 115 h 267"/>
                <a:gd name="T4" fmla="*/ 322 w 331"/>
                <a:gd name="T5" fmla="*/ 101 h 267"/>
                <a:gd name="T6" fmla="*/ 331 w 331"/>
                <a:gd name="T7" fmla="*/ 47 h 267"/>
                <a:gd name="T8" fmla="*/ 264 w 331"/>
                <a:gd name="T9" fmla="*/ 0 h 267"/>
                <a:gd name="T10" fmla="*/ 221 w 331"/>
                <a:gd name="T11" fmla="*/ 29 h 267"/>
                <a:gd name="T12" fmla="*/ 113 w 331"/>
                <a:gd name="T13" fmla="*/ 39 h 267"/>
                <a:gd name="T14" fmla="*/ 113 w 331"/>
                <a:gd name="T15" fmla="*/ 87 h 267"/>
                <a:gd name="T16" fmla="*/ 0 w 331"/>
                <a:gd name="T17" fmla="*/ 89 h 267"/>
                <a:gd name="T18" fmla="*/ 0 w 331"/>
                <a:gd name="T19" fmla="*/ 169 h 267"/>
                <a:gd name="T20" fmla="*/ 133 w 331"/>
                <a:gd name="T21" fmla="*/ 267 h 267"/>
                <a:gd name="T22" fmla="*/ 167 w 331"/>
                <a:gd name="T23" fmla="*/ 243 h 267"/>
                <a:gd name="T24" fmla="*/ 159 w 331"/>
                <a:gd name="T25" fmla="*/ 173 h 267"/>
                <a:gd name="T26" fmla="*/ 244 w 331"/>
                <a:gd name="T27" fmla="*/ 151 h 267"/>
                <a:gd name="T28" fmla="*/ 226 w 331"/>
                <a:gd name="T29" fmla="*/ 119 h 267"/>
                <a:gd name="T30" fmla="*/ 195 w 331"/>
                <a:gd name="T31" fmla="*/ 87 h 267"/>
                <a:gd name="T32" fmla="*/ 243 w 331"/>
                <a:gd name="T33" fmla="*/ 7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267">
                  <a:moveTo>
                    <a:pt x="243" y="76"/>
                  </a:moveTo>
                  <a:lnTo>
                    <a:pt x="290" y="115"/>
                  </a:lnTo>
                  <a:lnTo>
                    <a:pt x="322" y="101"/>
                  </a:lnTo>
                  <a:lnTo>
                    <a:pt x="331" y="47"/>
                  </a:lnTo>
                  <a:lnTo>
                    <a:pt x="264" y="0"/>
                  </a:lnTo>
                  <a:lnTo>
                    <a:pt x="221" y="29"/>
                  </a:lnTo>
                  <a:lnTo>
                    <a:pt x="113" y="39"/>
                  </a:lnTo>
                  <a:lnTo>
                    <a:pt x="113" y="87"/>
                  </a:lnTo>
                  <a:lnTo>
                    <a:pt x="0" y="89"/>
                  </a:lnTo>
                  <a:lnTo>
                    <a:pt x="0" y="169"/>
                  </a:lnTo>
                  <a:lnTo>
                    <a:pt x="133" y="267"/>
                  </a:lnTo>
                  <a:lnTo>
                    <a:pt x="167" y="243"/>
                  </a:lnTo>
                  <a:lnTo>
                    <a:pt x="159" y="173"/>
                  </a:lnTo>
                  <a:lnTo>
                    <a:pt x="244" y="151"/>
                  </a:lnTo>
                  <a:lnTo>
                    <a:pt x="226" y="119"/>
                  </a:lnTo>
                  <a:lnTo>
                    <a:pt x="195" y="87"/>
                  </a:lnTo>
                  <a:lnTo>
                    <a:pt x="243" y="7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30" name="Freeform 198"/>
            <p:cNvSpPr>
              <a:spLocks/>
            </p:cNvSpPr>
            <p:nvPr/>
          </p:nvSpPr>
          <p:spPr bwMode="auto">
            <a:xfrm>
              <a:off x="9325426" y="879160"/>
              <a:ext cx="88871" cy="50991"/>
            </a:xfrm>
            <a:custGeom>
              <a:avLst/>
              <a:gdLst>
                <a:gd name="T0" fmla="*/ 0 w 182"/>
                <a:gd name="T1" fmla="*/ 48 h 106"/>
                <a:gd name="T2" fmla="*/ 30 w 182"/>
                <a:gd name="T3" fmla="*/ 106 h 106"/>
                <a:gd name="T4" fmla="*/ 149 w 182"/>
                <a:gd name="T5" fmla="*/ 93 h 106"/>
                <a:gd name="T6" fmla="*/ 182 w 182"/>
                <a:gd name="T7" fmla="*/ 51 h 106"/>
                <a:gd name="T8" fmla="*/ 175 w 182"/>
                <a:gd name="T9" fmla="*/ 13 h 106"/>
                <a:gd name="T10" fmla="*/ 142 w 182"/>
                <a:gd name="T11" fmla="*/ 0 h 106"/>
                <a:gd name="T12" fmla="*/ 111 w 182"/>
                <a:gd name="T13" fmla="*/ 23 h 106"/>
                <a:gd name="T14" fmla="*/ 22 w 182"/>
                <a:gd name="T15" fmla="*/ 42 h 106"/>
                <a:gd name="T16" fmla="*/ 0 w 182"/>
                <a:gd name="T17" fmla="*/ 4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106">
                  <a:moveTo>
                    <a:pt x="0" y="48"/>
                  </a:moveTo>
                  <a:lnTo>
                    <a:pt x="30" y="106"/>
                  </a:lnTo>
                  <a:lnTo>
                    <a:pt x="149" y="93"/>
                  </a:lnTo>
                  <a:lnTo>
                    <a:pt x="182" y="51"/>
                  </a:lnTo>
                  <a:lnTo>
                    <a:pt x="175" y="13"/>
                  </a:lnTo>
                  <a:lnTo>
                    <a:pt x="142" y="0"/>
                  </a:lnTo>
                  <a:lnTo>
                    <a:pt x="111" y="23"/>
                  </a:lnTo>
                  <a:lnTo>
                    <a:pt x="22" y="42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31" name="Freeform 199"/>
            <p:cNvSpPr>
              <a:spLocks/>
            </p:cNvSpPr>
            <p:nvPr/>
          </p:nvSpPr>
          <p:spPr bwMode="auto">
            <a:xfrm>
              <a:off x="9268606" y="1004453"/>
              <a:ext cx="68473" cy="42249"/>
            </a:xfrm>
            <a:custGeom>
              <a:avLst/>
              <a:gdLst>
                <a:gd name="T0" fmla="*/ 110 w 142"/>
                <a:gd name="T1" fmla="*/ 15 h 87"/>
                <a:gd name="T2" fmla="*/ 50 w 142"/>
                <a:gd name="T3" fmla="*/ 0 h 87"/>
                <a:gd name="T4" fmla="*/ 15 w 142"/>
                <a:gd name="T5" fmla="*/ 36 h 87"/>
                <a:gd name="T6" fmla="*/ 0 w 142"/>
                <a:gd name="T7" fmla="*/ 87 h 87"/>
                <a:gd name="T8" fmla="*/ 81 w 142"/>
                <a:gd name="T9" fmla="*/ 79 h 87"/>
                <a:gd name="T10" fmla="*/ 142 w 142"/>
                <a:gd name="T11" fmla="*/ 47 h 87"/>
                <a:gd name="T12" fmla="*/ 110 w 142"/>
                <a:gd name="T13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87">
                  <a:moveTo>
                    <a:pt x="110" y="15"/>
                  </a:moveTo>
                  <a:lnTo>
                    <a:pt x="50" y="0"/>
                  </a:lnTo>
                  <a:lnTo>
                    <a:pt x="15" y="36"/>
                  </a:lnTo>
                  <a:lnTo>
                    <a:pt x="0" y="87"/>
                  </a:lnTo>
                  <a:lnTo>
                    <a:pt x="81" y="79"/>
                  </a:lnTo>
                  <a:lnTo>
                    <a:pt x="142" y="47"/>
                  </a:lnTo>
                  <a:lnTo>
                    <a:pt x="110" y="1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32" name="Freeform 200"/>
            <p:cNvSpPr>
              <a:spLocks/>
            </p:cNvSpPr>
            <p:nvPr/>
          </p:nvSpPr>
          <p:spPr bwMode="auto">
            <a:xfrm>
              <a:off x="10005790" y="842740"/>
              <a:ext cx="74301" cy="53905"/>
            </a:xfrm>
            <a:custGeom>
              <a:avLst/>
              <a:gdLst>
                <a:gd name="T0" fmla="*/ 137 w 152"/>
                <a:gd name="T1" fmla="*/ 15 h 112"/>
                <a:gd name="T2" fmla="*/ 86 w 152"/>
                <a:gd name="T3" fmla="*/ 0 h 112"/>
                <a:gd name="T4" fmla="*/ 29 w 152"/>
                <a:gd name="T5" fmla="*/ 21 h 112"/>
                <a:gd name="T6" fmla="*/ 0 w 152"/>
                <a:gd name="T7" fmla="*/ 64 h 112"/>
                <a:gd name="T8" fmla="*/ 36 w 152"/>
                <a:gd name="T9" fmla="*/ 112 h 112"/>
                <a:gd name="T10" fmla="*/ 133 w 152"/>
                <a:gd name="T11" fmla="*/ 70 h 112"/>
                <a:gd name="T12" fmla="*/ 152 w 152"/>
                <a:gd name="T13" fmla="*/ 48 h 112"/>
                <a:gd name="T14" fmla="*/ 137 w 152"/>
                <a:gd name="T15" fmla="*/ 1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12">
                  <a:moveTo>
                    <a:pt x="137" y="15"/>
                  </a:moveTo>
                  <a:lnTo>
                    <a:pt x="86" y="0"/>
                  </a:lnTo>
                  <a:lnTo>
                    <a:pt x="29" y="21"/>
                  </a:lnTo>
                  <a:lnTo>
                    <a:pt x="0" y="64"/>
                  </a:lnTo>
                  <a:lnTo>
                    <a:pt x="36" y="112"/>
                  </a:lnTo>
                  <a:lnTo>
                    <a:pt x="133" y="70"/>
                  </a:lnTo>
                  <a:lnTo>
                    <a:pt x="152" y="48"/>
                  </a:lnTo>
                  <a:lnTo>
                    <a:pt x="137" y="1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33" name="Freeform 201"/>
            <p:cNvSpPr>
              <a:spLocks/>
            </p:cNvSpPr>
            <p:nvPr/>
          </p:nvSpPr>
          <p:spPr bwMode="auto">
            <a:xfrm>
              <a:off x="8765982" y="3374805"/>
              <a:ext cx="52447" cy="94699"/>
            </a:xfrm>
            <a:custGeom>
              <a:avLst/>
              <a:gdLst>
                <a:gd name="T0" fmla="*/ 16 w 109"/>
                <a:gd name="T1" fmla="*/ 13 h 195"/>
                <a:gd name="T2" fmla="*/ 20 w 109"/>
                <a:gd name="T3" fmla="*/ 59 h 195"/>
                <a:gd name="T4" fmla="*/ 25 w 109"/>
                <a:gd name="T5" fmla="*/ 93 h 195"/>
                <a:gd name="T6" fmla="*/ 0 w 109"/>
                <a:gd name="T7" fmla="*/ 98 h 195"/>
                <a:gd name="T8" fmla="*/ 12 w 109"/>
                <a:gd name="T9" fmla="*/ 174 h 195"/>
                <a:gd name="T10" fmla="*/ 51 w 109"/>
                <a:gd name="T11" fmla="*/ 195 h 195"/>
                <a:gd name="T12" fmla="*/ 109 w 109"/>
                <a:gd name="T13" fmla="*/ 161 h 195"/>
                <a:gd name="T14" fmla="*/ 92 w 109"/>
                <a:gd name="T15" fmla="*/ 81 h 195"/>
                <a:gd name="T16" fmla="*/ 96 w 109"/>
                <a:gd name="T17" fmla="*/ 51 h 195"/>
                <a:gd name="T18" fmla="*/ 42 w 109"/>
                <a:gd name="T19" fmla="*/ 0 h 195"/>
                <a:gd name="T20" fmla="*/ 16 w 109"/>
                <a:gd name="T21" fmla="*/ 1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95">
                  <a:moveTo>
                    <a:pt x="16" y="13"/>
                  </a:moveTo>
                  <a:lnTo>
                    <a:pt x="20" y="59"/>
                  </a:lnTo>
                  <a:lnTo>
                    <a:pt x="25" y="93"/>
                  </a:lnTo>
                  <a:lnTo>
                    <a:pt x="0" y="98"/>
                  </a:lnTo>
                  <a:lnTo>
                    <a:pt x="12" y="174"/>
                  </a:lnTo>
                  <a:lnTo>
                    <a:pt x="51" y="195"/>
                  </a:lnTo>
                  <a:lnTo>
                    <a:pt x="109" y="161"/>
                  </a:lnTo>
                  <a:lnTo>
                    <a:pt x="92" y="81"/>
                  </a:lnTo>
                  <a:lnTo>
                    <a:pt x="96" y="51"/>
                  </a:lnTo>
                  <a:lnTo>
                    <a:pt x="42" y="0"/>
                  </a:lnTo>
                  <a:lnTo>
                    <a:pt x="16" y="1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34" name="Freeform 202"/>
            <p:cNvSpPr>
              <a:spLocks/>
            </p:cNvSpPr>
            <p:nvPr/>
          </p:nvSpPr>
          <p:spPr bwMode="auto">
            <a:xfrm>
              <a:off x="4950401" y="3019325"/>
              <a:ext cx="221447" cy="106353"/>
            </a:xfrm>
            <a:custGeom>
              <a:avLst/>
              <a:gdLst>
                <a:gd name="T0" fmla="*/ 0 w 457"/>
                <a:gd name="T1" fmla="*/ 40 h 221"/>
                <a:gd name="T2" fmla="*/ 0 w 457"/>
                <a:gd name="T3" fmla="*/ 62 h 221"/>
                <a:gd name="T4" fmla="*/ 91 w 457"/>
                <a:gd name="T5" fmla="*/ 63 h 221"/>
                <a:gd name="T6" fmla="*/ 134 w 457"/>
                <a:gd name="T7" fmla="*/ 39 h 221"/>
                <a:gd name="T8" fmla="*/ 140 w 457"/>
                <a:gd name="T9" fmla="*/ 57 h 221"/>
                <a:gd name="T10" fmla="*/ 230 w 457"/>
                <a:gd name="T11" fmla="*/ 79 h 221"/>
                <a:gd name="T12" fmla="*/ 310 w 457"/>
                <a:gd name="T13" fmla="*/ 151 h 221"/>
                <a:gd name="T14" fmla="*/ 292 w 457"/>
                <a:gd name="T15" fmla="*/ 175 h 221"/>
                <a:gd name="T16" fmla="*/ 295 w 457"/>
                <a:gd name="T17" fmla="*/ 205 h 221"/>
                <a:gd name="T18" fmla="*/ 361 w 457"/>
                <a:gd name="T19" fmla="*/ 221 h 221"/>
                <a:gd name="T20" fmla="*/ 428 w 457"/>
                <a:gd name="T21" fmla="*/ 190 h 221"/>
                <a:gd name="T22" fmla="*/ 457 w 457"/>
                <a:gd name="T23" fmla="*/ 161 h 221"/>
                <a:gd name="T24" fmla="*/ 414 w 457"/>
                <a:gd name="T25" fmla="*/ 139 h 221"/>
                <a:gd name="T26" fmla="*/ 192 w 457"/>
                <a:gd name="T27" fmla="*/ 9 h 221"/>
                <a:gd name="T28" fmla="*/ 115 w 457"/>
                <a:gd name="T29" fmla="*/ 0 h 221"/>
                <a:gd name="T30" fmla="*/ 0 w 457"/>
                <a:gd name="T31" fmla="*/ 4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7" h="221">
                  <a:moveTo>
                    <a:pt x="0" y="40"/>
                  </a:moveTo>
                  <a:lnTo>
                    <a:pt x="0" y="62"/>
                  </a:lnTo>
                  <a:lnTo>
                    <a:pt x="91" y="63"/>
                  </a:lnTo>
                  <a:lnTo>
                    <a:pt x="134" y="39"/>
                  </a:lnTo>
                  <a:lnTo>
                    <a:pt x="140" y="57"/>
                  </a:lnTo>
                  <a:lnTo>
                    <a:pt x="230" y="79"/>
                  </a:lnTo>
                  <a:lnTo>
                    <a:pt x="310" y="151"/>
                  </a:lnTo>
                  <a:lnTo>
                    <a:pt x="292" y="175"/>
                  </a:lnTo>
                  <a:lnTo>
                    <a:pt x="295" y="205"/>
                  </a:lnTo>
                  <a:lnTo>
                    <a:pt x="361" y="221"/>
                  </a:lnTo>
                  <a:lnTo>
                    <a:pt x="428" y="190"/>
                  </a:lnTo>
                  <a:lnTo>
                    <a:pt x="457" y="161"/>
                  </a:lnTo>
                  <a:lnTo>
                    <a:pt x="414" y="139"/>
                  </a:lnTo>
                  <a:lnTo>
                    <a:pt x="192" y="9"/>
                  </a:lnTo>
                  <a:lnTo>
                    <a:pt x="115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35" name="Freeform 203"/>
            <p:cNvSpPr>
              <a:spLocks/>
            </p:cNvSpPr>
            <p:nvPr/>
          </p:nvSpPr>
          <p:spPr bwMode="auto">
            <a:xfrm>
              <a:off x="5094633" y="2969792"/>
              <a:ext cx="21854" cy="33509"/>
            </a:xfrm>
            <a:custGeom>
              <a:avLst/>
              <a:gdLst>
                <a:gd name="T0" fmla="*/ 23 w 44"/>
                <a:gd name="T1" fmla="*/ 7 h 69"/>
                <a:gd name="T2" fmla="*/ 2 w 44"/>
                <a:gd name="T3" fmla="*/ 0 h 69"/>
                <a:gd name="T4" fmla="*/ 0 w 44"/>
                <a:gd name="T5" fmla="*/ 42 h 69"/>
                <a:gd name="T6" fmla="*/ 26 w 44"/>
                <a:gd name="T7" fmla="*/ 69 h 69"/>
                <a:gd name="T8" fmla="*/ 44 w 44"/>
                <a:gd name="T9" fmla="*/ 42 h 69"/>
                <a:gd name="T10" fmla="*/ 23 w 44"/>
                <a:gd name="T11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69">
                  <a:moveTo>
                    <a:pt x="23" y="7"/>
                  </a:moveTo>
                  <a:lnTo>
                    <a:pt x="2" y="0"/>
                  </a:lnTo>
                  <a:lnTo>
                    <a:pt x="0" y="42"/>
                  </a:lnTo>
                  <a:lnTo>
                    <a:pt x="26" y="69"/>
                  </a:lnTo>
                  <a:lnTo>
                    <a:pt x="44" y="42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36" name="Freeform 204"/>
            <p:cNvSpPr>
              <a:spLocks/>
            </p:cNvSpPr>
            <p:nvPr/>
          </p:nvSpPr>
          <p:spPr bwMode="auto">
            <a:xfrm>
              <a:off x="5112117" y="3004757"/>
              <a:ext cx="21854" cy="27682"/>
            </a:xfrm>
            <a:custGeom>
              <a:avLst/>
              <a:gdLst>
                <a:gd name="T0" fmla="*/ 31 w 44"/>
                <a:gd name="T1" fmla="*/ 0 h 57"/>
                <a:gd name="T2" fmla="*/ 0 w 44"/>
                <a:gd name="T3" fmla="*/ 16 h 57"/>
                <a:gd name="T4" fmla="*/ 29 w 44"/>
                <a:gd name="T5" fmla="*/ 57 h 57"/>
                <a:gd name="T6" fmla="*/ 44 w 44"/>
                <a:gd name="T7" fmla="*/ 37 h 57"/>
                <a:gd name="T8" fmla="*/ 31 w 44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57">
                  <a:moveTo>
                    <a:pt x="31" y="0"/>
                  </a:moveTo>
                  <a:lnTo>
                    <a:pt x="0" y="16"/>
                  </a:lnTo>
                  <a:lnTo>
                    <a:pt x="29" y="57"/>
                  </a:lnTo>
                  <a:lnTo>
                    <a:pt x="44" y="3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37" name="Freeform 205"/>
            <p:cNvSpPr>
              <a:spLocks/>
            </p:cNvSpPr>
            <p:nvPr/>
          </p:nvSpPr>
          <p:spPr bwMode="auto">
            <a:xfrm>
              <a:off x="5158736" y="3019325"/>
              <a:ext cx="21854" cy="24767"/>
            </a:xfrm>
            <a:custGeom>
              <a:avLst/>
              <a:gdLst>
                <a:gd name="T0" fmla="*/ 31 w 46"/>
                <a:gd name="T1" fmla="*/ 1 h 53"/>
                <a:gd name="T2" fmla="*/ 0 w 46"/>
                <a:gd name="T3" fmla="*/ 0 h 53"/>
                <a:gd name="T4" fmla="*/ 3 w 46"/>
                <a:gd name="T5" fmla="*/ 20 h 53"/>
                <a:gd name="T6" fmla="*/ 26 w 46"/>
                <a:gd name="T7" fmla="*/ 53 h 53"/>
                <a:gd name="T8" fmla="*/ 46 w 46"/>
                <a:gd name="T9" fmla="*/ 32 h 53"/>
                <a:gd name="T10" fmla="*/ 31 w 46"/>
                <a:gd name="T11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3">
                  <a:moveTo>
                    <a:pt x="31" y="1"/>
                  </a:moveTo>
                  <a:lnTo>
                    <a:pt x="0" y="0"/>
                  </a:lnTo>
                  <a:lnTo>
                    <a:pt x="3" y="20"/>
                  </a:lnTo>
                  <a:lnTo>
                    <a:pt x="26" y="53"/>
                  </a:lnTo>
                  <a:lnTo>
                    <a:pt x="46" y="3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5136883" y="2961050"/>
              <a:ext cx="30595" cy="39337"/>
            </a:xfrm>
            <a:custGeom>
              <a:avLst/>
              <a:gdLst>
                <a:gd name="T0" fmla="*/ 62 w 62"/>
                <a:gd name="T1" fmla="*/ 82 h 82"/>
                <a:gd name="T2" fmla="*/ 10 w 62"/>
                <a:gd name="T3" fmla="*/ 61 h 82"/>
                <a:gd name="T4" fmla="*/ 0 w 62"/>
                <a:gd name="T5" fmla="*/ 9 h 82"/>
                <a:gd name="T6" fmla="*/ 20 w 62"/>
                <a:gd name="T7" fmla="*/ 0 h 82"/>
                <a:gd name="T8" fmla="*/ 40 w 62"/>
                <a:gd name="T9" fmla="*/ 40 h 82"/>
                <a:gd name="T10" fmla="*/ 60 w 62"/>
                <a:gd name="T11" fmla="*/ 56 h 82"/>
                <a:gd name="T12" fmla="*/ 62 w 6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82">
                  <a:moveTo>
                    <a:pt x="62" y="82"/>
                  </a:moveTo>
                  <a:lnTo>
                    <a:pt x="10" y="61"/>
                  </a:lnTo>
                  <a:lnTo>
                    <a:pt x="0" y="9"/>
                  </a:lnTo>
                  <a:lnTo>
                    <a:pt x="20" y="0"/>
                  </a:lnTo>
                  <a:lnTo>
                    <a:pt x="40" y="40"/>
                  </a:lnTo>
                  <a:lnTo>
                    <a:pt x="60" y="56"/>
                  </a:lnTo>
                  <a:lnTo>
                    <a:pt x="62" y="82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5113571" y="2915886"/>
              <a:ext cx="36422" cy="33509"/>
            </a:xfrm>
            <a:custGeom>
              <a:avLst/>
              <a:gdLst>
                <a:gd name="T0" fmla="*/ 60 w 76"/>
                <a:gd name="T1" fmla="*/ 69 h 69"/>
                <a:gd name="T2" fmla="*/ 33 w 76"/>
                <a:gd name="T3" fmla="*/ 62 h 69"/>
                <a:gd name="T4" fmla="*/ 29 w 76"/>
                <a:gd name="T5" fmla="*/ 29 h 69"/>
                <a:gd name="T6" fmla="*/ 0 w 76"/>
                <a:gd name="T7" fmla="*/ 19 h 69"/>
                <a:gd name="T8" fmla="*/ 19 w 76"/>
                <a:gd name="T9" fmla="*/ 0 h 69"/>
                <a:gd name="T10" fmla="*/ 51 w 76"/>
                <a:gd name="T11" fmla="*/ 13 h 69"/>
                <a:gd name="T12" fmla="*/ 76 w 76"/>
                <a:gd name="T13" fmla="*/ 28 h 69"/>
                <a:gd name="T14" fmla="*/ 60 w 76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9">
                  <a:moveTo>
                    <a:pt x="60" y="69"/>
                  </a:moveTo>
                  <a:lnTo>
                    <a:pt x="33" y="62"/>
                  </a:lnTo>
                  <a:lnTo>
                    <a:pt x="29" y="29"/>
                  </a:lnTo>
                  <a:lnTo>
                    <a:pt x="0" y="19"/>
                  </a:lnTo>
                  <a:lnTo>
                    <a:pt x="19" y="0"/>
                  </a:lnTo>
                  <a:lnTo>
                    <a:pt x="51" y="13"/>
                  </a:lnTo>
                  <a:lnTo>
                    <a:pt x="76" y="28"/>
                  </a:lnTo>
                  <a:lnTo>
                    <a:pt x="60" y="69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5071322" y="3143160"/>
              <a:ext cx="46621" cy="26223"/>
            </a:xfrm>
            <a:custGeom>
              <a:avLst/>
              <a:gdLst>
                <a:gd name="T0" fmla="*/ 60 w 94"/>
                <a:gd name="T1" fmla="*/ 0 h 52"/>
                <a:gd name="T2" fmla="*/ 0 w 94"/>
                <a:gd name="T3" fmla="*/ 16 h 52"/>
                <a:gd name="T4" fmla="*/ 0 w 94"/>
                <a:gd name="T5" fmla="*/ 32 h 52"/>
                <a:gd name="T6" fmla="*/ 35 w 94"/>
                <a:gd name="T7" fmla="*/ 52 h 52"/>
                <a:gd name="T8" fmla="*/ 71 w 94"/>
                <a:gd name="T9" fmla="*/ 52 h 52"/>
                <a:gd name="T10" fmla="*/ 94 w 94"/>
                <a:gd name="T11" fmla="*/ 26 h 52"/>
                <a:gd name="T12" fmla="*/ 60 w 94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52">
                  <a:moveTo>
                    <a:pt x="60" y="0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35" y="52"/>
                  </a:lnTo>
                  <a:lnTo>
                    <a:pt x="71" y="52"/>
                  </a:lnTo>
                  <a:lnTo>
                    <a:pt x="94" y="2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9975196" y="3641414"/>
              <a:ext cx="222903" cy="278265"/>
            </a:xfrm>
            <a:custGeom>
              <a:avLst/>
              <a:gdLst>
                <a:gd name="T0" fmla="*/ 117 w 458"/>
                <a:gd name="T1" fmla="*/ 0 h 573"/>
                <a:gd name="T2" fmla="*/ 45 w 458"/>
                <a:gd name="T3" fmla="*/ 8 h 573"/>
                <a:gd name="T4" fmla="*/ 0 w 458"/>
                <a:gd name="T5" fmla="*/ 41 h 573"/>
                <a:gd name="T6" fmla="*/ 19 w 458"/>
                <a:gd name="T7" fmla="*/ 80 h 573"/>
                <a:gd name="T8" fmla="*/ 96 w 458"/>
                <a:gd name="T9" fmla="*/ 94 h 573"/>
                <a:gd name="T10" fmla="*/ 96 w 458"/>
                <a:gd name="T11" fmla="*/ 108 h 573"/>
                <a:gd name="T12" fmla="*/ 47 w 458"/>
                <a:gd name="T13" fmla="*/ 149 h 573"/>
                <a:gd name="T14" fmla="*/ 71 w 458"/>
                <a:gd name="T15" fmla="*/ 231 h 573"/>
                <a:gd name="T16" fmla="*/ 95 w 458"/>
                <a:gd name="T17" fmla="*/ 233 h 573"/>
                <a:gd name="T18" fmla="*/ 115 w 458"/>
                <a:gd name="T19" fmla="*/ 152 h 573"/>
                <a:gd name="T20" fmla="*/ 154 w 458"/>
                <a:gd name="T21" fmla="*/ 152 h 573"/>
                <a:gd name="T22" fmla="*/ 169 w 458"/>
                <a:gd name="T23" fmla="*/ 231 h 573"/>
                <a:gd name="T24" fmla="*/ 355 w 458"/>
                <a:gd name="T25" fmla="*/ 384 h 573"/>
                <a:gd name="T26" fmla="*/ 360 w 458"/>
                <a:gd name="T27" fmla="*/ 505 h 573"/>
                <a:gd name="T28" fmla="*/ 423 w 458"/>
                <a:gd name="T29" fmla="*/ 573 h 573"/>
                <a:gd name="T30" fmla="*/ 451 w 458"/>
                <a:gd name="T31" fmla="*/ 572 h 573"/>
                <a:gd name="T32" fmla="*/ 458 w 458"/>
                <a:gd name="T33" fmla="*/ 149 h 573"/>
                <a:gd name="T34" fmla="*/ 350 w 458"/>
                <a:gd name="T35" fmla="*/ 74 h 573"/>
                <a:gd name="T36" fmla="*/ 248 w 458"/>
                <a:gd name="T37" fmla="*/ 142 h 573"/>
                <a:gd name="T38" fmla="*/ 212 w 458"/>
                <a:gd name="T39" fmla="*/ 164 h 573"/>
                <a:gd name="T40" fmla="*/ 152 w 458"/>
                <a:gd name="T41" fmla="*/ 126 h 573"/>
                <a:gd name="T42" fmla="*/ 150 w 458"/>
                <a:gd name="T43" fmla="*/ 5 h 573"/>
                <a:gd name="T44" fmla="*/ 117 w 458"/>
                <a:gd name="T4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8" h="573">
                  <a:moveTo>
                    <a:pt x="117" y="0"/>
                  </a:moveTo>
                  <a:lnTo>
                    <a:pt x="45" y="8"/>
                  </a:lnTo>
                  <a:lnTo>
                    <a:pt x="0" y="41"/>
                  </a:lnTo>
                  <a:lnTo>
                    <a:pt x="19" y="80"/>
                  </a:lnTo>
                  <a:lnTo>
                    <a:pt x="96" y="94"/>
                  </a:lnTo>
                  <a:lnTo>
                    <a:pt x="96" y="108"/>
                  </a:lnTo>
                  <a:lnTo>
                    <a:pt x="47" y="149"/>
                  </a:lnTo>
                  <a:lnTo>
                    <a:pt x="71" y="231"/>
                  </a:lnTo>
                  <a:lnTo>
                    <a:pt x="95" y="233"/>
                  </a:lnTo>
                  <a:lnTo>
                    <a:pt x="115" y="152"/>
                  </a:lnTo>
                  <a:lnTo>
                    <a:pt x="154" y="152"/>
                  </a:lnTo>
                  <a:lnTo>
                    <a:pt x="169" y="231"/>
                  </a:lnTo>
                  <a:lnTo>
                    <a:pt x="355" y="384"/>
                  </a:lnTo>
                  <a:lnTo>
                    <a:pt x="360" y="505"/>
                  </a:lnTo>
                  <a:lnTo>
                    <a:pt x="423" y="573"/>
                  </a:lnTo>
                  <a:lnTo>
                    <a:pt x="451" y="572"/>
                  </a:lnTo>
                  <a:lnTo>
                    <a:pt x="458" y="149"/>
                  </a:lnTo>
                  <a:lnTo>
                    <a:pt x="350" y="74"/>
                  </a:lnTo>
                  <a:lnTo>
                    <a:pt x="248" y="142"/>
                  </a:lnTo>
                  <a:lnTo>
                    <a:pt x="212" y="164"/>
                  </a:lnTo>
                  <a:lnTo>
                    <a:pt x="152" y="126"/>
                  </a:lnTo>
                  <a:lnTo>
                    <a:pt x="150" y="5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3573646" y="1036506"/>
              <a:ext cx="849364" cy="837709"/>
            </a:xfrm>
            <a:custGeom>
              <a:avLst/>
              <a:gdLst>
                <a:gd name="T0" fmla="*/ 646 w 1749"/>
                <a:gd name="T1" fmla="*/ 319 h 1724"/>
                <a:gd name="T2" fmla="*/ 503 w 1749"/>
                <a:gd name="T3" fmla="*/ 354 h 1724"/>
                <a:gd name="T4" fmla="*/ 532 w 1749"/>
                <a:gd name="T5" fmla="*/ 515 h 1724"/>
                <a:gd name="T6" fmla="*/ 689 w 1749"/>
                <a:gd name="T7" fmla="*/ 558 h 1724"/>
                <a:gd name="T8" fmla="*/ 697 w 1749"/>
                <a:gd name="T9" fmla="*/ 592 h 1724"/>
                <a:gd name="T10" fmla="*/ 464 w 1749"/>
                <a:gd name="T11" fmla="*/ 665 h 1724"/>
                <a:gd name="T12" fmla="*/ 334 w 1749"/>
                <a:gd name="T13" fmla="*/ 882 h 1724"/>
                <a:gd name="T14" fmla="*/ 380 w 1749"/>
                <a:gd name="T15" fmla="*/ 1112 h 1724"/>
                <a:gd name="T16" fmla="*/ 456 w 1749"/>
                <a:gd name="T17" fmla="*/ 1163 h 1724"/>
                <a:gd name="T18" fmla="*/ 515 w 1749"/>
                <a:gd name="T19" fmla="*/ 1107 h 1724"/>
                <a:gd name="T20" fmla="*/ 532 w 1749"/>
                <a:gd name="T21" fmla="*/ 1142 h 1724"/>
                <a:gd name="T22" fmla="*/ 460 w 1749"/>
                <a:gd name="T23" fmla="*/ 1227 h 1724"/>
                <a:gd name="T24" fmla="*/ 181 w 1749"/>
                <a:gd name="T25" fmla="*/ 1355 h 1724"/>
                <a:gd name="T26" fmla="*/ 4 w 1749"/>
                <a:gd name="T27" fmla="*/ 1397 h 1724"/>
                <a:gd name="T28" fmla="*/ 0 w 1749"/>
                <a:gd name="T29" fmla="*/ 1461 h 1724"/>
                <a:gd name="T30" fmla="*/ 410 w 1749"/>
                <a:gd name="T31" fmla="*/ 1342 h 1724"/>
                <a:gd name="T32" fmla="*/ 578 w 1749"/>
                <a:gd name="T33" fmla="*/ 1295 h 1724"/>
                <a:gd name="T34" fmla="*/ 735 w 1749"/>
                <a:gd name="T35" fmla="*/ 1103 h 1724"/>
                <a:gd name="T36" fmla="*/ 908 w 1749"/>
                <a:gd name="T37" fmla="*/ 988 h 1724"/>
                <a:gd name="T38" fmla="*/ 820 w 1749"/>
                <a:gd name="T39" fmla="*/ 1138 h 1724"/>
                <a:gd name="T40" fmla="*/ 917 w 1749"/>
                <a:gd name="T41" fmla="*/ 1150 h 1724"/>
                <a:gd name="T42" fmla="*/ 1082 w 1749"/>
                <a:gd name="T43" fmla="*/ 1078 h 1724"/>
                <a:gd name="T44" fmla="*/ 1111 w 1749"/>
                <a:gd name="T45" fmla="*/ 1196 h 1724"/>
                <a:gd name="T46" fmla="*/ 1226 w 1749"/>
                <a:gd name="T47" fmla="*/ 1223 h 1724"/>
                <a:gd name="T48" fmla="*/ 1343 w 1749"/>
                <a:gd name="T49" fmla="*/ 1338 h 1724"/>
                <a:gd name="T50" fmla="*/ 1353 w 1749"/>
                <a:gd name="T51" fmla="*/ 1423 h 1724"/>
                <a:gd name="T52" fmla="*/ 1335 w 1749"/>
                <a:gd name="T53" fmla="*/ 1444 h 1724"/>
                <a:gd name="T54" fmla="*/ 1357 w 1749"/>
                <a:gd name="T55" fmla="*/ 1524 h 1724"/>
                <a:gd name="T56" fmla="*/ 1386 w 1749"/>
                <a:gd name="T57" fmla="*/ 1524 h 1724"/>
                <a:gd name="T58" fmla="*/ 1390 w 1749"/>
                <a:gd name="T59" fmla="*/ 1388 h 1724"/>
                <a:gd name="T60" fmla="*/ 1424 w 1749"/>
                <a:gd name="T61" fmla="*/ 1388 h 1724"/>
                <a:gd name="T62" fmla="*/ 1433 w 1749"/>
                <a:gd name="T63" fmla="*/ 1724 h 1724"/>
                <a:gd name="T64" fmla="*/ 1517 w 1749"/>
                <a:gd name="T65" fmla="*/ 1652 h 1724"/>
                <a:gd name="T66" fmla="*/ 1458 w 1749"/>
                <a:gd name="T67" fmla="*/ 1303 h 1724"/>
                <a:gd name="T68" fmla="*/ 1369 w 1749"/>
                <a:gd name="T69" fmla="*/ 1303 h 1724"/>
                <a:gd name="T70" fmla="*/ 1271 w 1749"/>
                <a:gd name="T71" fmla="*/ 1179 h 1724"/>
                <a:gd name="T72" fmla="*/ 1749 w 1749"/>
                <a:gd name="T73" fmla="*/ 370 h 1724"/>
                <a:gd name="T74" fmla="*/ 1276 w 1749"/>
                <a:gd name="T75" fmla="*/ 0 h 1724"/>
                <a:gd name="T76" fmla="*/ 748 w 1749"/>
                <a:gd name="T77" fmla="*/ 102 h 1724"/>
                <a:gd name="T78" fmla="*/ 726 w 1749"/>
                <a:gd name="T79" fmla="*/ 264 h 1724"/>
                <a:gd name="T80" fmla="*/ 841 w 1749"/>
                <a:gd name="T81" fmla="*/ 332 h 1724"/>
                <a:gd name="T82" fmla="*/ 798 w 1749"/>
                <a:gd name="T83" fmla="*/ 442 h 1724"/>
                <a:gd name="T84" fmla="*/ 646 w 1749"/>
                <a:gd name="T85" fmla="*/ 319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9" h="1724">
                  <a:moveTo>
                    <a:pt x="646" y="319"/>
                  </a:moveTo>
                  <a:lnTo>
                    <a:pt x="503" y="354"/>
                  </a:lnTo>
                  <a:lnTo>
                    <a:pt x="532" y="515"/>
                  </a:lnTo>
                  <a:lnTo>
                    <a:pt x="689" y="558"/>
                  </a:lnTo>
                  <a:lnTo>
                    <a:pt x="697" y="592"/>
                  </a:lnTo>
                  <a:lnTo>
                    <a:pt x="464" y="665"/>
                  </a:lnTo>
                  <a:lnTo>
                    <a:pt x="334" y="882"/>
                  </a:lnTo>
                  <a:lnTo>
                    <a:pt x="380" y="1112"/>
                  </a:lnTo>
                  <a:lnTo>
                    <a:pt x="456" y="1163"/>
                  </a:lnTo>
                  <a:lnTo>
                    <a:pt x="515" y="1107"/>
                  </a:lnTo>
                  <a:lnTo>
                    <a:pt x="532" y="1142"/>
                  </a:lnTo>
                  <a:lnTo>
                    <a:pt x="460" y="1227"/>
                  </a:lnTo>
                  <a:lnTo>
                    <a:pt x="181" y="1355"/>
                  </a:lnTo>
                  <a:lnTo>
                    <a:pt x="4" y="1397"/>
                  </a:lnTo>
                  <a:lnTo>
                    <a:pt x="0" y="1461"/>
                  </a:lnTo>
                  <a:lnTo>
                    <a:pt x="410" y="1342"/>
                  </a:lnTo>
                  <a:lnTo>
                    <a:pt x="578" y="1295"/>
                  </a:lnTo>
                  <a:lnTo>
                    <a:pt x="735" y="1103"/>
                  </a:lnTo>
                  <a:lnTo>
                    <a:pt x="908" y="988"/>
                  </a:lnTo>
                  <a:lnTo>
                    <a:pt x="820" y="1138"/>
                  </a:lnTo>
                  <a:lnTo>
                    <a:pt x="917" y="1150"/>
                  </a:lnTo>
                  <a:lnTo>
                    <a:pt x="1082" y="1078"/>
                  </a:lnTo>
                  <a:lnTo>
                    <a:pt x="1111" y="1196"/>
                  </a:lnTo>
                  <a:lnTo>
                    <a:pt x="1226" y="1223"/>
                  </a:lnTo>
                  <a:lnTo>
                    <a:pt x="1343" y="1338"/>
                  </a:lnTo>
                  <a:lnTo>
                    <a:pt x="1353" y="1423"/>
                  </a:lnTo>
                  <a:lnTo>
                    <a:pt x="1335" y="1444"/>
                  </a:lnTo>
                  <a:lnTo>
                    <a:pt x="1357" y="1524"/>
                  </a:lnTo>
                  <a:lnTo>
                    <a:pt x="1386" y="1524"/>
                  </a:lnTo>
                  <a:lnTo>
                    <a:pt x="1390" y="1388"/>
                  </a:lnTo>
                  <a:lnTo>
                    <a:pt x="1424" y="1388"/>
                  </a:lnTo>
                  <a:lnTo>
                    <a:pt x="1433" y="1724"/>
                  </a:lnTo>
                  <a:lnTo>
                    <a:pt x="1517" y="1652"/>
                  </a:lnTo>
                  <a:lnTo>
                    <a:pt x="1458" y="1303"/>
                  </a:lnTo>
                  <a:lnTo>
                    <a:pt x="1369" y="1303"/>
                  </a:lnTo>
                  <a:lnTo>
                    <a:pt x="1271" y="1179"/>
                  </a:lnTo>
                  <a:lnTo>
                    <a:pt x="1749" y="370"/>
                  </a:lnTo>
                  <a:lnTo>
                    <a:pt x="1276" y="0"/>
                  </a:lnTo>
                  <a:lnTo>
                    <a:pt x="748" y="102"/>
                  </a:lnTo>
                  <a:lnTo>
                    <a:pt x="726" y="264"/>
                  </a:lnTo>
                  <a:lnTo>
                    <a:pt x="841" y="332"/>
                  </a:lnTo>
                  <a:lnTo>
                    <a:pt x="798" y="442"/>
                  </a:lnTo>
                  <a:lnTo>
                    <a:pt x="646" y="319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4720212" y="3631218"/>
              <a:ext cx="32051" cy="43707"/>
            </a:xfrm>
            <a:custGeom>
              <a:avLst/>
              <a:gdLst>
                <a:gd name="T0" fmla="*/ 31 w 65"/>
                <a:gd name="T1" fmla="*/ 0 h 91"/>
                <a:gd name="T2" fmla="*/ 21 w 65"/>
                <a:gd name="T3" fmla="*/ 47 h 91"/>
                <a:gd name="T4" fmla="*/ 0 w 65"/>
                <a:gd name="T5" fmla="*/ 67 h 91"/>
                <a:gd name="T6" fmla="*/ 14 w 65"/>
                <a:gd name="T7" fmla="*/ 91 h 91"/>
                <a:gd name="T8" fmla="*/ 49 w 65"/>
                <a:gd name="T9" fmla="*/ 77 h 91"/>
                <a:gd name="T10" fmla="*/ 65 w 65"/>
                <a:gd name="T11" fmla="*/ 48 h 91"/>
                <a:gd name="T12" fmla="*/ 55 w 65"/>
                <a:gd name="T13" fmla="*/ 18 h 91"/>
                <a:gd name="T14" fmla="*/ 31 w 65"/>
                <a:gd name="T1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91">
                  <a:moveTo>
                    <a:pt x="31" y="0"/>
                  </a:moveTo>
                  <a:lnTo>
                    <a:pt x="21" y="47"/>
                  </a:lnTo>
                  <a:lnTo>
                    <a:pt x="0" y="67"/>
                  </a:lnTo>
                  <a:lnTo>
                    <a:pt x="14" y="91"/>
                  </a:lnTo>
                  <a:lnTo>
                    <a:pt x="49" y="77"/>
                  </a:lnTo>
                  <a:lnTo>
                    <a:pt x="65" y="48"/>
                  </a:lnTo>
                  <a:lnTo>
                    <a:pt x="55" y="1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4743523" y="1112264"/>
              <a:ext cx="219990" cy="163170"/>
            </a:xfrm>
            <a:custGeom>
              <a:avLst/>
              <a:gdLst>
                <a:gd name="T0" fmla="*/ 133 w 452"/>
                <a:gd name="T1" fmla="*/ 8 h 334"/>
                <a:gd name="T2" fmla="*/ 137 w 452"/>
                <a:gd name="T3" fmla="*/ 77 h 334"/>
                <a:gd name="T4" fmla="*/ 0 w 452"/>
                <a:gd name="T5" fmla="*/ 219 h 334"/>
                <a:gd name="T6" fmla="*/ 35 w 452"/>
                <a:gd name="T7" fmla="*/ 334 h 334"/>
                <a:gd name="T8" fmla="*/ 133 w 452"/>
                <a:gd name="T9" fmla="*/ 307 h 334"/>
                <a:gd name="T10" fmla="*/ 190 w 452"/>
                <a:gd name="T11" fmla="*/ 222 h 334"/>
                <a:gd name="T12" fmla="*/ 334 w 452"/>
                <a:gd name="T13" fmla="*/ 168 h 334"/>
                <a:gd name="T14" fmla="*/ 452 w 452"/>
                <a:gd name="T15" fmla="*/ 161 h 334"/>
                <a:gd name="T16" fmla="*/ 360 w 452"/>
                <a:gd name="T17" fmla="*/ 62 h 334"/>
                <a:gd name="T18" fmla="*/ 315 w 452"/>
                <a:gd name="T19" fmla="*/ 96 h 334"/>
                <a:gd name="T20" fmla="*/ 281 w 452"/>
                <a:gd name="T21" fmla="*/ 84 h 334"/>
                <a:gd name="T22" fmla="*/ 262 w 452"/>
                <a:gd name="T23" fmla="*/ 43 h 334"/>
                <a:gd name="T24" fmla="*/ 220 w 452"/>
                <a:gd name="T25" fmla="*/ 0 h 334"/>
                <a:gd name="T26" fmla="*/ 133 w 452"/>
                <a:gd name="T27" fmla="*/ 8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2" h="334">
                  <a:moveTo>
                    <a:pt x="133" y="8"/>
                  </a:moveTo>
                  <a:lnTo>
                    <a:pt x="137" y="77"/>
                  </a:lnTo>
                  <a:lnTo>
                    <a:pt x="0" y="219"/>
                  </a:lnTo>
                  <a:lnTo>
                    <a:pt x="35" y="334"/>
                  </a:lnTo>
                  <a:lnTo>
                    <a:pt x="133" y="307"/>
                  </a:lnTo>
                  <a:lnTo>
                    <a:pt x="190" y="222"/>
                  </a:lnTo>
                  <a:lnTo>
                    <a:pt x="334" y="168"/>
                  </a:lnTo>
                  <a:lnTo>
                    <a:pt x="452" y="161"/>
                  </a:lnTo>
                  <a:lnTo>
                    <a:pt x="360" y="62"/>
                  </a:lnTo>
                  <a:lnTo>
                    <a:pt x="315" y="96"/>
                  </a:lnTo>
                  <a:lnTo>
                    <a:pt x="281" y="84"/>
                  </a:lnTo>
                  <a:lnTo>
                    <a:pt x="262" y="43"/>
                  </a:lnTo>
                  <a:lnTo>
                    <a:pt x="220" y="0"/>
                  </a:lnTo>
                  <a:lnTo>
                    <a:pt x="133" y="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4880470" y="994256"/>
              <a:ext cx="161713" cy="75758"/>
            </a:xfrm>
            <a:custGeom>
              <a:avLst/>
              <a:gdLst>
                <a:gd name="T0" fmla="*/ 31 w 334"/>
                <a:gd name="T1" fmla="*/ 49 h 157"/>
                <a:gd name="T2" fmla="*/ 0 w 334"/>
                <a:gd name="T3" fmla="*/ 103 h 157"/>
                <a:gd name="T4" fmla="*/ 148 w 334"/>
                <a:gd name="T5" fmla="*/ 157 h 157"/>
                <a:gd name="T6" fmla="*/ 201 w 334"/>
                <a:gd name="T7" fmla="*/ 76 h 157"/>
                <a:gd name="T8" fmla="*/ 224 w 334"/>
                <a:gd name="T9" fmla="*/ 130 h 157"/>
                <a:gd name="T10" fmla="*/ 262 w 334"/>
                <a:gd name="T11" fmla="*/ 130 h 157"/>
                <a:gd name="T12" fmla="*/ 334 w 334"/>
                <a:gd name="T13" fmla="*/ 50 h 157"/>
                <a:gd name="T14" fmla="*/ 247 w 334"/>
                <a:gd name="T15" fmla="*/ 27 h 157"/>
                <a:gd name="T16" fmla="*/ 212 w 334"/>
                <a:gd name="T17" fmla="*/ 0 h 157"/>
                <a:gd name="T18" fmla="*/ 167 w 334"/>
                <a:gd name="T19" fmla="*/ 46 h 157"/>
                <a:gd name="T20" fmla="*/ 31 w 334"/>
                <a:gd name="T21" fmla="*/ 4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7">
                  <a:moveTo>
                    <a:pt x="31" y="49"/>
                  </a:moveTo>
                  <a:lnTo>
                    <a:pt x="0" y="103"/>
                  </a:lnTo>
                  <a:lnTo>
                    <a:pt x="148" y="157"/>
                  </a:lnTo>
                  <a:lnTo>
                    <a:pt x="201" y="76"/>
                  </a:lnTo>
                  <a:lnTo>
                    <a:pt x="224" y="130"/>
                  </a:lnTo>
                  <a:lnTo>
                    <a:pt x="262" y="130"/>
                  </a:lnTo>
                  <a:lnTo>
                    <a:pt x="334" y="50"/>
                  </a:lnTo>
                  <a:lnTo>
                    <a:pt x="247" y="27"/>
                  </a:lnTo>
                  <a:lnTo>
                    <a:pt x="212" y="0"/>
                  </a:lnTo>
                  <a:lnTo>
                    <a:pt x="167" y="46"/>
                  </a:lnTo>
                  <a:lnTo>
                    <a:pt x="31" y="49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4963513" y="1070013"/>
              <a:ext cx="202508" cy="122378"/>
            </a:xfrm>
            <a:custGeom>
              <a:avLst/>
              <a:gdLst>
                <a:gd name="T0" fmla="*/ 117 w 418"/>
                <a:gd name="T1" fmla="*/ 0 h 251"/>
                <a:gd name="T2" fmla="*/ 0 w 418"/>
                <a:gd name="T3" fmla="*/ 49 h 251"/>
                <a:gd name="T4" fmla="*/ 0 w 418"/>
                <a:gd name="T5" fmla="*/ 88 h 251"/>
                <a:gd name="T6" fmla="*/ 152 w 418"/>
                <a:gd name="T7" fmla="*/ 145 h 251"/>
                <a:gd name="T8" fmla="*/ 117 w 418"/>
                <a:gd name="T9" fmla="*/ 183 h 251"/>
                <a:gd name="T10" fmla="*/ 141 w 418"/>
                <a:gd name="T11" fmla="*/ 233 h 251"/>
                <a:gd name="T12" fmla="*/ 235 w 418"/>
                <a:gd name="T13" fmla="*/ 191 h 251"/>
                <a:gd name="T14" fmla="*/ 315 w 418"/>
                <a:gd name="T15" fmla="*/ 191 h 251"/>
                <a:gd name="T16" fmla="*/ 353 w 418"/>
                <a:gd name="T17" fmla="*/ 251 h 251"/>
                <a:gd name="T18" fmla="*/ 418 w 418"/>
                <a:gd name="T19" fmla="*/ 186 h 251"/>
                <a:gd name="T20" fmla="*/ 403 w 418"/>
                <a:gd name="T21" fmla="*/ 126 h 251"/>
                <a:gd name="T22" fmla="*/ 349 w 418"/>
                <a:gd name="T23" fmla="*/ 145 h 251"/>
                <a:gd name="T24" fmla="*/ 342 w 418"/>
                <a:gd name="T25" fmla="*/ 68 h 251"/>
                <a:gd name="T26" fmla="*/ 368 w 418"/>
                <a:gd name="T27" fmla="*/ 22 h 251"/>
                <a:gd name="T28" fmla="*/ 342 w 418"/>
                <a:gd name="T29" fmla="*/ 22 h 251"/>
                <a:gd name="T30" fmla="*/ 300 w 418"/>
                <a:gd name="T31" fmla="*/ 48 h 251"/>
                <a:gd name="T32" fmla="*/ 281 w 418"/>
                <a:gd name="T33" fmla="*/ 64 h 251"/>
                <a:gd name="T34" fmla="*/ 292 w 418"/>
                <a:gd name="T35" fmla="*/ 117 h 251"/>
                <a:gd name="T36" fmla="*/ 263 w 418"/>
                <a:gd name="T37" fmla="*/ 141 h 251"/>
                <a:gd name="T38" fmla="*/ 217 w 418"/>
                <a:gd name="T39" fmla="*/ 137 h 251"/>
                <a:gd name="T40" fmla="*/ 205 w 418"/>
                <a:gd name="T41" fmla="*/ 68 h 251"/>
                <a:gd name="T42" fmla="*/ 117 w 418"/>
                <a:gd name="T4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8" h="251">
                  <a:moveTo>
                    <a:pt x="117" y="0"/>
                  </a:moveTo>
                  <a:lnTo>
                    <a:pt x="0" y="49"/>
                  </a:lnTo>
                  <a:lnTo>
                    <a:pt x="0" y="88"/>
                  </a:lnTo>
                  <a:lnTo>
                    <a:pt x="152" y="145"/>
                  </a:lnTo>
                  <a:lnTo>
                    <a:pt x="117" y="183"/>
                  </a:lnTo>
                  <a:lnTo>
                    <a:pt x="141" y="233"/>
                  </a:lnTo>
                  <a:lnTo>
                    <a:pt x="235" y="191"/>
                  </a:lnTo>
                  <a:lnTo>
                    <a:pt x="315" y="191"/>
                  </a:lnTo>
                  <a:lnTo>
                    <a:pt x="353" y="251"/>
                  </a:lnTo>
                  <a:lnTo>
                    <a:pt x="418" y="186"/>
                  </a:lnTo>
                  <a:lnTo>
                    <a:pt x="403" y="126"/>
                  </a:lnTo>
                  <a:lnTo>
                    <a:pt x="349" y="145"/>
                  </a:lnTo>
                  <a:lnTo>
                    <a:pt x="342" y="68"/>
                  </a:lnTo>
                  <a:lnTo>
                    <a:pt x="368" y="22"/>
                  </a:lnTo>
                  <a:lnTo>
                    <a:pt x="342" y="22"/>
                  </a:lnTo>
                  <a:lnTo>
                    <a:pt x="300" y="48"/>
                  </a:lnTo>
                  <a:lnTo>
                    <a:pt x="281" y="64"/>
                  </a:lnTo>
                  <a:lnTo>
                    <a:pt x="292" y="117"/>
                  </a:lnTo>
                  <a:lnTo>
                    <a:pt x="263" y="141"/>
                  </a:lnTo>
                  <a:lnTo>
                    <a:pt x="217" y="137"/>
                  </a:lnTo>
                  <a:lnTo>
                    <a:pt x="205" y="68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5090262" y="1013195"/>
              <a:ext cx="61190" cy="34965"/>
            </a:xfrm>
            <a:custGeom>
              <a:avLst/>
              <a:gdLst>
                <a:gd name="T0" fmla="*/ 11 w 125"/>
                <a:gd name="T1" fmla="*/ 0 h 73"/>
                <a:gd name="T2" fmla="*/ 0 w 125"/>
                <a:gd name="T3" fmla="*/ 38 h 73"/>
                <a:gd name="T4" fmla="*/ 72 w 125"/>
                <a:gd name="T5" fmla="*/ 73 h 73"/>
                <a:gd name="T6" fmla="*/ 125 w 125"/>
                <a:gd name="T7" fmla="*/ 42 h 73"/>
                <a:gd name="T8" fmla="*/ 121 w 125"/>
                <a:gd name="T9" fmla="*/ 19 h 73"/>
                <a:gd name="T10" fmla="*/ 11 w 125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73">
                  <a:moveTo>
                    <a:pt x="11" y="0"/>
                  </a:moveTo>
                  <a:lnTo>
                    <a:pt x="0" y="38"/>
                  </a:lnTo>
                  <a:lnTo>
                    <a:pt x="72" y="73"/>
                  </a:lnTo>
                  <a:lnTo>
                    <a:pt x="125" y="42"/>
                  </a:lnTo>
                  <a:lnTo>
                    <a:pt x="121" y="1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5097547" y="981144"/>
              <a:ext cx="59733" cy="21854"/>
            </a:xfrm>
            <a:custGeom>
              <a:avLst/>
              <a:gdLst>
                <a:gd name="T0" fmla="*/ 53 w 122"/>
                <a:gd name="T1" fmla="*/ 0 h 46"/>
                <a:gd name="T2" fmla="*/ 0 w 122"/>
                <a:gd name="T3" fmla="*/ 19 h 46"/>
                <a:gd name="T4" fmla="*/ 4 w 122"/>
                <a:gd name="T5" fmla="*/ 46 h 46"/>
                <a:gd name="T6" fmla="*/ 122 w 122"/>
                <a:gd name="T7" fmla="*/ 38 h 46"/>
                <a:gd name="T8" fmla="*/ 118 w 122"/>
                <a:gd name="T9" fmla="*/ 11 h 46"/>
                <a:gd name="T10" fmla="*/ 53 w 122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46">
                  <a:moveTo>
                    <a:pt x="53" y="0"/>
                  </a:moveTo>
                  <a:lnTo>
                    <a:pt x="0" y="19"/>
                  </a:lnTo>
                  <a:lnTo>
                    <a:pt x="4" y="46"/>
                  </a:lnTo>
                  <a:lnTo>
                    <a:pt x="122" y="38"/>
                  </a:lnTo>
                  <a:lnTo>
                    <a:pt x="118" y="11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5234494" y="1010281"/>
              <a:ext cx="84500" cy="72845"/>
            </a:xfrm>
            <a:custGeom>
              <a:avLst/>
              <a:gdLst>
                <a:gd name="T0" fmla="*/ 26 w 175"/>
                <a:gd name="T1" fmla="*/ 4 h 149"/>
                <a:gd name="T2" fmla="*/ 19 w 175"/>
                <a:gd name="T3" fmla="*/ 30 h 149"/>
                <a:gd name="T4" fmla="*/ 0 w 175"/>
                <a:gd name="T5" fmla="*/ 58 h 149"/>
                <a:gd name="T6" fmla="*/ 0 w 175"/>
                <a:gd name="T7" fmla="*/ 95 h 149"/>
                <a:gd name="T8" fmla="*/ 72 w 175"/>
                <a:gd name="T9" fmla="*/ 84 h 149"/>
                <a:gd name="T10" fmla="*/ 148 w 175"/>
                <a:gd name="T11" fmla="*/ 149 h 149"/>
                <a:gd name="T12" fmla="*/ 175 w 175"/>
                <a:gd name="T13" fmla="*/ 149 h 149"/>
                <a:gd name="T14" fmla="*/ 175 w 175"/>
                <a:gd name="T15" fmla="*/ 84 h 149"/>
                <a:gd name="T16" fmla="*/ 98 w 175"/>
                <a:gd name="T17" fmla="*/ 0 h 149"/>
                <a:gd name="T18" fmla="*/ 26 w 175"/>
                <a:gd name="T19" fmla="*/ 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49">
                  <a:moveTo>
                    <a:pt x="26" y="4"/>
                  </a:moveTo>
                  <a:lnTo>
                    <a:pt x="19" y="30"/>
                  </a:lnTo>
                  <a:lnTo>
                    <a:pt x="0" y="58"/>
                  </a:lnTo>
                  <a:lnTo>
                    <a:pt x="0" y="95"/>
                  </a:lnTo>
                  <a:lnTo>
                    <a:pt x="72" y="84"/>
                  </a:lnTo>
                  <a:lnTo>
                    <a:pt x="148" y="149"/>
                  </a:lnTo>
                  <a:lnTo>
                    <a:pt x="175" y="149"/>
                  </a:lnTo>
                  <a:lnTo>
                    <a:pt x="175" y="84"/>
                  </a:lnTo>
                  <a:lnTo>
                    <a:pt x="98" y="0"/>
                  </a:lnTo>
                  <a:lnTo>
                    <a:pt x="26" y="4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5340846" y="1046704"/>
              <a:ext cx="52447" cy="67018"/>
            </a:xfrm>
            <a:custGeom>
              <a:avLst/>
              <a:gdLst>
                <a:gd name="T0" fmla="*/ 0 w 107"/>
                <a:gd name="T1" fmla="*/ 7 h 138"/>
                <a:gd name="T2" fmla="*/ 31 w 107"/>
                <a:gd name="T3" fmla="*/ 42 h 138"/>
                <a:gd name="T4" fmla="*/ 4 w 107"/>
                <a:gd name="T5" fmla="*/ 88 h 138"/>
                <a:gd name="T6" fmla="*/ 24 w 107"/>
                <a:gd name="T7" fmla="*/ 138 h 138"/>
                <a:gd name="T8" fmla="*/ 107 w 107"/>
                <a:gd name="T9" fmla="*/ 91 h 138"/>
                <a:gd name="T10" fmla="*/ 107 w 107"/>
                <a:gd name="T11" fmla="*/ 57 h 138"/>
                <a:gd name="T12" fmla="*/ 57 w 107"/>
                <a:gd name="T13" fmla="*/ 0 h 138"/>
                <a:gd name="T14" fmla="*/ 0 w 107"/>
                <a:gd name="T15" fmla="*/ 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38">
                  <a:moveTo>
                    <a:pt x="0" y="7"/>
                  </a:moveTo>
                  <a:lnTo>
                    <a:pt x="31" y="42"/>
                  </a:lnTo>
                  <a:lnTo>
                    <a:pt x="4" y="88"/>
                  </a:lnTo>
                  <a:lnTo>
                    <a:pt x="24" y="138"/>
                  </a:lnTo>
                  <a:lnTo>
                    <a:pt x="107" y="91"/>
                  </a:lnTo>
                  <a:lnTo>
                    <a:pt x="107" y="57"/>
                  </a:lnTo>
                  <a:lnTo>
                    <a:pt x="5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5394751" y="962204"/>
              <a:ext cx="150060" cy="154430"/>
            </a:xfrm>
            <a:custGeom>
              <a:avLst/>
              <a:gdLst>
                <a:gd name="T0" fmla="*/ 0 w 310"/>
                <a:gd name="T1" fmla="*/ 93 h 318"/>
                <a:gd name="T2" fmla="*/ 3 w 310"/>
                <a:gd name="T3" fmla="*/ 154 h 318"/>
                <a:gd name="T4" fmla="*/ 105 w 310"/>
                <a:gd name="T5" fmla="*/ 154 h 318"/>
                <a:gd name="T6" fmla="*/ 132 w 310"/>
                <a:gd name="T7" fmla="*/ 177 h 318"/>
                <a:gd name="T8" fmla="*/ 129 w 310"/>
                <a:gd name="T9" fmla="*/ 203 h 318"/>
                <a:gd name="T10" fmla="*/ 37 w 310"/>
                <a:gd name="T11" fmla="*/ 215 h 318"/>
                <a:gd name="T12" fmla="*/ 102 w 310"/>
                <a:gd name="T13" fmla="*/ 303 h 318"/>
                <a:gd name="T14" fmla="*/ 190 w 310"/>
                <a:gd name="T15" fmla="*/ 318 h 318"/>
                <a:gd name="T16" fmla="*/ 310 w 310"/>
                <a:gd name="T17" fmla="*/ 264 h 318"/>
                <a:gd name="T18" fmla="*/ 136 w 310"/>
                <a:gd name="T19" fmla="*/ 0 h 318"/>
                <a:gd name="T20" fmla="*/ 83 w 310"/>
                <a:gd name="T21" fmla="*/ 35 h 318"/>
                <a:gd name="T22" fmla="*/ 87 w 310"/>
                <a:gd name="T23" fmla="*/ 81 h 318"/>
                <a:gd name="T24" fmla="*/ 26 w 310"/>
                <a:gd name="T25" fmla="*/ 58 h 318"/>
                <a:gd name="T26" fmla="*/ 0 w 310"/>
                <a:gd name="T27" fmla="*/ 9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0" h="318">
                  <a:moveTo>
                    <a:pt x="0" y="93"/>
                  </a:moveTo>
                  <a:lnTo>
                    <a:pt x="3" y="154"/>
                  </a:lnTo>
                  <a:lnTo>
                    <a:pt x="105" y="154"/>
                  </a:lnTo>
                  <a:lnTo>
                    <a:pt x="132" y="177"/>
                  </a:lnTo>
                  <a:lnTo>
                    <a:pt x="129" y="203"/>
                  </a:lnTo>
                  <a:lnTo>
                    <a:pt x="37" y="215"/>
                  </a:lnTo>
                  <a:lnTo>
                    <a:pt x="102" y="303"/>
                  </a:lnTo>
                  <a:lnTo>
                    <a:pt x="190" y="318"/>
                  </a:lnTo>
                  <a:lnTo>
                    <a:pt x="310" y="264"/>
                  </a:lnTo>
                  <a:lnTo>
                    <a:pt x="136" y="0"/>
                  </a:lnTo>
                  <a:lnTo>
                    <a:pt x="83" y="35"/>
                  </a:lnTo>
                  <a:lnTo>
                    <a:pt x="87" y="81"/>
                  </a:lnTo>
                  <a:lnTo>
                    <a:pt x="26" y="58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4846963" y="1217159"/>
              <a:ext cx="276809" cy="254956"/>
            </a:xfrm>
            <a:custGeom>
              <a:avLst/>
              <a:gdLst>
                <a:gd name="T0" fmla="*/ 244 w 570"/>
                <a:gd name="T1" fmla="*/ 0 h 524"/>
                <a:gd name="T2" fmla="*/ 100 w 570"/>
                <a:gd name="T3" fmla="*/ 38 h 524"/>
                <a:gd name="T4" fmla="*/ 15 w 570"/>
                <a:gd name="T5" fmla="*/ 111 h 524"/>
                <a:gd name="T6" fmla="*/ 24 w 570"/>
                <a:gd name="T7" fmla="*/ 191 h 524"/>
                <a:gd name="T8" fmla="*/ 176 w 570"/>
                <a:gd name="T9" fmla="*/ 237 h 524"/>
                <a:gd name="T10" fmla="*/ 141 w 570"/>
                <a:gd name="T11" fmla="*/ 314 h 524"/>
                <a:gd name="T12" fmla="*/ 31 w 570"/>
                <a:gd name="T13" fmla="*/ 245 h 524"/>
                <a:gd name="T14" fmla="*/ 0 w 570"/>
                <a:gd name="T15" fmla="*/ 303 h 524"/>
                <a:gd name="T16" fmla="*/ 72 w 570"/>
                <a:gd name="T17" fmla="*/ 352 h 524"/>
                <a:gd name="T18" fmla="*/ 69 w 570"/>
                <a:gd name="T19" fmla="*/ 433 h 524"/>
                <a:gd name="T20" fmla="*/ 179 w 570"/>
                <a:gd name="T21" fmla="*/ 463 h 524"/>
                <a:gd name="T22" fmla="*/ 312 w 570"/>
                <a:gd name="T23" fmla="*/ 455 h 524"/>
                <a:gd name="T24" fmla="*/ 335 w 570"/>
                <a:gd name="T25" fmla="*/ 413 h 524"/>
                <a:gd name="T26" fmla="*/ 434 w 570"/>
                <a:gd name="T27" fmla="*/ 524 h 524"/>
                <a:gd name="T28" fmla="*/ 502 w 570"/>
                <a:gd name="T29" fmla="*/ 502 h 524"/>
                <a:gd name="T30" fmla="*/ 513 w 570"/>
                <a:gd name="T31" fmla="*/ 424 h 524"/>
                <a:gd name="T32" fmla="*/ 562 w 570"/>
                <a:gd name="T33" fmla="*/ 459 h 524"/>
                <a:gd name="T34" fmla="*/ 570 w 570"/>
                <a:gd name="T35" fmla="*/ 383 h 524"/>
                <a:gd name="T36" fmla="*/ 510 w 570"/>
                <a:gd name="T37" fmla="*/ 344 h 524"/>
                <a:gd name="T38" fmla="*/ 513 w 570"/>
                <a:gd name="T39" fmla="*/ 104 h 524"/>
                <a:gd name="T40" fmla="*/ 460 w 570"/>
                <a:gd name="T41" fmla="*/ 61 h 524"/>
                <a:gd name="T42" fmla="*/ 403 w 570"/>
                <a:gd name="T43" fmla="*/ 137 h 524"/>
                <a:gd name="T44" fmla="*/ 244 w 570"/>
                <a:gd name="T4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0" h="524">
                  <a:moveTo>
                    <a:pt x="244" y="0"/>
                  </a:moveTo>
                  <a:lnTo>
                    <a:pt x="100" y="38"/>
                  </a:lnTo>
                  <a:lnTo>
                    <a:pt x="15" y="111"/>
                  </a:lnTo>
                  <a:lnTo>
                    <a:pt x="24" y="191"/>
                  </a:lnTo>
                  <a:lnTo>
                    <a:pt x="176" y="237"/>
                  </a:lnTo>
                  <a:lnTo>
                    <a:pt x="141" y="314"/>
                  </a:lnTo>
                  <a:lnTo>
                    <a:pt x="31" y="245"/>
                  </a:lnTo>
                  <a:lnTo>
                    <a:pt x="0" y="303"/>
                  </a:lnTo>
                  <a:lnTo>
                    <a:pt x="72" y="352"/>
                  </a:lnTo>
                  <a:lnTo>
                    <a:pt x="69" y="433"/>
                  </a:lnTo>
                  <a:lnTo>
                    <a:pt x="179" y="463"/>
                  </a:lnTo>
                  <a:lnTo>
                    <a:pt x="312" y="455"/>
                  </a:lnTo>
                  <a:lnTo>
                    <a:pt x="335" y="413"/>
                  </a:lnTo>
                  <a:lnTo>
                    <a:pt x="434" y="524"/>
                  </a:lnTo>
                  <a:lnTo>
                    <a:pt x="502" y="502"/>
                  </a:lnTo>
                  <a:lnTo>
                    <a:pt x="513" y="424"/>
                  </a:lnTo>
                  <a:lnTo>
                    <a:pt x="562" y="459"/>
                  </a:lnTo>
                  <a:lnTo>
                    <a:pt x="570" y="383"/>
                  </a:lnTo>
                  <a:lnTo>
                    <a:pt x="510" y="344"/>
                  </a:lnTo>
                  <a:lnTo>
                    <a:pt x="513" y="104"/>
                  </a:lnTo>
                  <a:lnTo>
                    <a:pt x="460" y="61"/>
                  </a:lnTo>
                  <a:lnTo>
                    <a:pt x="403" y="137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5152908" y="1268150"/>
              <a:ext cx="103440" cy="116550"/>
            </a:xfrm>
            <a:custGeom>
              <a:avLst/>
              <a:gdLst>
                <a:gd name="T0" fmla="*/ 75 w 212"/>
                <a:gd name="T1" fmla="*/ 65 h 240"/>
                <a:gd name="T2" fmla="*/ 26 w 212"/>
                <a:gd name="T3" fmla="*/ 41 h 240"/>
                <a:gd name="T4" fmla="*/ 0 w 212"/>
                <a:gd name="T5" fmla="*/ 76 h 240"/>
                <a:gd name="T6" fmla="*/ 52 w 212"/>
                <a:gd name="T7" fmla="*/ 160 h 240"/>
                <a:gd name="T8" fmla="*/ 56 w 212"/>
                <a:gd name="T9" fmla="*/ 240 h 240"/>
                <a:gd name="T10" fmla="*/ 170 w 212"/>
                <a:gd name="T11" fmla="*/ 171 h 240"/>
                <a:gd name="T12" fmla="*/ 170 w 212"/>
                <a:gd name="T13" fmla="*/ 72 h 240"/>
                <a:gd name="T14" fmla="*/ 212 w 212"/>
                <a:gd name="T15" fmla="*/ 30 h 240"/>
                <a:gd name="T16" fmla="*/ 170 w 212"/>
                <a:gd name="T17" fmla="*/ 0 h 240"/>
                <a:gd name="T18" fmla="*/ 101 w 212"/>
                <a:gd name="T19" fmla="*/ 0 h 240"/>
                <a:gd name="T20" fmla="*/ 75 w 212"/>
                <a:gd name="T21" fmla="*/ 6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240">
                  <a:moveTo>
                    <a:pt x="75" y="65"/>
                  </a:moveTo>
                  <a:lnTo>
                    <a:pt x="26" y="41"/>
                  </a:lnTo>
                  <a:lnTo>
                    <a:pt x="0" y="76"/>
                  </a:lnTo>
                  <a:lnTo>
                    <a:pt x="52" y="160"/>
                  </a:lnTo>
                  <a:lnTo>
                    <a:pt x="56" y="240"/>
                  </a:lnTo>
                  <a:lnTo>
                    <a:pt x="170" y="171"/>
                  </a:lnTo>
                  <a:lnTo>
                    <a:pt x="170" y="72"/>
                  </a:lnTo>
                  <a:lnTo>
                    <a:pt x="212" y="30"/>
                  </a:lnTo>
                  <a:lnTo>
                    <a:pt x="170" y="0"/>
                  </a:lnTo>
                  <a:lnTo>
                    <a:pt x="101" y="0"/>
                  </a:lnTo>
                  <a:lnTo>
                    <a:pt x="75" y="6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5269460" y="1282719"/>
              <a:ext cx="120922" cy="69930"/>
            </a:xfrm>
            <a:custGeom>
              <a:avLst/>
              <a:gdLst>
                <a:gd name="T0" fmla="*/ 80 w 251"/>
                <a:gd name="T1" fmla="*/ 0 h 145"/>
                <a:gd name="T2" fmla="*/ 0 w 251"/>
                <a:gd name="T3" fmla="*/ 65 h 145"/>
                <a:gd name="T4" fmla="*/ 19 w 251"/>
                <a:gd name="T5" fmla="*/ 145 h 145"/>
                <a:gd name="T6" fmla="*/ 68 w 251"/>
                <a:gd name="T7" fmla="*/ 145 h 145"/>
                <a:gd name="T8" fmla="*/ 91 w 251"/>
                <a:gd name="T9" fmla="*/ 103 h 145"/>
                <a:gd name="T10" fmla="*/ 126 w 251"/>
                <a:gd name="T11" fmla="*/ 137 h 145"/>
                <a:gd name="T12" fmla="*/ 159 w 251"/>
                <a:gd name="T13" fmla="*/ 134 h 145"/>
                <a:gd name="T14" fmla="*/ 251 w 251"/>
                <a:gd name="T15" fmla="*/ 57 h 145"/>
                <a:gd name="T16" fmla="*/ 80 w 251"/>
                <a:gd name="T1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45">
                  <a:moveTo>
                    <a:pt x="80" y="0"/>
                  </a:moveTo>
                  <a:lnTo>
                    <a:pt x="0" y="65"/>
                  </a:lnTo>
                  <a:lnTo>
                    <a:pt x="19" y="145"/>
                  </a:lnTo>
                  <a:lnTo>
                    <a:pt x="68" y="145"/>
                  </a:lnTo>
                  <a:lnTo>
                    <a:pt x="91" y="103"/>
                  </a:lnTo>
                  <a:lnTo>
                    <a:pt x="126" y="137"/>
                  </a:lnTo>
                  <a:lnTo>
                    <a:pt x="159" y="134"/>
                  </a:lnTo>
                  <a:lnTo>
                    <a:pt x="251" y="5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5294224" y="1220072"/>
              <a:ext cx="52447" cy="33509"/>
            </a:xfrm>
            <a:custGeom>
              <a:avLst/>
              <a:gdLst>
                <a:gd name="T0" fmla="*/ 19 w 106"/>
                <a:gd name="T1" fmla="*/ 0 h 69"/>
                <a:gd name="T2" fmla="*/ 0 w 106"/>
                <a:gd name="T3" fmla="*/ 39 h 69"/>
                <a:gd name="T4" fmla="*/ 84 w 106"/>
                <a:gd name="T5" fmla="*/ 69 h 69"/>
                <a:gd name="T6" fmla="*/ 106 w 106"/>
                <a:gd name="T7" fmla="*/ 35 h 69"/>
                <a:gd name="T8" fmla="*/ 19 w 10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9">
                  <a:moveTo>
                    <a:pt x="19" y="0"/>
                  </a:moveTo>
                  <a:lnTo>
                    <a:pt x="0" y="39"/>
                  </a:lnTo>
                  <a:lnTo>
                    <a:pt x="84" y="69"/>
                  </a:lnTo>
                  <a:lnTo>
                    <a:pt x="106" y="3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5215553" y="1150142"/>
              <a:ext cx="84500" cy="78672"/>
            </a:xfrm>
            <a:custGeom>
              <a:avLst/>
              <a:gdLst>
                <a:gd name="T0" fmla="*/ 133 w 175"/>
                <a:gd name="T1" fmla="*/ 0 h 161"/>
                <a:gd name="T2" fmla="*/ 49 w 175"/>
                <a:gd name="T3" fmla="*/ 11 h 161"/>
                <a:gd name="T4" fmla="*/ 0 w 175"/>
                <a:gd name="T5" fmla="*/ 58 h 161"/>
                <a:gd name="T6" fmla="*/ 91 w 175"/>
                <a:gd name="T7" fmla="*/ 61 h 161"/>
                <a:gd name="T8" fmla="*/ 64 w 175"/>
                <a:gd name="T9" fmla="*/ 130 h 161"/>
                <a:gd name="T10" fmla="*/ 84 w 175"/>
                <a:gd name="T11" fmla="*/ 161 h 161"/>
                <a:gd name="T12" fmla="*/ 110 w 175"/>
                <a:gd name="T13" fmla="*/ 157 h 161"/>
                <a:gd name="T14" fmla="*/ 175 w 175"/>
                <a:gd name="T15" fmla="*/ 54 h 161"/>
                <a:gd name="T16" fmla="*/ 133 w 175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61">
                  <a:moveTo>
                    <a:pt x="133" y="0"/>
                  </a:moveTo>
                  <a:lnTo>
                    <a:pt x="49" y="11"/>
                  </a:lnTo>
                  <a:lnTo>
                    <a:pt x="0" y="58"/>
                  </a:lnTo>
                  <a:lnTo>
                    <a:pt x="91" y="61"/>
                  </a:lnTo>
                  <a:lnTo>
                    <a:pt x="64" y="130"/>
                  </a:lnTo>
                  <a:lnTo>
                    <a:pt x="84" y="161"/>
                  </a:lnTo>
                  <a:lnTo>
                    <a:pt x="110" y="157"/>
                  </a:lnTo>
                  <a:lnTo>
                    <a:pt x="175" y="5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5327733" y="1137031"/>
              <a:ext cx="256411" cy="187939"/>
            </a:xfrm>
            <a:custGeom>
              <a:avLst/>
              <a:gdLst>
                <a:gd name="T0" fmla="*/ 45 w 528"/>
                <a:gd name="T1" fmla="*/ 0 h 385"/>
                <a:gd name="T2" fmla="*/ 0 w 528"/>
                <a:gd name="T3" fmla="*/ 15 h 385"/>
                <a:gd name="T4" fmla="*/ 7 w 528"/>
                <a:gd name="T5" fmla="*/ 76 h 385"/>
                <a:gd name="T6" fmla="*/ 83 w 528"/>
                <a:gd name="T7" fmla="*/ 126 h 385"/>
                <a:gd name="T8" fmla="*/ 87 w 528"/>
                <a:gd name="T9" fmla="*/ 163 h 385"/>
                <a:gd name="T10" fmla="*/ 64 w 528"/>
                <a:gd name="T11" fmla="*/ 187 h 385"/>
                <a:gd name="T12" fmla="*/ 76 w 528"/>
                <a:gd name="T13" fmla="*/ 263 h 385"/>
                <a:gd name="T14" fmla="*/ 368 w 528"/>
                <a:gd name="T15" fmla="*/ 359 h 385"/>
                <a:gd name="T16" fmla="*/ 447 w 528"/>
                <a:gd name="T17" fmla="*/ 385 h 385"/>
                <a:gd name="T18" fmla="*/ 528 w 528"/>
                <a:gd name="T19" fmla="*/ 316 h 385"/>
                <a:gd name="T20" fmla="*/ 432 w 528"/>
                <a:gd name="T21" fmla="*/ 240 h 385"/>
                <a:gd name="T22" fmla="*/ 345 w 528"/>
                <a:gd name="T23" fmla="*/ 263 h 385"/>
                <a:gd name="T24" fmla="*/ 224 w 528"/>
                <a:gd name="T25" fmla="*/ 251 h 385"/>
                <a:gd name="T26" fmla="*/ 178 w 528"/>
                <a:gd name="T27" fmla="*/ 206 h 385"/>
                <a:gd name="T28" fmla="*/ 167 w 528"/>
                <a:gd name="T29" fmla="*/ 79 h 385"/>
                <a:gd name="T30" fmla="*/ 91 w 528"/>
                <a:gd name="T31" fmla="*/ 41 h 385"/>
                <a:gd name="T32" fmla="*/ 45 w 528"/>
                <a:gd name="T3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8" h="385">
                  <a:moveTo>
                    <a:pt x="45" y="0"/>
                  </a:moveTo>
                  <a:lnTo>
                    <a:pt x="0" y="15"/>
                  </a:lnTo>
                  <a:lnTo>
                    <a:pt x="7" y="76"/>
                  </a:lnTo>
                  <a:lnTo>
                    <a:pt x="83" y="126"/>
                  </a:lnTo>
                  <a:lnTo>
                    <a:pt x="87" y="163"/>
                  </a:lnTo>
                  <a:lnTo>
                    <a:pt x="64" y="187"/>
                  </a:lnTo>
                  <a:lnTo>
                    <a:pt x="76" y="263"/>
                  </a:lnTo>
                  <a:lnTo>
                    <a:pt x="368" y="359"/>
                  </a:lnTo>
                  <a:lnTo>
                    <a:pt x="447" y="385"/>
                  </a:lnTo>
                  <a:lnTo>
                    <a:pt x="528" y="316"/>
                  </a:lnTo>
                  <a:lnTo>
                    <a:pt x="432" y="240"/>
                  </a:lnTo>
                  <a:lnTo>
                    <a:pt x="345" y="263"/>
                  </a:lnTo>
                  <a:lnTo>
                    <a:pt x="224" y="251"/>
                  </a:lnTo>
                  <a:lnTo>
                    <a:pt x="178" y="206"/>
                  </a:lnTo>
                  <a:lnTo>
                    <a:pt x="167" y="79"/>
                  </a:lnTo>
                  <a:lnTo>
                    <a:pt x="91" y="4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5352502" y="1326426"/>
              <a:ext cx="442892" cy="552159"/>
            </a:xfrm>
            <a:custGeom>
              <a:avLst/>
              <a:gdLst>
                <a:gd name="T0" fmla="*/ 234 w 911"/>
                <a:gd name="T1" fmla="*/ 8 h 1136"/>
                <a:gd name="T2" fmla="*/ 151 w 911"/>
                <a:gd name="T3" fmla="*/ 0 h 1136"/>
                <a:gd name="T4" fmla="*/ 52 w 911"/>
                <a:gd name="T5" fmla="*/ 38 h 1136"/>
                <a:gd name="T6" fmla="*/ 0 w 911"/>
                <a:gd name="T7" fmla="*/ 110 h 1136"/>
                <a:gd name="T8" fmla="*/ 15 w 911"/>
                <a:gd name="T9" fmla="*/ 309 h 1136"/>
                <a:gd name="T10" fmla="*/ 177 w 911"/>
                <a:gd name="T11" fmla="*/ 317 h 1136"/>
                <a:gd name="T12" fmla="*/ 333 w 911"/>
                <a:gd name="T13" fmla="*/ 393 h 1136"/>
                <a:gd name="T14" fmla="*/ 443 w 911"/>
                <a:gd name="T15" fmla="*/ 520 h 1136"/>
                <a:gd name="T16" fmla="*/ 527 w 911"/>
                <a:gd name="T17" fmla="*/ 516 h 1136"/>
                <a:gd name="T18" fmla="*/ 504 w 911"/>
                <a:gd name="T19" fmla="*/ 635 h 1136"/>
                <a:gd name="T20" fmla="*/ 428 w 911"/>
                <a:gd name="T21" fmla="*/ 761 h 1136"/>
                <a:gd name="T22" fmla="*/ 345 w 911"/>
                <a:gd name="T23" fmla="*/ 799 h 1136"/>
                <a:gd name="T24" fmla="*/ 284 w 911"/>
                <a:gd name="T25" fmla="*/ 787 h 1136"/>
                <a:gd name="T26" fmla="*/ 253 w 911"/>
                <a:gd name="T27" fmla="*/ 761 h 1136"/>
                <a:gd name="T28" fmla="*/ 208 w 911"/>
                <a:gd name="T29" fmla="*/ 822 h 1136"/>
                <a:gd name="T30" fmla="*/ 227 w 911"/>
                <a:gd name="T31" fmla="*/ 884 h 1136"/>
                <a:gd name="T32" fmla="*/ 292 w 911"/>
                <a:gd name="T33" fmla="*/ 887 h 1136"/>
                <a:gd name="T34" fmla="*/ 371 w 911"/>
                <a:gd name="T35" fmla="*/ 849 h 1136"/>
                <a:gd name="T36" fmla="*/ 440 w 911"/>
                <a:gd name="T37" fmla="*/ 1025 h 1136"/>
                <a:gd name="T38" fmla="*/ 611 w 911"/>
                <a:gd name="T39" fmla="*/ 1136 h 1136"/>
                <a:gd name="T40" fmla="*/ 728 w 911"/>
                <a:gd name="T41" fmla="*/ 987 h 1136"/>
                <a:gd name="T42" fmla="*/ 630 w 911"/>
                <a:gd name="T43" fmla="*/ 826 h 1136"/>
                <a:gd name="T44" fmla="*/ 687 w 911"/>
                <a:gd name="T45" fmla="*/ 761 h 1136"/>
                <a:gd name="T46" fmla="*/ 767 w 911"/>
                <a:gd name="T47" fmla="*/ 895 h 1136"/>
                <a:gd name="T48" fmla="*/ 911 w 911"/>
                <a:gd name="T49" fmla="*/ 769 h 1136"/>
                <a:gd name="T50" fmla="*/ 885 w 911"/>
                <a:gd name="T51" fmla="*/ 711 h 1136"/>
                <a:gd name="T52" fmla="*/ 785 w 911"/>
                <a:gd name="T53" fmla="*/ 742 h 1136"/>
                <a:gd name="T54" fmla="*/ 717 w 911"/>
                <a:gd name="T55" fmla="*/ 555 h 1136"/>
                <a:gd name="T56" fmla="*/ 782 w 911"/>
                <a:gd name="T57" fmla="*/ 447 h 1136"/>
                <a:gd name="T58" fmla="*/ 652 w 911"/>
                <a:gd name="T59" fmla="*/ 310 h 1136"/>
                <a:gd name="T60" fmla="*/ 580 w 911"/>
                <a:gd name="T61" fmla="*/ 360 h 1136"/>
                <a:gd name="T62" fmla="*/ 512 w 911"/>
                <a:gd name="T63" fmla="*/ 211 h 1136"/>
                <a:gd name="T64" fmla="*/ 368 w 911"/>
                <a:gd name="T65" fmla="*/ 229 h 1136"/>
                <a:gd name="T66" fmla="*/ 330 w 911"/>
                <a:gd name="T67" fmla="*/ 49 h 1136"/>
                <a:gd name="T68" fmla="*/ 213 w 911"/>
                <a:gd name="T69" fmla="*/ 129 h 1136"/>
                <a:gd name="T70" fmla="*/ 201 w 911"/>
                <a:gd name="T71" fmla="*/ 229 h 1136"/>
                <a:gd name="T72" fmla="*/ 137 w 911"/>
                <a:gd name="T73" fmla="*/ 229 h 1136"/>
                <a:gd name="T74" fmla="*/ 144 w 911"/>
                <a:gd name="T75" fmla="*/ 142 h 1136"/>
                <a:gd name="T76" fmla="*/ 234 w 911"/>
                <a:gd name="T77" fmla="*/ 8 h 1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11" h="1136">
                  <a:moveTo>
                    <a:pt x="234" y="8"/>
                  </a:moveTo>
                  <a:lnTo>
                    <a:pt x="151" y="0"/>
                  </a:lnTo>
                  <a:lnTo>
                    <a:pt x="52" y="38"/>
                  </a:lnTo>
                  <a:lnTo>
                    <a:pt x="0" y="110"/>
                  </a:lnTo>
                  <a:lnTo>
                    <a:pt x="15" y="309"/>
                  </a:lnTo>
                  <a:lnTo>
                    <a:pt x="177" y="317"/>
                  </a:lnTo>
                  <a:lnTo>
                    <a:pt x="333" y="393"/>
                  </a:lnTo>
                  <a:lnTo>
                    <a:pt x="443" y="520"/>
                  </a:lnTo>
                  <a:lnTo>
                    <a:pt x="527" y="516"/>
                  </a:lnTo>
                  <a:lnTo>
                    <a:pt x="504" y="635"/>
                  </a:lnTo>
                  <a:lnTo>
                    <a:pt x="428" y="761"/>
                  </a:lnTo>
                  <a:lnTo>
                    <a:pt x="345" y="799"/>
                  </a:lnTo>
                  <a:lnTo>
                    <a:pt x="284" y="787"/>
                  </a:lnTo>
                  <a:lnTo>
                    <a:pt x="253" y="761"/>
                  </a:lnTo>
                  <a:lnTo>
                    <a:pt x="208" y="822"/>
                  </a:lnTo>
                  <a:lnTo>
                    <a:pt x="227" y="884"/>
                  </a:lnTo>
                  <a:lnTo>
                    <a:pt x="292" y="887"/>
                  </a:lnTo>
                  <a:lnTo>
                    <a:pt x="371" y="849"/>
                  </a:lnTo>
                  <a:lnTo>
                    <a:pt x="440" y="1025"/>
                  </a:lnTo>
                  <a:lnTo>
                    <a:pt x="611" y="1136"/>
                  </a:lnTo>
                  <a:lnTo>
                    <a:pt x="728" y="987"/>
                  </a:lnTo>
                  <a:lnTo>
                    <a:pt x="630" y="826"/>
                  </a:lnTo>
                  <a:lnTo>
                    <a:pt x="687" y="761"/>
                  </a:lnTo>
                  <a:lnTo>
                    <a:pt x="767" y="895"/>
                  </a:lnTo>
                  <a:lnTo>
                    <a:pt x="911" y="769"/>
                  </a:lnTo>
                  <a:lnTo>
                    <a:pt x="885" y="711"/>
                  </a:lnTo>
                  <a:lnTo>
                    <a:pt x="785" y="742"/>
                  </a:lnTo>
                  <a:lnTo>
                    <a:pt x="717" y="555"/>
                  </a:lnTo>
                  <a:lnTo>
                    <a:pt x="782" y="447"/>
                  </a:lnTo>
                  <a:lnTo>
                    <a:pt x="652" y="310"/>
                  </a:lnTo>
                  <a:lnTo>
                    <a:pt x="580" y="360"/>
                  </a:lnTo>
                  <a:lnTo>
                    <a:pt x="512" y="211"/>
                  </a:lnTo>
                  <a:lnTo>
                    <a:pt x="368" y="229"/>
                  </a:lnTo>
                  <a:lnTo>
                    <a:pt x="330" y="49"/>
                  </a:lnTo>
                  <a:lnTo>
                    <a:pt x="213" y="129"/>
                  </a:lnTo>
                  <a:lnTo>
                    <a:pt x="201" y="229"/>
                  </a:lnTo>
                  <a:lnTo>
                    <a:pt x="137" y="229"/>
                  </a:lnTo>
                  <a:lnTo>
                    <a:pt x="144" y="142"/>
                  </a:lnTo>
                  <a:lnTo>
                    <a:pt x="234" y="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5534613" y="1364305"/>
              <a:ext cx="74301" cy="42249"/>
            </a:xfrm>
            <a:custGeom>
              <a:avLst/>
              <a:gdLst>
                <a:gd name="T0" fmla="*/ 31 w 152"/>
                <a:gd name="T1" fmla="*/ 0 h 87"/>
                <a:gd name="T2" fmla="*/ 0 w 152"/>
                <a:gd name="T3" fmla="*/ 30 h 87"/>
                <a:gd name="T4" fmla="*/ 26 w 152"/>
                <a:gd name="T5" fmla="*/ 72 h 87"/>
                <a:gd name="T6" fmla="*/ 152 w 152"/>
                <a:gd name="T7" fmla="*/ 87 h 87"/>
                <a:gd name="T8" fmla="*/ 72 w 152"/>
                <a:gd name="T9" fmla="*/ 3 h 87"/>
                <a:gd name="T10" fmla="*/ 31 w 152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87">
                  <a:moveTo>
                    <a:pt x="31" y="0"/>
                  </a:moveTo>
                  <a:lnTo>
                    <a:pt x="0" y="30"/>
                  </a:lnTo>
                  <a:lnTo>
                    <a:pt x="26" y="72"/>
                  </a:lnTo>
                  <a:lnTo>
                    <a:pt x="152" y="87"/>
                  </a:lnTo>
                  <a:lnTo>
                    <a:pt x="72" y="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5450113" y="959291"/>
              <a:ext cx="499712" cy="289921"/>
            </a:xfrm>
            <a:custGeom>
              <a:avLst/>
              <a:gdLst>
                <a:gd name="T0" fmla="*/ 83 w 1028"/>
                <a:gd name="T1" fmla="*/ 402 h 597"/>
                <a:gd name="T2" fmla="*/ 83 w 1028"/>
                <a:gd name="T3" fmla="*/ 436 h 597"/>
                <a:gd name="T4" fmla="*/ 0 w 1028"/>
                <a:gd name="T5" fmla="*/ 455 h 597"/>
                <a:gd name="T6" fmla="*/ 22 w 1028"/>
                <a:gd name="T7" fmla="*/ 494 h 597"/>
                <a:gd name="T8" fmla="*/ 117 w 1028"/>
                <a:gd name="T9" fmla="*/ 532 h 597"/>
                <a:gd name="T10" fmla="*/ 223 w 1028"/>
                <a:gd name="T11" fmla="*/ 543 h 597"/>
                <a:gd name="T12" fmla="*/ 299 w 1028"/>
                <a:gd name="T13" fmla="*/ 597 h 597"/>
                <a:gd name="T14" fmla="*/ 375 w 1028"/>
                <a:gd name="T15" fmla="*/ 555 h 597"/>
                <a:gd name="T16" fmla="*/ 322 w 1028"/>
                <a:gd name="T17" fmla="*/ 501 h 597"/>
                <a:gd name="T18" fmla="*/ 390 w 1028"/>
                <a:gd name="T19" fmla="*/ 501 h 597"/>
                <a:gd name="T20" fmla="*/ 432 w 1028"/>
                <a:gd name="T21" fmla="*/ 455 h 597"/>
                <a:gd name="T22" fmla="*/ 534 w 1028"/>
                <a:gd name="T23" fmla="*/ 440 h 597"/>
                <a:gd name="T24" fmla="*/ 534 w 1028"/>
                <a:gd name="T25" fmla="*/ 417 h 597"/>
                <a:gd name="T26" fmla="*/ 478 w 1028"/>
                <a:gd name="T27" fmla="*/ 379 h 597"/>
                <a:gd name="T28" fmla="*/ 485 w 1028"/>
                <a:gd name="T29" fmla="*/ 336 h 597"/>
                <a:gd name="T30" fmla="*/ 645 w 1028"/>
                <a:gd name="T31" fmla="*/ 364 h 597"/>
                <a:gd name="T32" fmla="*/ 880 w 1028"/>
                <a:gd name="T33" fmla="*/ 271 h 597"/>
                <a:gd name="T34" fmla="*/ 792 w 1028"/>
                <a:gd name="T35" fmla="*/ 245 h 597"/>
                <a:gd name="T36" fmla="*/ 816 w 1028"/>
                <a:gd name="T37" fmla="*/ 214 h 597"/>
                <a:gd name="T38" fmla="*/ 997 w 1028"/>
                <a:gd name="T39" fmla="*/ 214 h 597"/>
                <a:gd name="T40" fmla="*/ 1028 w 1028"/>
                <a:gd name="T41" fmla="*/ 184 h 597"/>
                <a:gd name="T42" fmla="*/ 659 w 1028"/>
                <a:gd name="T43" fmla="*/ 53 h 597"/>
                <a:gd name="T44" fmla="*/ 572 w 1028"/>
                <a:gd name="T45" fmla="*/ 23 h 597"/>
                <a:gd name="T46" fmla="*/ 478 w 1028"/>
                <a:gd name="T47" fmla="*/ 92 h 597"/>
                <a:gd name="T48" fmla="*/ 371 w 1028"/>
                <a:gd name="T49" fmla="*/ 3 h 597"/>
                <a:gd name="T50" fmla="*/ 314 w 1028"/>
                <a:gd name="T51" fmla="*/ 0 h 597"/>
                <a:gd name="T52" fmla="*/ 303 w 1028"/>
                <a:gd name="T53" fmla="*/ 72 h 597"/>
                <a:gd name="T54" fmla="*/ 231 w 1028"/>
                <a:gd name="T55" fmla="*/ 7 h 597"/>
                <a:gd name="T56" fmla="*/ 147 w 1028"/>
                <a:gd name="T57" fmla="*/ 35 h 597"/>
                <a:gd name="T58" fmla="*/ 162 w 1028"/>
                <a:gd name="T59" fmla="*/ 76 h 597"/>
                <a:gd name="T60" fmla="*/ 288 w 1028"/>
                <a:gd name="T61" fmla="*/ 103 h 597"/>
                <a:gd name="T62" fmla="*/ 280 w 1028"/>
                <a:gd name="T63" fmla="*/ 165 h 597"/>
                <a:gd name="T64" fmla="*/ 349 w 1028"/>
                <a:gd name="T65" fmla="*/ 206 h 597"/>
                <a:gd name="T66" fmla="*/ 515 w 1028"/>
                <a:gd name="T67" fmla="*/ 165 h 597"/>
                <a:gd name="T68" fmla="*/ 519 w 1028"/>
                <a:gd name="T69" fmla="*/ 222 h 597"/>
                <a:gd name="T70" fmla="*/ 382 w 1028"/>
                <a:gd name="T71" fmla="*/ 287 h 597"/>
                <a:gd name="T72" fmla="*/ 299 w 1028"/>
                <a:gd name="T73" fmla="*/ 222 h 597"/>
                <a:gd name="T74" fmla="*/ 223 w 1028"/>
                <a:gd name="T75" fmla="*/ 230 h 597"/>
                <a:gd name="T76" fmla="*/ 299 w 1028"/>
                <a:gd name="T77" fmla="*/ 336 h 597"/>
                <a:gd name="T78" fmla="*/ 261 w 1028"/>
                <a:gd name="T79" fmla="*/ 356 h 597"/>
                <a:gd name="T80" fmla="*/ 204 w 1028"/>
                <a:gd name="T81" fmla="*/ 306 h 597"/>
                <a:gd name="T82" fmla="*/ 162 w 1028"/>
                <a:gd name="T83" fmla="*/ 333 h 597"/>
                <a:gd name="T84" fmla="*/ 200 w 1028"/>
                <a:gd name="T85" fmla="*/ 405 h 597"/>
                <a:gd name="T86" fmla="*/ 264 w 1028"/>
                <a:gd name="T87" fmla="*/ 405 h 597"/>
                <a:gd name="T88" fmla="*/ 249 w 1028"/>
                <a:gd name="T89" fmla="*/ 474 h 597"/>
                <a:gd name="T90" fmla="*/ 196 w 1028"/>
                <a:gd name="T91" fmla="*/ 466 h 597"/>
                <a:gd name="T92" fmla="*/ 128 w 1028"/>
                <a:gd name="T93" fmla="*/ 394 h 597"/>
                <a:gd name="T94" fmla="*/ 83 w 1028"/>
                <a:gd name="T95" fmla="*/ 40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28" h="597">
                  <a:moveTo>
                    <a:pt x="83" y="402"/>
                  </a:moveTo>
                  <a:lnTo>
                    <a:pt x="83" y="436"/>
                  </a:lnTo>
                  <a:lnTo>
                    <a:pt x="0" y="455"/>
                  </a:lnTo>
                  <a:lnTo>
                    <a:pt x="22" y="494"/>
                  </a:lnTo>
                  <a:lnTo>
                    <a:pt x="117" y="532"/>
                  </a:lnTo>
                  <a:lnTo>
                    <a:pt x="223" y="543"/>
                  </a:lnTo>
                  <a:lnTo>
                    <a:pt x="299" y="597"/>
                  </a:lnTo>
                  <a:lnTo>
                    <a:pt x="375" y="555"/>
                  </a:lnTo>
                  <a:lnTo>
                    <a:pt x="322" y="501"/>
                  </a:lnTo>
                  <a:lnTo>
                    <a:pt x="390" y="501"/>
                  </a:lnTo>
                  <a:lnTo>
                    <a:pt x="432" y="455"/>
                  </a:lnTo>
                  <a:lnTo>
                    <a:pt x="534" y="440"/>
                  </a:lnTo>
                  <a:lnTo>
                    <a:pt x="534" y="417"/>
                  </a:lnTo>
                  <a:lnTo>
                    <a:pt x="478" y="379"/>
                  </a:lnTo>
                  <a:lnTo>
                    <a:pt x="485" y="336"/>
                  </a:lnTo>
                  <a:lnTo>
                    <a:pt x="645" y="364"/>
                  </a:lnTo>
                  <a:lnTo>
                    <a:pt x="880" y="271"/>
                  </a:lnTo>
                  <a:lnTo>
                    <a:pt x="792" y="245"/>
                  </a:lnTo>
                  <a:lnTo>
                    <a:pt x="816" y="214"/>
                  </a:lnTo>
                  <a:lnTo>
                    <a:pt x="997" y="214"/>
                  </a:lnTo>
                  <a:lnTo>
                    <a:pt x="1028" y="184"/>
                  </a:lnTo>
                  <a:lnTo>
                    <a:pt x="659" y="53"/>
                  </a:lnTo>
                  <a:lnTo>
                    <a:pt x="572" y="23"/>
                  </a:lnTo>
                  <a:lnTo>
                    <a:pt x="478" y="92"/>
                  </a:lnTo>
                  <a:lnTo>
                    <a:pt x="371" y="3"/>
                  </a:lnTo>
                  <a:lnTo>
                    <a:pt x="314" y="0"/>
                  </a:lnTo>
                  <a:lnTo>
                    <a:pt x="303" y="72"/>
                  </a:lnTo>
                  <a:lnTo>
                    <a:pt x="231" y="7"/>
                  </a:lnTo>
                  <a:lnTo>
                    <a:pt x="147" y="35"/>
                  </a:lnTo>
                  <a:lnTo>
                    <a:pt x="162" y="76"/>
                  </a:lnTo>
                  <a:lnTo>
                    <a:pt x="288" y="103"/>
                  </a:lnTo>
                  <a:lnTo>
                    <a:pt x="280" y="165"/>
                  </a:lnTo>
                  <a:lnTo>
                    <a:pt x="349" y="206"/>
                  </a:lnTo>
                  <a:lnTo>
                    <a:pt x="515" y="165"/>
                  </a:lnTo>
                  <a:lnTo>
                    <a:pt x="519" y="222"/>
                  </a:lnTo>
                  <a:lnTo>
                    <a:pt x="382" y="287"/>
                  </a:lnTo>
                  <a:lnTo>
                    <a:pt x="299" y="222"/>
                  </a:lnTo>
                  <a:lnTo>
                    <a:pt x="223" y="230"/>
                  </a:lnTo>
                  <a:lnTo>
                    <a:pt x="299" y="336"/>
                  </a:lnTo>
                  <a:lnTo>
                    <a:pt x="261" y="356"/>
                  </a:lnTo>
                  <a:lnTo>
                    <a:pt x="204" y="306"/>
                  </a:lnTo>
                  <a:lnTo>
                    <a:pt x="162" y="333"/>
                  </a:lnTo>
                  <a:lnTo>
                    <a:pt x="200" y="405"/>
                  </a:lnTo>
                  <a:lnTo>
                    <a:pt x="264" y="405"/>
                  </a:lnTo>
                  <a:lnTo>
                    <a:pt x="249" y="474"/>
                  </a:lnTo>
                  <a:lnTo>
                    <a:pt x="196" y="466"/>
                  </a:lnTo>
                  <a:lnTo>
                    <a:pt x="128" y="394"/>
                  </a:lnTo>
                  <a:lnTo>
                    <a:pt x="83" y="402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5288398" y="1665879"/>
              <a:ext cx="119464" cy="99068"/>
            </a:xfrm>
            <a:custGeom>
              <a:avLst/>
              <a:gdLst>
                <a:gd name="T0" fmla="*/ 77 w 244"/>
                <a:gd name="T1" fmla="*/ 0 h 205"/>
                <a:gd name="T2" fmla="*/ 4 w 244"/>
                <a:gd name="T3" fmla="*/ 91 h 205"/>
                <a:gd name="T4" fmla="*/ 0 w 244"/>
                <a:gd name="T5" fmla="*/ 192 h 205"/>
                <a:gd name="T6" fmla="*/ 63 w 244"/>
                <a:gd name="T7" fmla="*/ 155 h 205"/>
                <a:gd name="T8" fmla="*/ 140 w 244"/>
                <a:gd name="T9" fmla="*/ 155 h 205"/>
                <a:gd name="T10" fmla="*/ 194 w 244"/>
                <a:gd name="T11" fmla="*/ 205 h 205"/>
                <a:gd name="T12" fmla="*/ 244 w 244"/>
                <a:gd name="T13" fmla="*/ 164 h 205"/>
                <a:gd name="T14" fmla="*/ 77 w 244"/>
                <a:gd name="T15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205">
                  <a:moveTo>
                    <a:pt x="77" y="0"/>
                  </a:moveTo>
                  <a:lnTo>
                    <a:pt x="4" y="91"/>
                  </a:lnTo>
                  <a:lnTo>
                    <a:pt x="0" y="192"/>
                  </a:lnTo>
                  <a:lnTo>
                    <a:pt x="63" y="155"/>
                  </a:lnTo>
                  <a:lnTo>
                    <a:pt x="140" y="155"/>
                  </a:lnTo>
                  <a:lnTo>
                    <a:pt x="194" y="205"/>
                  </a:lnTo>
                  <a:lnTo>
                    <a:pt x="244" y="164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5665732" y="2241350"/>
              <a:ext cx="132577" cy="144233"/>
            </a:xfrm>
            <a:custGeom>
              <a:avLst/>
              <a:gdLst>
                <a:gd name="T0" fmla="*/ 182 w 272"/>
                <a:gd name="T1" fmla="*/ 0 h 296"/>
                <a:gd name="T2" fmla="*/ 0 w 272"/>
                <a:gd name="T3" fmla="*/ 172 h 296"/>
                <a:gd name="T4" fmla="*/ 18 w 272"/>
                <a:gd name="T5" fmla="*/ 214 h 296"/>
                <a:gd name="T6" fmla="*/ 241 w 272"/>
                <a:gd name="T7" fmla="*/ 296 h 296"/>
                <a:gd name="T8" fmla="*/ 272 w 272"/>
                <a:gd name="T9" fmla="*/ 241 h 296"/>
                <a:gd name="T10" fmla="*/ 254 w 272"/>
                <a:gd name="T11" fmla="*/ 150 h 296"/>
                <a:gd name="T12" fmla="*/ 182 w 272"/>
                <a:gd name="T13" fmla="*/ 159 h 296"/>
                <a:gd name="T14" fmla="*/ 141 w 272"/>
                <a:gd name="T15" fmla="*/ 113 h 296"/>
                <a:gd name="T16" fmla="*/ 208 w 272"/>
                <a:gd name="T17" fmla="*/ 45 h 296"/>
                <a:gd name="T18" fmla="*/ 182 w 272"/>
                <a:gd name="T19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296">
                  <a:moveTo>
                    <a:pt x="182" y="0"/>
                  </a:moveTo>
                  <a:lnTo>
                    <a:pt x="0" y="172"/>
                  </a:lnTo>
                  <a:lnTo>
                    <a:pt x="18" y="214"/>
                  </a:lnTo>
                  <a:lnTo>
                    <a:pt x="241" y="296"/>
                  </a:lnTo>
                  <a:lnTo>
                    <a:pt x="272" y="241"/>
                  </a:lnTo>
                  <a:lnTo>
                    <a:pt x="254" y="150"/>
                  </a:lnTo>
                  <a:lnTo>
                    <a:pt x="182" y="159"/>
                  </a:lnTo>
                  <a:lnTo>
                    <a:pt x="141" y="113"/>
                  </a:lnTo>
                  <a:lnTo>
                    <a:pt x="208" y="45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4201563" y="1222987"/>
              <a:ext cx="1570522" cy="1267489"/>
            </a:xfrm>
            <a:custGeom>
              <a:avLst/>
              <a:gdLst>
                <a:gd name="T0" fmla="*/ 503 w 3233"/>
                <a:gd name="T1" fmla="*/ 51 h 2610"/>
                <a:gd name="T2" fmla="*/ 605 w 3233"/>
                <a:gd name="T3" fmla="*/ 141 h 2610"/>
                <a:gd name="T4" fmla="*/ 716 w 3233"/>
                <a:gd name="T5" fmla="*/ 103 h 2610"/>
                <a:gd name="T6" fmla="*/ 964 w 3233"/>
                <a:gd name="T7" fmla="*/ 73 h 2610"/>
                <a:gd name="T8" fmla="*/ 1040 w 3233"/>
                <a:gd name="T9" fmla="*/ 215 h 2610"/>
                <a:gd name="T10" fmla="*/ 1100 w 3233"/>
                <a:gd name="T11" fmla="*/ 159 h 2610"/>
                <a:gd name="T12" fmla="*/ 1348 w 3233"/>
                <a:gd name="T13" fmla="*/ 395 h 2610"/>
                <a:gd name="T14" fmla="*/ 1318 w 3233"/>
                <a:gd name="T15" fmla="*/ 499 h 2610"/>
                <a:gd name="T16" fmla="*/ 1514 w 3233"/>
                <a:gd name="T17" fmla="*/ 624 h 2610"/>
                <a:gd name="T18" fmla="*/ 1578 w 3233"/>
                <a:gd name="T19" fmla="*/ 503 h 2610"/>
                <a:gd name="T20" fmla="*/ 1719 w 3233"/>
                <a:gd name="T21" fmla="*/ 572 h 2610"/>
                <a:gd name="T22" fmla="*/ 1911 w 3233"/>
                <a:gd name="T23" fmla="*/ 645 h 2610"/>
                <a:gd name="T24" fmla="*/ 1957 w 3233"/>
                <a:gd name="T25" fmla="*/ 511 h 2610"/>
                <a:gd name="T26" fmla="*/ 2060 w 3233"/>
                <a:gd name="T27" fmla="*/ 533 h 2610"/>
                <a:gd name="T28" fmla="*/ 2000 w 3233"/>
                <a:gd name="T29" fmla="*/ 714 h 2610"/>
                <a:gd name="T30" fmla="*/ 2115 w 3233"/>
                <a:gd name="T31" fmla="*/ 584 h 2610"/>
                <a:gd name="T32" fmla="*/ 2076 w 3233"/>
                <a:gd name="T33" fmla="*/ 426 h 2610"/>
                <a:gd name="T34" fmla="*/ 2192 w 3233"/>
                <a:gd name="T35" fmla="*/ 318 h 2610"/>
                <a:gd name="T36" fmla="*/ 2248 w 3233"/>
                <a:gd name="T37" fmla="*/ 653 h 2610"/>
                <a:gd name="T38" fmla="*/ 2362 w 3233"/>
                <a:gd name="T39" fmla="*/ 615 h 2610"/>
                <a:gd name="T40" fmla="*/ 2380 w 3233"/>
                <a:gd name="T41" fmla="*/ 735 h 2610"/>
                <a:gd name="T42" fmla="*/ 2584 w 3233"/>
                <a:gd name="T43" fmla="*/ 662 h 2610"/>
                <a:gd name="T44" fmla="*/ 2452 w 3233"/>
                <a:gd name="T45" fmla="*/ 890 h 2610"/>
                <a:gd name="T46" fmla="*/ 2200 w 3233"/>
                <a:gd name="T47" fmla="*/ 881 h 2610"/>
                <a:gd name="T48" fmla="*/ 2175 w 3233"/>
                <a:gd name="T49" fmla="*/ 1006 h 2610"/>
                <a:gd name="T50" fmla="*/ 1894 w 3233"/>
                <a:gd name="T51" fmla="*/ 1153 h 2610"/>
                <a:gd name="T52" fmla="*/ 1744 w 3233"/>
                <a:gd name="T53" fmla="*/ 1384 h 2610"/>
                <a:gd name="T54" fmla="*/ 1867 w 3233"/>
                <a:gd name="T55" fmla="*/ 1505 h 2610"/>
                <a:gd name="T56" fmla="*/ 2188 w 3233"/>
                <a:gd name="T57" fmla="*/ 1715 h 2610"/>
                <a:gd name="T58" fmla="*/ 2140 w 3233"/>
                <a:gd name="T59" fmla="*/ 1969 h 2610"/>
                <a:gd name="T60" fmla="*/ 2260 w 3233"/>
                <a:gd name="T61" fmla="*/ 1913 h 2610"/>
                <a:gd name="T62" fmla="*/ 2376 w 3233"/>
                <a:gd name="T63" fmla="*/ 1736 h 2610"/>
                <a:gd name="T64" fmla="*/ 2436 w 3233"/>
                <a:gd name="T65" fmla="*/ 1488 h 2610"/>
                <a:gd name="T66" fmla="*/ 2742 w 3233"/>
                <a:gd name="T67" fmla="*/ 1281 h 2610"/>
                <a:gd name="T68" fmla="*/ 2794 w 3233"/>
                <a:gd name="T69" fmla="*/ 1530 h 2610"/>
                <a:gd name="T70" fmla="*/ 3028 w 3233"/>
                <a:gd name="T71" fmla="*/ 1457 h 2610"/>
                <a:gd name="T72" fmla="*/ 3228 w 3233"/>
                <a:gd name="T73" fmla="*/ 1947 h 2610"/>
                <a:gd name="T74" fmla="*/ 3063 w 3233"/>
                <a:gd name="T75" fmla="*/ 2085 h 2610"/>
                <a:gd name="T76" fmla="*/ 2811 w 3233"/>
                <a:gd name="T77" fmla="*/ 2132 h 2610"/>
                <a:gd name="T78" fmla="*/ 2576 w 3233"/>
                <a:gd name="T79" fmla="*/ 2244 h 2610"/>
                <a:gd name="T80" fmla="*/ 2777 w 3233"/>
                <a:gd name="T81" fmla="*/ 2201 h 2610"/>
                <a:gd name="T82" fmla="*/ 2768 w 3233"/>
                <a:gd name="T83" fmla="*/ 2322 h 2610"/>
                <a:gd name="T84" fmla="*/ 2823 w 3233"/>
                <a:gd name="T85" fmla="*/ 2442 h 2610"/>
                <a:gd name="T86" fmla="*/ 2900 w 3233"/>
                <a:gd name="T87" fmla="*/ 2391 h 2610"/>
                <a:gd name="T88" fmla="*/ 2879 w 3233"/>
                <a:gd name="T89" fmla="*/ 2494 h 2610"/>
                <a:gd name="T90" fmla="*/ 2726 w 3233"/>
                <a:gd name="T91" fmla="*/ 2567 h 2610"/>
                <a:gd name="T92" fmla="*/ 2649 w 3233"/>
                <a:gd name="T93" fmla="*/ 2515 h 2610"/>
                <a:gd name="T94" fmla="*/ 2631 w 3233"/>
                <a:gd name="T95" fmla="*/ 2464 h 2610"/>
                <a:gd name="T96" fmla="*/ 2598 w 3233"/>
                <a:gd name="T97" fmla="*/ 2301 h 2610"/>
                <a:gd name="T98" fmla="*/ 2499 w 3233"/>
                <a:gd name="T99" fmla="*/ 2412 h 2610"/>
                <a:gd name="T100" fmla="*/ 2120 w 3233"/>
                <a:gd name="T101" fmla="*/ 2533 h 2610"/>
                <a:gd name="T102" fmla="*/ 1860 w 3233"/>
                <a:gd name="T103" fmla="*/ 2576 h 2610"/>
                <a:gd name="T104" fmla="*/ 1911 w 3233"/>
                <a:gd name="T105" fmla="*/ 2335 h 2610"/>
                <a:gd name="T106" fmla="*/ 1781 w 3233"/>
                <a:gd name="T107" fmla="*/ 2187 h 2610"/>
                <a:gd name="T108" fmla="*/ 1521 w 3233"/>
                <a:gd name="T109" fmla="*/ 2062 h 2610"/>
                <a:gd name="T110" fmla="*/ 290 w 3233"/>
                <a:gd name="T111" fmla="*/ 1781 h 2610"/>
                <a:gd name="T112" fmla="*/ 179 w 3233"/>
                <a:gd name="T113" fmla="*/ 1592 h 2610"/>
                <a:gd name="T114" fmla="*/ 187 w 3233"/>
                <a:gd name="T115" fmla="*/ 1471 h 2610"/>
                <a:gd name="T116" fmla="*/ 137 w 3233"/>
                <a:gd name="T117" fmla="*/ 1360 h 2610"/>
                <a:gd name="T118" fmla="*/ 179 w 3233"/>
                <a:gd name="T119" fmla="*/ 912 h 2610"/>
                <a:gd name="T120" fmla="*/ 0 w 3233"/>
                <a:gd name="T121" fmla="*/ 796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3" h="2610">
                  <a:moveTo>
                    <a:pt x="469" y="0"/>
                  </a:moveTo>
                  <a:lnTo>
                    <a:pt x="503" y="51"/>
                  </a:lnTo>
                  <a:lnTo>
                    <a:pt x="519" y="120"/>
                  </a:lnTo>
                  <a:lnTo>
                    <a:pt x="605" y="141"/>
                  </a:lnTo>
                  <a:lnTo>
                    <a:pt x="664" y="77"/>
                  </a:lnTo>
                  <a:lnTo>
                    <a:pt x="716" y="103"/>
                  </a:lnTo>
                  <a:lnTo>
                    <a:pt x="861" y="116"/>
                  </a:lnTo>
                  <a:lnTo>
                    <a:pt x="964" y="73"/>
                  </a:lnTo>
                  <a:lnTo>
                    <a:pt x="980" y="215"/>
                  </a:lnTo>
                  <a:lnTo>
                    <a:pt x="1040" y="215"/>
                  </a:lnTo>
                  <a:lnTo>
                    <a:pt x="1040" y="155"/>
                  </a:lnTo>
                  <a:lnTo>
                    <a:pt x="1100" y="159"/>
                  </a:lnTo>
                  <a:lnTo>
                    <a:pt x="1249" y="335"/>
                  </a:lnTo>
                  <a:lnTo>
                    <a:pt x="1348" y="395"/>
                  </a:lnTo>
                  <a:lnTo>
                    <a:pt x="1297" y="477"/>
                  </a:lnTo>
                  <a:lnTo>
                    <a:pt x="1318" y="499"/>
                  </a:lnTo>
                  <a:lnTo>
                    <a:pt x="1509" y="537"/>
                  </a:lnTo>
                  <a:lnTo>
                    <a:pt x="1514" y="624"/>
                  </a:lnTo>
                  <a:lnTo>
                    <a:pt x="1565" y="632"/>
                  </a:lnTo>
                  <a:lnTo>
                    <a:pt x="1578" y="503"/>
                  </a:lnTo>
                  <a:lnTo>
                    <a:pt x="1659" y="482"/>
                  </a:lnTo>
                  <a:lnTo>
                    <a:pt x="1719" y="572"/>
                  </a:lnTo>
                  <a:lnTo>
                    <a:pt x="1847" y="632"/>
                  </a:lnTo>
                  <a:lnTo>
                    <a:pt x="1911" y="645"/>
                  </a:lnTo>
                  <a:lnTo>
                    <a:pt x="1953" y="593"/>
                  </a:lnTo>
                  <a:lnTo>
                    <a:pt x="1957" y="511"/>
                  </a:lnTo>
                  <a:lnTo>
                    <a:pt x="2034" y="464"/>
                  </a:lnTo>
                  <a:lnTo>
                    <a:pt x="2060" y="533"/>
                  </a:lnTo>
                  <a:lnTo>
                    <a:pt x="1991" y="653"/>
                  </a:lnTo>
                  <a:lnTo>
                    <a:pt x="2000" y="714"/>
                  </a:lnTo>
                  <a:lnTo>
                    <a:pt x="2039" y="653"/>
                  </a:lnTo>
                  <a:lnTo>
                    <a:pt x="2115" y="584"/>
                  </a:lnTo>
                  <a:lnTo>
                    <a:pt x="2119" y="495"/>
                  </a:lnTo>
                  <a:lnTo>
                    <a:pt x="2076" y="426"/>
                  </a:lnTo>
                  <a:lnTo>
                    <a:pt x="2089" y="370"/>
                  </a:lnTo>
                  <a:lnTo>
                    <a:pt x="2192" y="318"/>
                  </a:lnTo>
                  <a:lnTo>
                    <a:pt x="2239" y="353"/>
                  </a:lnTo>
                  <a:lnTo>
                    <a:pt x="2248" y="653"/>
                  </a:lnTo>
                  <a:lnTo>
                    <a:pt x="2320" y="589"/>
                  </a:lnTo>
                  <a:lnTo>
                    <a:pt x="2362" y="615"/>
                  </a:lnTo>
                  <a:lnTo>
                    <a:pt x="2303" y="718"/>
                  </a:lnTo>
                  <a:lnTo>
                    <a:pt x="2380" y="735"/>
                  </a:lnTo>
                  <a:lnTo>
                    <a:pt x="2490" y="563"/>
                  </a:lnTo>
                  <a:lnTo>
                    <a:pt x="2584" y="662"/>
                  </a:lnTo>
                  <a:lnTo>
                    <a:pt x="2546" y="838"/>
                  </a:lnTo>
                  <a:lnTo>
                    <a:pt x="2452" y="890"/>
                  </a:lnTo>
                  <a:lnTo>
                    <a:pt x="2362" y="847"/>
                  </a:lnTo>
                  <a:lnTo>
                    <a:pt x="2200" y="881"/>
                  </a:lnTo>
                  <a:lnTo>
                    <a:pt x="2217" y="937"/>
                  </a:lnTo>
                  <a:lnTo>
                    <a:pt x="2175" y="1006"/>
                  </a:lnTo>
                  <a:lnTo>
                    <a:pt x="2043" y="1036"/>
                  </a:lnTo>
                  <a:lnTo>
                    <a:pt x="1894" y="1153"/>
                  </a:lnTo>
                  <a:lnTo>
                    <a:pt x="1761" y="1328"/>
                  </a:lnTo>
                  <a:lnTo>
                    <a:pt x="1744" y="1384"/>
                  </a:lnTo>
                  <a:lnTo>
                    <a:pt x="1834" y="1418"/>
                  </a:lnTo>
                  <a:lnTo>
                    <a:pt x="1867" y="1505"/>
                  </a:lnTo>
                  <a:lnTo>
                    <a:pt x="1991" y="1630"/>
                  </a:lnTo>
                  <a:lnTo>
                    <a:pt x="2188" y="1715"/>
                  </a:lnTo>
                  <a:lnTo>
                    <a:pt x="2145" y="1913"/>
                  </a:lnTo>
                  <a:lnTo>
                    <a:pt x="2140" y="1969"/>
                  </a:lnTo>
                  <a:lnTo>
                    <a:pt x="2192" y="2003"/>
                  </a:lnTo>
                  <a:lnTo>
                    <a:pt x="2260" y="1913"/>
                  </a:lnTo>
                  <a:lnTo>
                    <a:pt x="2269" y="1741"/>
                  </a:lnTo>
                  <a:lnTo>
                    <a:pt x="2376" y="1736"/>
                  </a:lnTo>
                  <a:lnTo>
                    <a:pt x="2426" y="1638"/>
                  </a:lnTo>
                  <a:lnTo>
                    <a:pt x="2436" y="1488"/>
                  </a:lnTo>
                  <a:lnTo>
                    <a:pt x="2572" y="1221"/>
                  </a:lnTo>
                  <a:lnTo>
                    <a:pt x="2742" y="1281"/>
                  </a:lnTo>
                  <a:lnTo>
                    <a:pt x="2831" y="1406"/>
                  </a:lnTo>
                  <a:lnTo>
                    <a:pt x="2794" y="1530"/>
                  </a:lnTo>
                  <a:lnTo>
                    <a:pt x="2862" y="1569"/>
                  </a:lnTo>
                  <a:lnTo>
                    <a:pt x="3028" y="1457"/>
                  </a:lnTo>
                  <a:lnTo>
                    <a:pt x="3075" y="1763"/>
                  </a:lnTo>
                  <a:lnTo>
                    <a:pt x="3228" y="1947"/>
                  </a:lnTo>
                  <a:lnTo>
                    <a:pt x="3233" y="2042"/>
                  </a:lnTo>
                  <a:lnTo>
                    <a:pt x="3063" y="2085"/>
                  </a:lnTo>
                  <a:lnTo>
                    <a:pt x="2982" y="2171"/>
                  </a:lnTo>
                  <a:lnTo>
                    <a:pt x="2811" y="2132"/>
                  </a:lnTo>
                  <a:lnTo>
                    <a:pt x="2726" y="2128"/>
                  </a:lnTo>
                  <a:lnTo>
                    <a:pt x="2576" y="2244"/>
                  </a:lnTo>
                  <a:lnTo>
                    <a:pt x="2666" y="2222"/>
                  </a:lnTo>
                  <a:lnTo>
                    <a:pt x="2777" y="2201"/>
                  </a:lnTo>
                  <a:lnTo>
                    <a:pt x="2798" y="2228"/>
                  </a:lnTo>
                  <a:lnTo>
                    <a:pt x="2768" y="2322"/>
                  </a:lnTo>
                  <a:lnTo>
                    <a:pt x="2772" y="2407"/>
                  </a:lnTo>
                  <a:lnTo>
                    <a:pt x="2823" y="2442"/>
                  </a:lnTo>
                  <a:lnTo>
                    <a:pt x="2875" y="2430"/>
                  </a:lnTo>
                  <a:lnTo>
                    <a:pt x="2900" y="2391"/>
                  </a:lnTo>
                  <a:lnTo>
                    <a:pt x="2935" y="2391"/>
                  </a:lnTo>
                  <a:lnTo>
                    <a:pt x="2879" y="2494"/>
                  </a:lnTo>
                  <a:lnTo>
                    <a:pt x="2772" y="2498"/>
                  </a:lnTo>
                  <a:lnTo>
                    <a:pt x="2726" y="2567"/>
                  </a:lnTo>
                  <a:lnTo>
                    <a:pt x="2666" y="2567"/>
                  </a:lnTo>
                  <a:lnTo>
                    <a:pt x="2649" y="2515"/>
                  </a:lnTo>
                  <a:lnTo>
                    <a:pt x="2734" y="2430"/>
                  </a:lnTo>
                  <a:lnTo>
                    <a:pt x="2631" y="2464"/>
                  </a:lnTo>
                  <a:lnTo>
                    <a:pt x="2627" y="2318"/>
                  </a:lnTo>
                  <a:lnTo>
                    <a:pt x="2598" y="2301"/>
                  </a:lnTo>
                  <a:lnTo>
                    <a:pt x="2508" y="2339"/>
                  </a:lnTo>
                  <a:lnTo>
                    <a:pt x="2499" y="2412"/>
                  </a:lnTo>
                  <a:lnTo>
                    <a:pt x="2294" y="2412"/>
                  </a:lnTo>
                  <a:lnTo>
                    <a:pt x="2120" y="2533"/>
                  </a:lnTo>
                  <a:lnTo>
                    <a:pt x="1885" y="2610"/>
                  </a:lnTo>
                  <a:lnTo>
                    <a:pt x="1860" y="2576"/>
                  </a:lnTo>
                  <a:lnTo>
                    <a:pt x="1978" y="2399"/>
                  </a:lnTo>
                  <a:lnTo>
                    <a:pt x="1911" y="2335"/>
                  </a:lnTo>
                  <a:lnTo>
                    <a:pt x="1868" y="2253"/>
                  </a:lnTo>
                  <a:lnTo>
                    <a:pt x="1781" y="2187"/>
                  </a:lnTo>
                  <a:lnTo>
                    <a:pt x="1688" y="2179"/>
                  </a:lnTo>
                  <a:lnTo>
                    <a:pt x="1521" y="2062"/>
                  </a:lnTo>
                  <a:lnTo>
                    <a:pt x="310" y="1863"/>
                  </a:lnTo>
                  <a:lnTo>
                    <a:pt x="290" y="1781"/>
                  </a:lnTo>
                  <a:lnTo>
                    <a:pt x="179" y="1677"/>
                  </a:lnTo>
                  <a:lnTo>
                    <a:pt x="179" y="1592"/>
                  </a:lnTo>
                  <a:lnTo>
                    <a:pt x="197" y="1514"/>
                  </a:lnTo>
                  <a:lnTo>
                    <a:pt x="187" y="1471"/>
                  </a:lnTo>
                  <a:lnTo>
                    <a:pt x="145" y="1429"/>
                  </a:lnTo>
                  <a:lnTo>
                    <a:pt x="137" y="1360"/>
                  </a:lnTo>
                  <a:lnTo>
                    <a:pt x="247" y="1282"/>
                  </a:lnTo>
                  <a:lnTo>
                    <a:pt x="179" y="912"/>
                  </a:lnTo>
                  <a:lnTo>
                    <a:pt x="85" y="908"/>
                  </a:lnTo>
                  <a:lnTo>
                    <a:pt x="0" y="796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4188450" y="2134996"/>
              <a:ext cx="1280603" cy="828969"/>
            </a:xfrm>
            <a:custGeom>
              <a:avLst/>
              <a:gdLst>
                <a:gd name="T0" fmla="*/ 333 w 2637"/>
                <a:gd name="T1" fmla="*/ 0 h 1707"/>
                <a:gd name="T2" fmla="*/ 316 w 2637"/>
                <a:gd name="T3" fmla="*/ 69 h 1707"/>
                <a:gd name="T4" fmla="*/ 257 w 2637"/>
                <a:gd name="T5" fmla="*/ 31 h 1707"/>
                <a:gd name="T6" fmla="*/ 227 w 2637"/>
                <a:gd name="T7" fmla="*/ 31 h 1707"/>
                <a:gd name="T8" fmla="*/ 209 w 2637"/>
                <a:gd name="T9" fmla="*/ 104 h 1707"/>
                <a:gd name="T10" fmla="*/ 0 w 2637"/>
                <a:gd name="T11" fmla="*/ 573 h 1707"/>
                <a:gd name="T12" fmla="*/ 56 w 2637"/>
                <a:gd name="T13" fmla="*/ 981 h 1707"/>
                <a:gd name="T14" fmla="*/ 124 w 2637"/>
                <a:gd name="T15" fmla="*/ 1015 h 1707"/>
                <a:gd name="T16" fmla="*/ 137 w 2637"/>
                <a:gd name="T17" fmla="*/ 1127 h 1707"/>
                <a:gd name="T18" fmla="*/ 278 w 2637"/>
                <a:gd name="T19" fmla="*/ 1127 h 1707"/>
                <a:gd name="T20" fmla="*/ 414 w 2637"/>
                <a:gd name="T21" fmla="*/ 1230 h 1707"/>
                <a:gd name="T22" fmla="*/ 683 w 2637"/>
                <a:gd name="T23" fmla="*/ 1256 h 1707"/>
                <a:gd name="T24" fmla="*/ 713 w 2637"/>
                <a:gd name="T25" fmla="*/ 1393 h 1707"/>
                <a:gd name="T26" fmla="*/ 755 w 2637"/>
                <a:gd name="T27" fmla="*/ 1424 h 1707"/>
                <a:gd name="T28" fmla="*/ 815 w 2637"/>
                <a:gd name="T29" fmla="*/ 1364 h 1707"/>
                <a:gd name="T30" fmla="*/ 862 w 2637"/>
                <a:gd name="T31" fmla="*/ 1385 h 1707"/>
                <a:gd name="T32" fmla="*/ 905 w 2637"/>
                <a:gd name="T33" fmla="*/ 1583 h 1707"/>
                <a:gd name="T34" fmla="*/ 978 w 2637"/>
                <a:gd name="T35" fmla="*/ 1630 h 1707"/>
                <a:gd name="T36" fmla="*/ 1038 w 2637"/>
                <a:gd name="T37" fmla="*/ 1518 h 1707"/>
                <a:gd name="T38" fmla="*/ 1220 w 2637"/>
                <a:gd name="T39" fmla="*/ 1385 h 1707"/>
                <a:gd name="T40" fmla="*/ 1340 w 2637"/>
                <a:gd name="T41" fmla="*/ 1441 h 1707"/>
                <a:gd name="T42" fmla="*/ 1443 w 2637"/>
                <a:gd name="T43" fmla="*/ 1449 h 1707"/>
                <a:gd name="T44" fmla="*/ 1447 w 2637"/>
                <a:gd name="T45" fmla="*/ 1385 h 1707"/>
                <a:gd name="T46" fmla="*/ 1660 w 2637"/>
                <a:gd name="T47" fmla="*/ 1389 h 1707"/>
                <a:gd name="T48" fmla="*/ 1702 w 2637"/>
                <a:gd name="T49" fmla="*/ 1437 h 1707"/>
                <a:gd name="T50" fmla="*/ 1711 w 2637"/>
                <a:gd name="T51" fmla="*/ 1543 h 1707"/>
                <a:gd name="T52" fmla="*/ 1685 w 2637"/>
                <a:gd name="T53" fmla="*/ 1604 h 1707"/>
                <a:gd name="T54" fmla="*/ 1716 w 2637"/>
                <a:gd name="T55" fmla="*/ 1707 h 1707"/>
                <a:gd name="T56" fmla="*/ 1779 w 2637"/>
                <a:gd name="T57" fmla="*/ 1707 h 1707"/>
                <a:gd name="T58" fmla="*/ 1843 w 2637"/>
                <a:gd name="T59" fmla="*/ 1608 h 1707"/>
                <a:gd name="T60" fmla="*/ 1818 w 2637"/>
                <a:gd name="T61" fmla="*/ 1561 h 1707"/>
                <a:gd name="T62" fmla="*/ 1793 w 2637"/>
                <a:gd name="T63" fmla="*/ 1458 h 1707"/>
                <a:gd name="T64" fmla="*/ 1831 w 2637"/>
                <a:gd name="T65" fmla="*/ 1341 h 1707"/>
                <a:gd name="T66" fmla="*/ 2006 w 2637"/>
                <a:gd name="T67" fmla="*/ 1191 h 1707"/>
                <a:gd name="T68" fmla="*/ 2138 w 2637"/>
                <a:gd name="T69" fmla="*/ 1153 h 1707"/>
                <a:gd name="T70" fmla="*/ 2120 w 2637"/>
                <a:gd name="T71" fmla="*/ 1028 h 1707"/>
                <a:gd name="T72" fmla="*/ 2304 w 2637"/>
                <a:gd name="T73" fmla="*/ 830 h 1707"/>
                <a:gd name="T74" fmla="*/ 2488 w 2637"/>
                <a:gd name="T75" fmla="*/ 800 h 1707"/>
                <a:gd name="T76" fmla="*/ 2457 w 2637"/>
                <a:gd name="T77" fmla="*/ 697 h 1707"/>
                <a:gd name="T78" fmla="*/ 2637 w 2637"/>
                <a:gd name="T79" fmla="*/ 594 h 1707"/>
                <a:gd name="T80" fmla="*/ 2637 w 2637"/>
                <a:gd name="T81" fmla="*/ 456 h 1707"/>
                <a:gd name="T82" fmla="*/ 2620 w 2637"/>
                <a:gd name="T83" fmla="*/ 448 h 1707"/>
                <a:gd name="T84" fmla="*/ 2556 w 2637"/>
                <a:gd name="T85" fmla="*/ 469 h 1707"/>
                <a:gd name="T86" fmla="*/ 2547 w 2637"/>
                <a:gd name="T87" fmla="*/ 554 h 1707"/>
                <a:gd name="T88" fmla="*/ 2335 w 2637"/>
                <a:gd name="T89" fmla="*/ 556 h 1707"/>
                <a:gd name="T90" fmla="*/ 2167 w 2637"/>
                <a:gd name="T91" fmla="*/ 667 h 1707"/>
                <a:gd name="T92" fmla="*/ 1905 w 2637"/>
                <a:gd name="T93" fmla="*/ 753 h 1707"/>
                <a:gd name="T94" fmla="*/ 1864 w 2637"/>
                <a:gd name="T95" fmla="*/ 701 h 1707"/>
                <a:gd name="T96" fmla="*/ 1982 w 2637"/>
                <a:gd name="T97" fmla="*/ 521 h 1707"/>
                <a:gd name="T98" fmla="*/ 1924 w 2637"/>
                <a:gd name="T99" fmla="*/ 465 h 1707"/>
                <a:gd name="T100" fmla="*/ 1884 w 2637"/>
                <a:gd name="T101" fmla="*/ 389 h 1707"/>
                <a:gd name="T102" fmla="*/ 1802 w 2637"/>
                <a:gd name="T103" fmla="*/ 323 h 1707"/>
                <a:gd name="T104" fmla="*/ 1711 w 2637"/>
                <a:gd name="T105" fmla="*/ 315 h 1707"/>
                <a:gd name="T106" fmla="*/ 1542 w 2637"/>
                <a:gd name="T107" fmla="*/ 199 h 1707"/>
                <a:gd name="T108" fmla="*/ 333 w 2637"/>
                <a:gd name="T109" fmla="*/ 0 h 1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37" h="1707">
                  <a:moveTo>
                    <a:pt x="333" y="0"/>
                  </a:moveTo>
                  <a:lnTo>
                    <a:pt x="316" y="69"/>
                  </a:lnTo>
                  <a:lnTo>
                    <a:pt x="257" y="31"/>
                  </a:lnTo>
                  <a:lnTo>
                    <a:pt x="227" y="31"/>
                  </a:lnTo>
                  <a:lnTo>
                    <a:pt x="209" y="104"/>
                  </a:lnTo>
                  <a:lnTo>
                    <a:pt x="0" y="573"/>
                  </a:lnTo>
                  <a:lnTo>
                    <a:pt x="56" y="981"/>
                  </a:lnTo>
                  <a:lnTo>
                    <a:pt x="124" y="1015"/>
                  </a:lnTo>
                  <a:lnTo>
                    <a:pt x="137" y="1127"/>
                  </a:lnTo>
                  <a:lnTo>
                    <a:pt x="278" y="1127"/>
                  </a:lnTo>
                  <a:lnTo>
                    <a:pt x="414" y="1230"/>
                  </a:lnTo>
                  <a:lnTo>
                    <a:pt x="683" y="1256"/>
                  </a:lnTo>
                  <a:lnTo>
                    <a:pt x="713" y="1393"/>
                  </a:lnTo>
                  <a:lnTo>
                    <a:pt x="755" y="1424"/>
                  </a:lnTo>
                  <a:lnTo>
                    <a:pt x="815" y="1364"/>
                  </a:lnTo>
                  <a:lnTo>
                    <a:pt x="862" y="1385"/>
                  </a:lnTo>
                  <a:lnTo>
                    <a:pt x="905" y="1583"/>
                  </a:lnTo>
                  <a:lnTo>
                    <a:pt x="978" y="1630"/>
                  </a:lnTo>
                  <a:lnTo>
                    <a:pt x="1038" y="1518"/>
                  </a:lnTo>
                  <a:lnTo>
                    <a:pt x="1220" y="1385"/>
                  </a:lnTo>
                  <a:lnTo>
                    <a:pt x="1340" y="1441"/>
                  </a:lnTo>
                  <a:lnTo>
                    <a:pt x="1443" y="1449"/>
                  </a:lnTo>
                  <a:lnTo>
                    <a:pt x="1447" y="1385"/>
                  </a:lnTo>
                  <a:lnTo>
                    <a:pt x="1660" y="1389"/>
                  </a:lnTo>
                  <a:lnTo>
                    <a:pt x="1702" y="1437"/>
                  </a:lnTo>
                  <a:lnTo>
                    <a:pt x="1711" y="1543"/>
                  </a:lnTo>
                  <a:lnTo>
                    <a:pt x="1685" y="1604"/>
                  </a:lnTo>
                  <a:lnTo>
                    <a:pt x="1716" y="1707"/>
                  </a:lnTo>
                  <a:lnTo>
                    <a:pt x="1779" y="1707"/>
                  </a:lnTo>
                  <a:lnTo>
                    <a:pt x="1843" y="1608"/>
                  </a:lnTo>
                  <a:lnTo>
                    <a:pt x="1818" y="1561"/>
                  </a:lnTo>
                  <a:lnTo>
                    <a:pt x="1793" y="1458"/>
                  </a:lnTo>
                  <a:lnTo>
                    <a:pt x="1831" y="1341"/>
                  </a:lnTo>
                  <a:lnTo>
                    <a:pt x="2006" y="1191"/>
                  </a:lnTo>
                  <a:lnTo>
                    <a:pt x="2138" y="1153"/>
                  </a:lnTo>
                  <a:lnTo>
                    <a:pt x="2120" y="1028"/>
                  </a:lnTo>
                  <a:lnTo>
                    <a:pt x="2304" y="830"/>
                  </a:lnTo>
                  <a:lnTo>
                    <a:pt x="2488" y="800"/>
                  </a:lnTo>
                  <a:lnTo>
                    <a:pt x="2457" y="697"/>
                  </a:lnTo>
                  <a:lnTo>
                    <a:pt x="2637" y="594"/>
                  </a:lnTo>
                  <a:lnTo>
                    <a:pt x="2637" y="456"/>
                  </a:lnTo>
                  <a:lnTo>
                    <a:pt x="2620" y="448"/>
                  </a:lnTo>
                  <a:lnTo>
                    <a:pt x="2556" y="469"/>
                  </a:lnTo>
                  <a:lnTo>
                    <a:pt x="2547" y="554"/>
                  </a:lnTo>
                  <a:lnTo>
                    <a:pt x="2335" y="556"/>
                  </a:lnTo>
                  <a:lnTo>
                    <a:pt x="2167" y="667"/>
                  </a:lnTo>
                  <a:lnTo>
                    <a:pt x="1905" y="753"/>
                  </a:lnTo>
                  <a:lnTo>
                    <a:pt x="1864" y="701"/>
                  </a:lnTo>
                  <a:lnTo>
                    <a:pt x="1982" y="521"/>
                  </a:lnTo>
                  <a:lnTo>
                    <a:pt x="1924" y="465"/>
                  </a:lnTo>
                  <a:lnTo>
                    <a:pt x="1884" y="389"/>
                  </a:lnTo>
                  <a:lnTo>
                    <a:pt x="1802" y="323"/>
                  </a:lnTo>
                  <a:lnTo>
                    <a:pt x="1711" y="315"/>
                  </a:lnTo>
                  <a:lnTo>
                    <a:pt x="1542" y="199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4213217" y="1885871"/>
              <a:ext cx="34965" cy="101982"/>
            </a:xfrm>
            <a:custGeom>
              <a:avLst/>
              <a:gdLst>
                <a:gd name="T0" fmla="*/ 28 w 72"/>
                <a:gd name="T1" fmla="*/ 0 h 210"/>
                <a:gd name="T2" fmla="*/ 0 w 72"/>
                <a:gd name="T3" fmla="*/ 56 h 210"/>
                <a:gd name="T4" fmla="*/ 10 w 72"/>
                <a:gd name="T5" fmla="*/ 95 h 210"/>
                <a:gd name="T6" fmla="*/ 28 w 72"/>
                <a:gd name="T7" fmla="*/ 107 h 210"/>
                <a:gd name="T8" fmla="*/ 24 w 72"/>
                <a:gd name="T9" fmla="*/ 124 h 210"/>
                <a:gd name="T10" fmla="*/ 4 w 72"/>
                <a:gd name="T11" fmla="*/ 129 h 210"/>
                <a:gd name="T12" fmla="*/ 10 w 72"/>
                <a:gd name="T13" fmla="*/ 188 h 210"/>
                <a:gd name="T14" fmla="*/ 31 w 72"/>
                <a:gd name="T15" fmla="*/ 210 h 210"/>
                <a:gd name="T16" fmla="*/ 49 w 72"/>
                <a:gd name="T17" fmla="*/ 191 h 210"/>
                <a:gd name="T18" fmla="*/ 27 w 72"/>
                <a:gd name="T19" fmla="*/ 134 h 210"/>
                <a:gd name="T20" fmla="*/ 41 w 72"/>
                <a:gd name="T21" fmla="*/ 88 h 210"/>
                <a:gd name="T22" fmla="*/ 72 w 72"/>
                <a:gd name="T23" fmla="*/ 45 h 210"/>
                <a:gd name="T24" fmla="*/ 49 w 72"/>
                <a:gd name="T25" fmla="*/ 6 h 210"/>
                <a:gd name="T26" fmla="*/ 28 w 72"/>
                <a:gd name="T2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210">
                  <a:moveTo>
                    <a:pt x="28" y="0"/>
                  </a:moveTo>
                  <a:lnTo>
                    <a:pt x="0" y="56"/>
                  </a:lnTo>
                  <a:lnTo>
                    <a:pt x="10" y="95"/>
                  </a:lnTo>
                  <a:lnTo>
                    <a:pt x="28" y="107"/>
                  </a:lnTo>
                  <a:lnTo>
                    <a:pt x="24" y="124"/>
                  </a:lnTo>
                  <a:lnTo>
                    <a:pt x="4" y="129"/>
                  </a:lnTo>
                  <a:lnTo>
                    <a:pt x="10" y="188"/>
                  </a:lnTo>
                  <a:lnTo>
                    <a:pt x="31" y="210"/>
                  </a:lnTo>
                  <a:lnTo>
                    <a:pt x="49" y="191"/>
                  </a:lnTo>
                  <a:lnTo>
                    <a:pt x="27" y="134"/>
                  </a:lnTo>
                  <a:lnTo>
                    <a:pt x="41" y="88"/>
                  </a:lnTo>
                  <a:lnTo>
                    <a:pt x="72" y="45"/>
                  </a:lnTo>
                  <a:lnTo>
                    <a:pt x="49" y="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4259838" y="2049041"/>
              <a:ext cx="72845" cy="88871"/>
            </a:xfrm>
            <a:custGeom>
              <a:avLst/>
              <a:gdLst>
                <a:gd name="T0" fmla="*/ 27 w 150"/>
                <a:gd name="T1" fmla="*/ 0 h 183"/>
                <a:gd name="T2" fmla="*/ 0 w 150"/>
                <a:gd name="T3" fmla="*/ 10 h 183"/>
                <a:gd name="T4" fmla="*/ 49 w 150"/>
                <a:gd name="T5" fmla="*/ 66 h 183"/>
                <a:gd name="T6" fmla="*/ 60 w 150"/>
                <a:gd name="T7" fmla="*/ 132 h 183"/>
                <a:gd name="T8" fmla="*/ 109 w 150"/>
                <a:gd name="T9" fmla="*/ 183 h 183"/>
                <a:gd name="T10" fmla="*/ 150 w 150"/>
                <a:gd name="T11" fmla="*/ 176 h 183"/>
                <a:gd name="T12" fmla="*/ 150 w 150"/>
                <a:gd name="T13" fmla="*/ 108 h 183"/>
                <a:gd name="T14" fmla="*/ 100 w 150"/>
                <a:gd name="T15" fmla="*/ 78 h 183"/>
                <a:gd name="T16" fmla="*/ 27 w 150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183">
                  <a:moveTo>
                    <a:pt x="27" y="0"/>
                  </a:moveTo>
                  <a:lnTo>
                    <a:pt x="0" y="10"/>
                  </a:lnTo>
                  <a:lnTo>
                    <a:pt x="49" y="66"/>
                  </a:lnTo>
                  <a:lnTo>
                    <a:pt x="60" y="132"/>
                  </a:lnTo>
                  <a:lnTo>
                    <a:pt x="109" y="183"/>
                  </a:lnTo>
                  <a:lnTo>
                    <a:pt x="150" y="176"/>
                  </a:lnTo>
                  <a:lnTo>
                    <a:pt x="150" y="108"/>
                  </a:lnTo>
                  <a:lnTo>
                    <a:pt x="100" y="7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4734782" y="3160644"/>
              <a:ext cx="99067" cy="118008"/>
            </a:xfrm>
            <a:custGeom>
              <a:avLst/>
              <a:gdLst>
                <a:gd name="T0" fmla="*/ 0 w 203"/>
                <a:gd name="T1" fmla="*/ 170 h 245"/>
                <a:gd name="T2" fmla="*/ 101 w 203"/>
                <a:gd name="T3" fmla="*/ 245 h 245"/>
                <a:gd name="T4" fmla="*/ 203 w 203"/>
                <a:gd name="T5" fmla="*/ 118 h 245"/>
                <a:gd name="T6" fmla="*/ 186 w 203"/>
                <a:gd name="T7" fmla="*/ 91 h 245"/>
                <a:gd name="T8" fmla="*/ 151 w 203"/>
                <a:gd name="T9" fmla="*/ 90 h 245"/>
                <a:gd name="T10" fmla="*/ 151 w 203"/>
                <a:gd name="T11" fmla="*/ 16 h 245"/>
                <a:gd name="T12" fmla="*/ 125 w 203"/>
                <a:gd name="T13" fmla="*/ 0 h 245"/>
                <a:gd name="T14" fmla="*/ 46 w 203"/>
                <a:gd name="T15" fmla="*/ 23 h 245"/>
                <a:gd name="T16" fmla="*/ 76 w 203"/>
                <a:gd name="T17" fmla="*/ 93 h 245"/>
                <a:gd name="T18" fmla="*/ 0 w 203"/>
                <a:gd name="T19" fmla="*/ 17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45">
                  <a:moveTo>
                    <a:pt x="0" y="170"/>
                  </a:moveTo>
                  <a:lnTo>
                    <a:pt x="101" y="245"/>
                  </a:lnTo>
                  <a:lnTo>
                    <a:pt x="203" y="118"/>
                  </a:lnTo>
                  <a:lnTo>
                    <a:pt x="186" y="91"/>
                  </a:lnTo>
                  <a:lnTo>
                    <a:pt x="151" y="90"/>
                  </a:lnTo>
                  <a:lnTo>
                    <a:pt x="151" y="16"/>
                  </a:lnTo>
                  <a:lnTo>
                    <a:pt x="125" y="0"/>
                  </a:lnTo>
                  <a:lnTo>
                    <a:pt x="46" y="23"/>
                  </a:lnTo>
                  <a:lnTo>
                    <a:pt x="76" y="93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4814911" y="3217462"/>
              <a:ext cx="123835" cy="91784"/>
            </a:xfrm>
            <a:custGeom>
              <a:avLst/>
              <a:gdLst>
                <a:gd name="T0" fmla="*/ 52 w 257"/>
                <a:gd name="T1" fmla="*/ 6 h 190"/>
                <a:gd name="T2" fmla="*/ 210 w 257"/>
                <a:gd name="T3" fmla="*/ 0 h 190"/>
                <a:gd name="T4" fmla="*/ 257 w 257"/>
                <a:gd name="T5" fmla="*/ 55 h 190"/>
                <a:gd name="T6" fmla="*/ 229 w 257"/>
                <a:gd name="T7" fmla="*/ 49 h 190"/>
                <a:gd name="T8" fmla="*/ 172 w 257"/>
                <a:gd name="T9" fmla="*/ 51 h 190"/>
                <a:gd name="T10" fmla="*/ 99 w 257"/>
                <a:gd name="T11" fmla="*/ 120 h 190"/>
                <a:gd name="T12" fmla="*/ 66 w 257"/>
                <a:gd name="T13" fmla="*/ 190 h 190"/>
                <a:gd name="T14" fmla="*/ 46 w 257"/>
                <a:gd name="T15" fmla="*/ 179 h 190"/>
                <a:gd name="T16" fmla="*/ 46 w 257"/>
                <a:gd name="T17" fmla="*/ 103 h 190"/>
                <a:gd name="T18" fmla="*/ 0 w 257"/>
                <a:gd name="T19" fmla="*/ 73 h 190"/>
                <a:gd name="T20" fmla="*/ 52 w 257"/>
                <a:gd name="T21" fmla="*/ 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7" h="190">
                  <a:moveTo>
                    <a:pt x="52" y="6"/>
                  </a:moveTo>
                  <a:lnTo>
                    <a:pt x="210" y="0"/>
                  </a:lnTo>
                  <a:lnTo>
                    <a:pt x="257" y="55"/>
                  </a:lnTo>
                  <a:lnTo>
                    <a:pt x="229" y="49"/>
                  </a:lnTo>
                  <a:lnTo>
                    <a:pt x="172" y="51"/>
                  </a:lnTo>
                  <a:lnTo>
                    <a:pt x="99" y="120"/>
                  </a:lnTo>
                  <a:lnTo>
                    <a:pt x="66" y="190"/>
                  </a:lnTo>
                  <a:lnTo>
                    <a:pt x="46" y="179"/>
                  </a:lnTo>
                  <a:lnTo>
                    <a:pt x="46" y="103"/>
                  </a:lnTo>
                  <a:lnTo>
                    <a:pt x="0" y="73"/>
                  </a:lnTo>
                  <a:lnTo>
                    <a:pt x="52" y="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4791600" y="3259712"/>
              <a:ext cx="37879" cy="42249"/>
            </a:xfrm>
            <a:custGeom>
              <a:avLst/>
              <a:gdLst>
                <a:gd name="T0" fmla="*/ 0 w 80"/>
                <a:gd name="T1" fmla="*/ 48 h 88"/>
                <a:gd name="T2" fmla="*/ 80 w 80"/>
                <a:gd name="T3" fmla="*/ 88 h 88"/>
                <a:gd name="T4" fmla="*/ 79 w 80"/>
                <a:gd name="T5" fmla="*/ 24 h 88"/>
                <a:gd name="T6" fmla="*/ 37 w 80"/>
                <a:gd name="T7" fmla="*/ 0 h 88"/>
                <a:gd name="T8" fmla="*/ 0 w 80"/>
                <a:gd name="T9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8">
                  <a:moveTo>
                    <a:pt x="0" y="48"/>
                  </a:moveTo>
                  <a:lnTo>
                    <a:pt x="80" y="88"/>
                  </a:lnTo>
                  <a:lnTo>
                    <a:pt x="79" y="24"/>
                  </a:lnTo>
                  <a:lnTo>
                    <a:pt x="37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4852790" y="3248056"/>
              <a:ext cx="90327" cy="101982"/>
            </a:xfrm>
            <a:custGeom>
              <a:avLst/>
              <a:gdLst>
                <a:gd name="T0" fmla="*/ 149 w 187"/>
                <a:gd name="T1" fmla="*/ 0 h 209"/>
                <a:gd name="T2" fmla="*/ 186 w 187"/>
                <a:gd name="T3" fmla="*/ 8 h 209"/>
                <a:gd name="T4" fmla="*/ 187 w 187"/>
                <a:gd name="T5" fmla="*/ 84 h 209"/>
                <a:gd name="T6" fmla="*/ 144 w 187"/>
                <a:gd name="T7" fmla="*/ 209 h 209"/>
                <a:gd name="T8" fmla="*/ 26 w 187"/>
                <a:gd name="T9" fmla="*/ 197 h 209"/>
                <a:gd name="T10" fmla="*/ 0 w 187"/>
                <a:gd name="T11" fmla="*/ 138 h 209"/>
                <a:gd name="T12" fmla="*/ 35 w 187"/>
                <a:gd name="T13" fmla="*/ 64 h 209"/>
                <a:gd name="T14" fmla="*/ 101 w 187"/>
                <a:gd name="T15" fmla="*/ 3 h 209"/>
                <a:gd name="T16" fmla="*/ 149 w 187"/>
                <a:gd name="T17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149" y="0"/>
                  </a:moveTo>
                  <a:lnTo>
                    <a:pt x="186" y="8"/>
                  </a:lnTo>
                  <a:lnTo>
                    <a:pt x="187" y="84"/>
                  </a:lnTo>
                  <a:lnTo>
                    <a:pt x="144" y="209"/>
                  </a:lnTo>
                  <a:lnTo>
                    <a:pt x="26" y="197"/>
                  </a:lnTo>
                  <a:lnTo>
                    <a:pt x="0" y="138"/>
                  </a:lnTo>
                  <a:lnTo>
                    <a:pt x="35" y="64"/>
                  </a:lnTo>
                  <a:lnTo>
                    <a:pt x="101" y="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4865901" y="3351496"/>
              <a:ext cx="77215" cy="75758"/>
            </a:xfrm>
            <a:custGeom>
              <a:avLst/>
              <a:gdLst>
                <a:gd name="T0" fmla="*/ 113 w 157"/>
                <a:gd name="T1" fmla="*/ 8 h 158"/>
                <a:gd name="T2" fmla="*/ 138 w 157"/>
                <a:gd name="T3" fmla="*/ 54 h 158"/>
                <a:gd name="T4" fmla="*/ 157 w 157"/>
                <a:gd name="T5" fmla="*/ 81 h 158"/>
                <a:gd name="T6" fmla="*/ 131 w 157"/>
                <a:gd name="T7" fmla="*/ 158 h 158"/>
                <a:gd name="T8" fmla="*/ 81 w 157"/>
                <a:gd name="T9" fmla="*/ 123 h 158"/>
                <a:gd name="T10" fmla="*/ 0 w 157"/>
                <a:gd name="T11" fmla="*/ 48 h 158"/>
                <a:gd name="T12" fmla="*/ 0 w 157"/>
                <a:gd name="T13" fmla="*/ 0 h 158"/>
                <a:gd name="T14" fmla="*/ 113 w 157"/>
                <a:gd name="T15" fmla="*/ 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158">
                  <a:moveTo>
                    <a:pt x="113" y="8"/>
                  </a:moveTo>
                  <a:lnTo>
                    <a:pt x="138" y="54"/>
                  </a:lnTo>
                  <a:lnTo>
                    <a:pt x="157" y="81"/>
                  </a:lnTo>
                  <a:lnTo>
                    <a:pt x="131" y="158"/>
                  </a:lnTo>
                  <a:lnTo>
                    <a:pt x="81" y="123"/>
                  </a:lnTo>
                  <a:lnTo>
                    <a:pt x="0" y="48"/>
                  </a:lnTo>
                  <a:lnTo>
                    <a:pt x="0" y="0"/>
                  </a:lnTo>
                  <a:lnTo>
                    <a:pt x="113" y="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4935831" y="3377719"/>
              <a:ext cx="148603" cy="68473"/>
            </a:xfrm>
            <a:custGeom>
              <a:avLst/>
              <a:gdLst>
                <a:gd name="T0" fmla="*/ 24 w 306"/>
                <a:gd name="T1" fmla="*/ 32 h 141"/>
                <a:gd name="T2" fmla="*/ 0 w 306"/>
                <a:gd name="T3" fmla="*/ 109 h 141"/>
                <a:gd name="T4" fmla="*/ 82 w 306"/>
                <a:gd name="T5" fmla="*/ 131 h 141"/>
                <a:gd name="T6" fmla="*/ 133 w 306"/>
                <a:gd name="T7" fmla="*/ 141 h 141"/>
                <a:gd name="T8" fmla="*/ 142 w 306"/>
                <a:gd name="T9" fmla="*/ 81 h 141"/>
                <a:gd name="T10" fmla="*/ 197 w 306"/>
                <a:gd name="T11" fmla="*/ 53 h 141"/>
                <a:gd name="T12" fmla="*/ 246 w 306"/>
                <a:gd name="T13" fmla="*/ 78 h 141"/>
                <a:gd name="T14" fmla="*/ 265 w 306"/>
                <a:gd name="T15" fmla="*/ 109 h 141"/>
                <a:gd name="T16" fmla="*/ 288 w 306"/>
                <a:gd name="T17" fmla="*/ 106 h 141"/>
                <a:gd name="T18" fmla="*/ 306 w 306"/>
                <a:gd name="T19" fmla="*/ 50 h 141"/>
                <a:gd name="T20" fmla="*/ 246 w 306"/>
                <a:gd name="T21" fmla="*/ 25 h 141"/>
                <a:gd name="T22" fmla="*/ 200 w 306"/>
                <a:gd name="T23" fmla="*/ 0 h 141"/>
                <a:gd name="T24" fmla="*/ 153 w 306"/>
                <a:gd name="T25" fmla="*/ 32 h 141"/>
                <a:gd name="T26" fmla="*/ 98 w 306"/>
                <a:gd name="T27" fmla="*/ 59 h 141"/>
                <a:gd name="T28" fmla="*/ 43 w 306"/>
                <a:gd name="T29" fmla="*/ 37 h 141"/>
                <a:gd name="T30" fmla="*/ 24 w 306"/>
                <a:gd name="T31" fmla="*/ 3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6" h="141">
                  <a:moveTo>
                    <a:pt x="24" y="32"/>
                  </a:moveTo>
                  <a:lnTo>
                    <a:pt x="0" y="109"/>
                  </a:lnTo>
                  <a:lnTo>
                    <a:pt x="82" y="131"/>
                  </a:lnTo>
                  <a:lnTo>
                    <a:pt x="133" y="141"/>
                  </a:lnTo>
                  <a:lnTo>
                    <a:pt x="142" y="81"/>
                  </a:lnTo>
                  <a:lnTo>
                    <a:pt x="197" y="53"/>
                  </a:lnTo>
                  <a:lnTo>
                    <a:pt x="246" y="78"/>
                  </a:lnTo>
                  <a:lnTo>
                    <a:pt x="265" y="109"/>
                  </a:lnTo>
                  <a:lnTo>
                    <a:pt x="288" y="106"/>
                  </a:lnTo>
                  <a:lnTo>
                    <a:pt x="306" y="50"/>
                  </a:lnTo>
                  <a:lnTo>
                    <a:pt x="246" y="25"/>
                  </a:lnTo>
                  <a:lnTo>
                    <a:pt x="200" y="0"/>
                  </a:lnTo>
                  <a:lnTo>
                    <a:pt x="153" y="32"/>
                  </a:lnTo>
                  <a:lnTo>
                    <a:pt x="98" y="59"/>
                  </a:lnTo>
                  <a:lnTo>
                    <a:pt x="43" y="37"/>
                  </a:lnTo>
                  <a:lnTo>
                    <a:pt x="24" y="32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5033443" y="3309245"/>
              <a:ext cx="259326" cy="437064"/>
            </a:xfrm>
            <a:custGeom>
              <a:avLst/>
              <a:gdLst>
                <a:gd name="T0" fmla="*/ 392 w 534"/>
                <a:gd name="T1" fmla="*/ 4 h 899"/>
                <a:gd name="T2" fmla="*/ 357 w 534"/>
                <a:gd name="T3" fmla="*/ 0 h 899"/>
                <a:gd name="T4" fmla="*/ 124 w 534"/>
                <a:gd name="T5" fmla="*/ 193 h 899"/>
                <a:gd name="T6" fmla="*/ 99 w 534"/>
                <a:gd name="T7" fmla="*/ 260 h 899"/>
                <a:gd name="T8" fmla="*/ 67 w 534"/>
                <a:gd name="T9" fmla="*/ 264 h 899"/>
                <a:gd name="T10" fmla="*/ 81 w 534"/>
                <a:gd name="T11" fmla="*/ 414 h 899"/>
                <a:gd name="T12" fmla="*/ 0 w 534"/>
                <a:gd name="T13" fmla="*/ 614 h 899"/>
                <a:gd name="T14" fmla="*/ 88 w 534"/>
                <a:gd name="T15" fmla="*/ 688 h 899"/>
                <a:gd name="T16" fmla="*/ 202 w 534"/>
                <a:gd name="T17" fmla="*/ 695 h 899"/>
                <a:gd name="T18" fmla="*/ 279 w 534"/>
                <a:gd name="T19" fmla="*/ 809 h 899"/>
                <a:gd name="T20" fmla="*/ 393 w 534"/>
                <a:gd name="T21" fmla="*/ 813 h 899"/>
                <a:gd name="T22" fmla="*/ 389 w 534"/>
                <a:gd name="T23" fmla="*/ 899 h 899"/>
                <a:gd name="T24" fmla="*/ 431 w 534"/>
                <a:gd name="T25" fmla="*/ 899 h 899"/>
                <a:gd name="T26" fmla="*/ 477 w 534"/>
                <a:gd name="T27" fmla="*/ 741 h 899"/>
                <a:gd name="T28" fmla="*/ 434 w 534"/>
                <a:gd name="T29" fmla="*/ 689 h 899"/>
                <a:gd name="T30" fmla="*/ 445 w 534"/>
                <a:gd name="T31" fmla="*/ 588 h 899"/>
                <a:gd name="T32" fmla="*/ 534 w 534"/>
                <a:gd name="T33" fmla="*/ 581 h 899"/>
                <a:gd name="T34" fmla="*/ 523 w 534"/>
                <a:gd name="T35" fmla="*/ 350 h 899"/>
                <a:gd name="T36" fmla="*/ 325 w 534"/>
                <a:gd name="T37" fmla="*/ 286 h 899"/>
                <a:gd name="T38" fmla="*/ 279 w 534"/>
                <a:gd name="T39" fmla="*/ 161 h 899"/>
                <a:gd name="T40" fmla="*/ 392 w 534"/>
                <a:gd name="T41" fmla="*/ 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4" h="899">
                  <a:moveTo>
                    <a:pt x="392" y="4"/>
                  </a:moveTo>
                  <a:lnTo>
                    <a:pt x="357" y="0"/>
                  </a:lnTo>
                  <a:lnTo>
                    <a:pt x="124" y="193"/>
                  </a:lnTo>
                  <a:lnTo>
                    <a:pt x="99" y="260"/>
                  </a:lnTo>
                  <a:lnTo>
                    <a:pt x="67" y="264"/>
                  </a:lnTo>
                  <a:lnTo>
                    <a:pt x="81" y="414"/>
                  </a:lnTo>
                  <a:lnTo>
                    <a:pt x="0" y="614"/>
                  </a:lnTo>
                  <a:lnTo>
                    <a:pt x="88" y="688"/>
                  </a:lnTo>
                  <a:lnTo>
                    <a:pt x="202" y="695"/>
                  </a:lnTo>
                  <a:lnTo>
                    <a:pt x="279" y="809"/>
                  </a:lnTo>
                  <a:lnTo>
                    <a:pt x="393" y="813"/>
                  </a:lnTo>
                  <a:lnTo>
                    <a:pt x="389" y="899"/>
                  </a:lnTo>
                  <a:lnTo>
                    <a:pt x="431" y="899"/>
                  </a:lnTo>
                  <a:lnTo>
                    <a:pt x="477" y="741"/>
                  </a:lnTo>
                  <a:lnTo>
                    <a:pt x="434" y="689"/>
                  </a:lnTo>
                  <a:lnTo>
                    <a:pt x="445" y="588"/>
                  </a:lnTo>
                  <a:lnTo>
                    <a:pt x="534" y="581"/>
                  </a:lnTo>
                  <a:lnTo>
                    <a:pt x="523" y="350"/>
                  </a:lnTo>
                  <a:lnTo>
                    <a:pt x="325" y="286"/>
                  </a:lnTo>
                  <a:lnTo>
                    <a:pt x="279" y="161"/>
                  </a:lnTo>
                  <a:lnTo>
                    <a:pt x="392" y="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5179132" y="3323815"/>
              <a:ext cx="298661" cy="304489"/>
            </a:xfrm>
            <a:custGeom>
              <a:avLst/>
              <a:gdLst>
                <a:gd name="T0" fmla="*/ 37 w 616"/>
                <a:gd name="T1" fmla="*/ 80 h 626"/>
                <a:gd name="T2" fmla="*/ 45 w 616"/>
                <a:gd name="T3" fmla="*/ 125 h 626"/>
                <a:gd name="T4" fmla="*/ 101 w 616"/>
                <a:gd name="T5" fmla="*/ 142 h 626"/>
                <a:gd name="T6" fmla="*/ 113 w 616"/>
                <a:gd name="T7" fmla="*/ 61 h 626"/>
                <a:gd name="T8" fmla="*/ 172 w 616"/>
                <a:gd name="T9" fmla="*/ 0 h 626"/>
                <a:gd name="T10" fmla="*/ 231 w 616"/>
                <a:gd name="T11" fmla="*/ 69 h 626"/>
                <a:gd name="T12" fmla="*/ 366 w 616"/>
                <a:gd name="T13" fmla="*/ 105 h 626"/>
                <a:gd name="T14" fmla="*/ 480 w 616"/>
                <a:gd name="T15" fmla="*/ 81 h 626"/>
                <a:gd name="T16" fmla="*/ 557 w 616"/>
                <a:gd name="T17" fmla="*/ 177 h 626"/>
                <a:gd name="T18" fmla="*/ 616 w 616"/>
                <a:gd name="T19" fmla="*/ 214 h 626"/>
                <a:gd name="T20" fmla="*/ 552 w 616"/>
                <a:gd name="T21" fmla="*/ 312 h 626"/>
                <a:gd name="T22" fmla="*/ 574 w 616"/>
                <a:gd name="T23" fmla="*/ 387 h 626"/>
                <a:gd name="T24" fmla="*/ 537 w 616"/>
                <a:gd name="T25" fmla="*/ 432 h 626"/>
                <a:gd name="T26" fmla="*/ 499 w 616"/>
                <a:gd name="T27" fmla="*/ 465 h 626"/>
                <a:gd name="T28" fmla="*/ 416 w 616"/>
                <a:gd name="T29" fmla="*/ 423 h 626"/>
                <a:gd name="T30" fmla="*/ 397 w 616"/>
                <a:gd name="T31" fmla="*/ 442 h 626"/>
                <a:gd name="T32" fmla="*/ 397 w 616"/>
                <a:gd name="T33" fmla="*/ 501 h 626"/>
                <a:gd name="T34" fmla="*/ 458 w 616"/>
                <a:gd name="T35" fmla="*/ 530 h 626"/>
                <a:gd name="T36" fmla="*/ 413 w 616"/>
                <a:gd name="T37" fmla="*/ 578 h 626"/>
                <a:gd name="T38" fmla="*/ 369 w 616"/>
                <a:gd name="T39" fmla="*/ 626 h 626"/>
                <a:gd name="T40" fmla="*/ 310 w 616"/>
                <a:gd name="T41" fmla="*/ 621 h 626"/>
                <a:gd name="T42" fmla="*/ 251 w 616"/>
                <a:gd name="T43" fmla="*/ 556 h 626"/>
                <a:gd name="T44" fmla="*/ 238 w 616"/>
                <a:gd name="T45" fmla="*/ 312 h 626"/>
                <a:gd name="T46" fmla="*/ 37 w 616"/>
                <a:gd name="T47" fmla="*/ 243 h 626"/>
                <a:gd name="T48" fmla="*/ 0 w 616"/>
                <a:gd name="T49" fmla="*/ 136 h 626"/>
                <a:gd name="T50" fmla="*/ 37 w 616"/>
                <a:gd name="T51" fmla="*/ 8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6" h="626">
                  <a:moveTo>
                    <a:pt x="37" y="80"/>
                  </a:moveTo>
                  <a:lnTo>
                    <a:pt x="45" y="125"/>
                  </a:lnTo>
                  <a:lnTo>
                    <a:pt x="101" y="142"/>
                  </a:lnTo>
                  <a:lnTo>
                    <a:pt x="113" y="61"/>
                  </a:lnTo>
                  <a:lnTo>
                    <a:pt x="172" y="0"/>
                  </a:lnTo>
                  <a:lnTo>
                    <a:pt x="231" y="69"/>
                  </a:lnTo>
                  <a:lnTo>
                    <a:pt x="366" y="105"/>
                  </a:lnTo>
                  <a:lnTo>
                    <a:pt x="480" y="81"/>
                  </a:lnTo>
                  <a:lnTo>
                    <a:pt x="557" y="177"/>
                  </a:lnTo>
                  <a:lnTo>
                    <a:pt x="616" y="214"/>
                  </a:lnTo>
                  <a:lnTo>
                    <a:pt x="552" y="312"/>
                  </a:lnTo>
                  <a:lnTo>
                    <a:pt x="574" y="387"/>
                  </a:lnTo>
                  <a:lnTo>
                    <a:pt x="537" y="432"/>
                  </a:lnTo>
                  <a:lnTo>
                    <a:pt x="499" y="465"/>
                  </a:lnTo>
                  <a:lnTo>
                    <a:pt x="416" y="423"/>
                  </a:lnTo>
                  <a:lnTo>
                    <a:pt x="397" y="442"/>
                  </a:lnTo>
                  <a:lnTo>
                    <a:pt x="397" y="501"/>
                  </a:lnTo>
                  <a:lnTo>
                    <a:pt x="458" y="530"/>
                  </a:lnTo>
                  <a:lnTo>
                    <a:pt x="413" y="578"/>
                  </a:lnTo>
                  <a:lnTo>
                    <a:pt x="369" y="626"/>
                  </a:lnTo>
                  <a:lnTo>
                    <a:pt x="310" y="621"/>
                  </a:lnTo>
                  <a:lnTo>
                    <a:pt x="251" y="556"/>
                  </a:lnTo>
                  <a:lnTo>
                    <a:pt x="238" y="312"/>
                  </a:lnTo>
                  <a:lnTo>
                    <a:pt x="37" y="243"/>
                  </a:lnTo>
                  <a:lnTo>
                    <a:pt x="0" y="136"/>
                  </a:lnTo>
                  <a:lnTo>
                    <a:pt x="37" y="8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5454481" y="3431623"/>
              <a:ext cx="96154" cy="182112"/>
            </a:xfrm>
            <a:custGeom>
              <a:avLst/>
              <a:gdLst>
                <a:gd name="T0" fmla="*/ 61 w 196"/>
                <a:gd name="T1" fmla="*/ 0 h 376"/>
                <a:gd name="T2" fmla="*/ 184 w 196"/>
                <a:gd name="T3" fmla="*/ 112 h 376"/>
                <a:gd name="T4" fmla="*/ 135 w 196"/>
                <a:gd name="T5" fmla="*/ 169 h 376"/>
                <a:gd name="T6" fmla="*/ 131 w 196"/>
                <a:gd name="T7" fmla="*/ 202 h 376"/>
                <a:gd name="T8" fmla="*/ 196 w 196"/>
                <a:gd name="T9" fmla="*/ 269 h 376"/>
                <a:gd name="T10" fmla="*/ 195 w 196"/>
                <a:gd name="T11" fmla="*/ 333 h 376"/>
                <a:gd name="T12" fmla="*/ 82 w 196"/>
                <a:gd name="T13" fmla="*/ 376 h 376"/>
                <a:gd name="T14" fmla="*/ 15 w 196"/>
                <a:gd name="T15" fmla="*/ 285 h 376"/>
                <a:gd name="T16" fmla="*/ 29 w 196"/>
                <a:gd name="T17" fmla="*/ 176 h 376"/>
                <a:gd name="T18" fmla="*/ 0 w 196"/>
                <a:gd name="T19" fmla="*/ 95 h 376"/>
                <a:gd name="T20" fmla="*/ 61 w 196"/>
                <a:gd name="T21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376">
                  <a:moveTo>
                    <a:pt x="61" y="0"/>
                  </a:moveTo>
                  <a:lnTo>
                    <a:pt x="184" y="112"/>
                  </a:lnTo>
                  <a:lnTo>
                    <a:pt x="135" y="169"/>
                  </a:lnTo>
                  <a:lnTo>
                    <a:pt x="131" y="202"/>
                  </a:lnTo>
                  <a:lnTo>
                    <a:pt x="196" y="269"/>
                  </a:lnTo>
                  <a:lnTo>
                    <a:pt x="195" y="333"/>
                  </a:lnTo>
                  <a:lnTo>
                    <a:pt x="82" y="376"/>
                  </a:lnTo>
                  <a:lnTo>
                    <a:pt x="15" y="285"/>
                  </a:lnTo>
                  <a:lnTo>
                    <a:pt x="29" y="176"/>
                  </a:lnTo>
                  <a:lnTo>
                    <a:pt x="0" y="9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5527326" y="3488443"/>
              <a:ext cx="91784" cy="103440"/>
            </a:xfrm>
            <a:custGeom>
              <a:avLst/>
              <a:gdLst>
                <a:gd name="T0" fmla="*/ 49 w 188"/>
                <a:gd name="T1" fmla="*/ 1 h 211"/>
                <a:gd name="T2" fmla="*/ 84 w 188"/>
                <a:gd name="T3" fmla="*/ 33 h 211"/>
                <a:gd name="T4" fmla="*/ 138 w 188"/>
                <a:gd name="T5" fmla="*/ 0 h 211"/>
                <a:gd name="T6" fmla="*/ 188 w 188"/>
                <a:gd name="T7" fmla="*/ 1 h 211"/>
                <a:gd name="T8" fmla="*/ 181 w 188"/>
                <a:gd name="T9" fmla="*/ 20 h 211"/>
                <a:gd name="T10" fmla="*/ 160 w 188"/>
                <a:gd name="T11" fmla="*/ 63 h 211"/>
                <a:gd name="T12" fmla="*/ 157 w 188"/>
                <a:gd name="T13" fmla="*/ 170 h 211"/>
                <a:gd name="T14" fmla="*/ 59 w 188"/>
                <a:gd name="T15" fmla="*/ 211 h 211"/>
                <a:gd name="T16" fmla="*/ 63 w 188"/>
                <a:gd name="T17" fmla="*/ 142 h 211"/>
                <a:gd name="T18" fmla="*/ 0 w 188"/>
                <a:gd name="T19" fmla="*/ 83 h 211"/>
                <a:gd name="T20" fmla="*/ 3 w 188"/>
                <a:gd name="T21" fmla="*/ 52 h 211"/>
                <a:gd name="T22" fmla="*/ 49 w 188"/>
                <a:gd name="T23" fmla="*/ 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8" h="211">
                  <a:moveTo>
                    <a:pt x="49" y="1"/>
                  </a:moveTo>
                  <a:lnTo>
                    <a:pt x="84" y="33"/>
                  </a:lnTo>
                  <a:lnTo>
                    <a:pt x="138" y="0"/>
                  </a:lnTo>
                  <a:lnTo>
                    <a:pt x="188" y="1"/>
                  </a:lnTo>
                  <a:lnTo>
                    <a:pt x="181" y="20"/>
                  </a:lnTo>
                  <a:lnTo>
                    <a:pt x="160" y="63"/>
                  </a:lnTo>
                  <a:lnTo>
                    <a:pt x="157" y="170"/>
                  </a:lnTo>
                  <a:lnTo>
                    <a:pt x="59" y="211"/>
                  </a:lnTo>
                  <a:lnTo>
                    <a:pt x="63" y="142"/>
                  </a:lnTo>
                  <a:lnTo>
                    <a:pt x="0" y="83"/>
                  </a:lnTo>
                  <a:lnTo>
                    <a:pt x="3" y="52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5613282" y="3494270"/>
              <a:ext cx="61190" cy="93240"/>
            </a:xfrm>
            <a:custGeom>
              <a:avLst/>
              <a:gdLst>
                <a:gd name="T0" fmla="*/ 27 w 127"/>
                <a:gd name="T1" fmla="*/ 0 h 191"/>
                <a:gd name="T2" fmla="*/ 127 w 127"/>
                <a:gd name="T3" fmla="*/ 63 h 191"/>
                <a:gd name="T4" fmla="*/ 75 w 127"/>
                <a:gd name="T5" fmla="*/ 167 h 191"/>
                <a:gd name="T6" fmla="*/ 56 w 127"/>
                <a:gd name="T7" fmla="*/ 191 h 191"/>
                <a:gd name="T8" fmla="*/ 0 w 127"/>
                <a:gd name="T9" fmla="*/ 158 h 191"/>
                <a:gd name="T10" fmla="*/ 1 w 127"/>
                <a:gd name="T11" fmla="*/ 47 h 191"/>
                <a:gd name="T12" fmla="*/ 27 w 127"/>
                <a:gd name="T1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91">
                  <a:moveTo>
                    <a:pt x="27" y="0"/>
                  </a:moveTo>
                  <a:lnTo>
                    <a:pt x="127" y="63"/>
                  </a:lnTo>
                  <a:lnTo>
                    <a:pt x="75" y="167"/>
                  </a:lnTo>
                  <a:lnTo>
                    <a:pt x="56" y="191"/>
                  </a:lnTo>
                  <a:lnTo>
                    <a:pt x="0" y="158"/>
                  </a:lnTo>
                  <a:lnTo>
                    <a:pt x="1" y="4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4978082" y="3612277"/>
              <a:ext cx="128207" cy="148603"/>
            </a:xfrm>
            <a:custGeom>
              <a:avLst/>
              <a:gdLst>
                <a:gd name="T0" fmla="*/ 103 w 264"/>
                <a:gd name="T1" fmla="*/ 0 h 306"/>
                <a:gd name="T2" fmla="*/ 23 w 264"/>
                <a:gd name="T3" fmla="*/ 50 h 306"/>
                <a:gd name="T4" fmla="*/ 16 w 264"/>
                <a:gd name="T5" fmla="*/ 125 h 306"/>
                <a:gd name="T6" fmla="*/ 0 w 264"/>
                <a:gd name="T7" fmla="*/ 150 h 306"/>
                <a:gd name="T8" fmla="*/ 51 w 264"/>
                <a:gd name="T9" fmla="*/ 199 h 306"/>
                <a:gd name="T10" fmla="*/ 29 w 264"/>
                <a:gd name="T11" fmla="*/ 223 h 306"/>
                <a:gd name="T12" fmla="*/ 34 w 264"/>
                <a:gd name="T13" fmla="*/ 284 h 306"/>
                <a:gd name="T14" fmla="*/ 125 w 264"/>
                <a:gd name="T15" fmla="*/ 306 h 306"/>
                <a:gd name="T16" fmla="*/ 264 w 264"/>
                <a:gd name="T17" fmla="*/ 143 h 306"/>
                <a:gd name="T18" fmla="*/ 263 w 264"/>
                <a:gd name="T19" fmla="*/ 85 h 306"/>
                <a:gd name="T20" fmla="*/ 197 w 264"/>
                <a:gd name="T21" fmla="*/ 81 h 306"/>
                <a:gd name="T22" fmla="*/ 103 w 264"/>
                <a:gd name="T2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306">
                  <a:moveTo>
                    <a:pt x="103" y="0"/>
                  </a:moveTo>
                  <a:lnTo>
                    <a:pt x="23" y="50"/>
                  </a:lnTo>
                  <a:lnTo>
                    <a:pt x="16" y="125"/>
                  </a:lnTo>
                  <a:lnTo>
                    <a:pt x="0" y="150"/>
                  </a:lnTo>
                  <a:lnTo>
                    <a:pt x="51" y="199"/>
                  </a:lnTo>
                  <a:lnTo>
                    <a:pt x="29" y="223"/>
                  </a:lnTo>
                  <a:lnTo>
                    <a:pt x="34" y="284"/>
                  </a:lnTo>
                  <a:lnTo>
                    <a:pt x="125" y="306"/>
                  </a:lnTo>
                  <a:lnTo>
                    <a:pt x="264" y="143"/>
                  </a:lnTo>
                  <a:lnTo>
                    <a:pt x="263" y="85"/>
                  </a:lnTo>
                  <a:lnTo>
                    <a:pt x="197" y="8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4969340" y="3654526"/>
              <a:ext cx="316144" cy="464746"/>
            </a:xfrm>
            <a:custGeom>
              <a:avLst/>
              <a:gdLst>
                <a:gd name="T0" fmla="*/ 33 w 652"/>
                <a:gd name="T1" fmla="*/ 147 h 957"/>
                <a:gd name="T2" fmla="*/ 0 w 652"/>
                <a:gd name="T3" fmla="*/ 181 h 957"/>
                <a:gd name="T4" fmla="*/ 3 w 652"/>
                <a:gd name="T5" fmla="*/ 234 h 957"/>
                <a:gd name="T6" fmla="*/ 293 w 652"/>
                <a:gd name="T7" fmla="*/ 763 h 957"/>
                <a:gd name="T8" fmla="*/ 594 w 652"/>
                <a:gd name="T9" fmla="*/ 957 h 957"/>
                <a:gd name="T10" fmla="*/ 640 w 652"/>
                <a:gd name="T11" fmla="*/ 879 h 957"/>
                <a:gd name="T12" fmla="*/ 652 w 652"/>
                <a:gd name="T13" fmla="*/ 708 h 957"/>
                <a:gd name="T14" fmla="*/ 627 w 652"/>
                <a:gd name="T15" fmla="*/ 600 h 957"/>
                <a:gd name="T16" fmla="*/ 545 w 652"/>
                <a:gd name="T17" fmla="*/ 462 h 957"/>
                <a:gd name="T18" fmla="*/ 496 w 652"/>
                <a:gd name="T19" fmla="*/ 478 h 957"/>
                <a:gd name="T20" fmla="*/ 475 w 652"/>
                <a:gd name="T21" fmla="*/ 502 h 957"/>
                <a:gd name="T22" fmla="*/ 377 w 652"/>
                <a:gd name="T23" fmla="*/ 391 h 957"/>
                <a:gd name="T24" fmla="*/ 402 w 652"/>
                <a:gd name="T25" fmla="*/ 259 h 957"/>
                <a:gd name="T26" fmla="*/ 514 w 652"/>
                <a:gd name="T27" fmla="*/ 185 h 957"/>
                <a:gd name="T28" fmla="*/ 505 w 652"/>
                <a:gd name="T29" fmla="*/ 116 h 957"/>
                <a:gd name="T30" fmla="*/ 391 w 652"/>
                <a:gd name="T31" fmla="*/ 112 h 957"/>
                <a:gd name="T32" fmla="*/ 331 w 652"/>
                <a:gd name="T33" fmla="*/ 11 h 957"/>
                <a:gd name="T34" fmla="*/ 297 w 652"/>
                <a:gd name="T35" fmla="*/ 0 h 957"/>
                <a:gd name="T36" fmla="*/ 299 w 652"/>
                <a:gd name="T37" fmla="*/ 60 h 957"/>
                <a:gd name="T38" fmla="*/ 151 w 652"/>
                <a:gd name="T39" fmla="*/ 237 h 957"/>
                <a:gd name="T40" fmla="*/ 41 w 652"/>
                <a:gd name="T41" fmla="*/ 210 h 957"/>
                <a:gd name="T42" fmla="*/ 33 w 652"/>
                <a:gd name="T43" fmla="*/ 147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2" h="957">
                  <a:moveTo>
                    <a:pt x="33" y="147"/>
                  </a:moveTo>
                  <a:lnTo>
                    <a:pt x="0" y="181"/>
                  </a:lnTo>
                  <a:lnTo>
                    <a:pt x="3" y="234"/>
                  </a:lnTo>
                  <a:lnTo>
                    <a:pt x="293" y="763"/>
                  </a:lnTo>
                  <a:lnTo>
                    <a:pt x="594" y="957"/>
                  </a:lnTo>
                  <a:lnTo>
                    <a:pt x="640" y="879"/>
                  </a:lnTo>
                  <a:lnTo>
                    <a:pt x="652" y="708"/>
                  </a:lnTo>
                  <a:lnTo>
                    <a:pt x="627" y="600"/>
                  </a:lnTo>
                  <a:lnTo>
                    <a:pt x="545" y="462"/>
                  </a:lnTo>
                  <a:lnTo>
                    <a:pt x="496" y="478"/>
                  </a:lnTo>
                  <a:lnTo>
                    <a:pt x="475" y="502"/>
                  </a:lnTo>
                  <a:lnTo>
                    <a:pt x="377" y="391"/>
                  </a:lnTo>
                  <a:lnTo>
                    <a:pt x="402" y="259"/>
                  </a:lnTo>
                  <a:lnTo>
                    <a:pt x="514" y="185"/>
                  </a:lnTo>
                  <a:lnTo>
                    <a:pt x="505" y="116"/>
                  </a:lnTo>
                  <a:lnTo>
                    <a:pt x="391" y="112"/>
                  </a:lnTo>
                  <a:lnTo>
                    <a:pt x="331" y="11"/>
                  </a:lnTo>
                  <a:lnTo>
                    <a:pt x="297" y="0"/>
                  </a:lnTo>
                  <a:lnTo>
                    <a:pt x="299" y="60"/>
                  </a:lnTo>
                  <a:lnTo>
                    <a:pt x="151" y="237"/>
                  </a:lnTo>
                  <a:lnTo>
                    <a:pt x="41" y="210"/>
                  </a:lnTo>
                  <a:lnTo>
                    <a:pt x="33" y="14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5265087" y="3889085"/>
              <a:ext cx="289920" cy="343824"/>
            </a:xfrm>
            <a:custGeom>
              <a:avLst/>
              <a:gdLst>
                <a:gd name="T0" fmla="*/ 0 w 595"/>
                <a:gd name="T1" fmla="*/ 62 h 707"/>
                <a:gd name="T2" fmla="*/ 140 w 595"/>
                <a:gd name="T3" fmla="*/ 0 h 707"/>
                <a:gd name="T4" fmla="*/ 187 w 595"/>
                <a:gd name="T5" fmla="*/ 4 h 707"/>
                <a:gd name="T6" fmla="*/ 218 w 595"/>
                <a:gd name="T7" fmla="*/ 134 h 707"/>
                <a:gd name="T8" fmla="*/ 432 w 595"/>
                <a:gd name="T9" fmla="*/ 205 h 707"/>
                <a:gd name="T10" fmla="*/ 468 w 595"/>
                <a:gd name="T11" fmla="*/ 315 h 707"/>
                <a:gd name="T12" fmla="*/ 557 w 595"/>
                <a:gd name="T13" fmla="*/ 326 h 707"/>
                <a:gd name="T14" fmla="*/ 595 w 595"/>
                <a:gd name="T15" fmla="*/ 419 h 707"/>
                <a:gd name="T16" fmla="*/ 568 w 595"/>
                <a:gd name="T17" fmla="*/ 505 h 707"/>
                <a:gd name="T18" fmla="*/ 424 w 595"/>
                <a:gd name="T19" fmla="*/ 516 h 707"/>
                <a:gd name="T20" fmla="*/ 370 w 595"/>
                <a:gd name="T21" fmla="*/ 652 h 707"/>
                <a:gd name="T22" fmla="*/ 258 w 595"/>
                <a:gd name="T23" fmla="*/ 650 h 707"/>
                <a:gd name="T24" fmla="*/ 222 w 595"/>
                <a:gd name="T25" fmla="*/ 643 h 707"/>
                <a:gd name="T26" fmla="*/ 157 w 595"/>
                <a:gd name="T27" fmla="*/ 707 h 707"/>
                <a:gd name="T28" fmla="*/ 125 w 595"/>
                <a:gd name="T29" fmla="*/ 704 h 707"/>
                <a:gd name="T30" fmla="*/ 14 w 595"/>
                <a:gd name="T31" fmla="*/ 447 h 707"/>
                <a:gd name="T32" fmla="*/ 45 w 595"/>
                <a:gd name="T33" fmla="*/ 400 h 707"/>
                <a:gd name="T34" fmla="*/ 56 w 595"/>
                <a:gd name="T35" fmla="*/ 219 h 707"/>
                <a:gd name="T36" fmla="*/ 28 w 595"/>
                <a:gd name="T37" fmla="*/ 111 h 707"/>
                <a:gd name="T38" fmla="*/ 0 w 595"/>
                <a:gd name="T39" fmla="*/ 62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5" h="707">
                  <a:moveTo>
                    <a:pt x="0" y="62"/>
                  </a:moveTo>
                  <a:lnTo>
                    <a:pt x="140" y="0"/>
                  </a:lnTo>
                  <a:lnTo>
                    <a:pt x="187" y="4"/>
                  </a:lnTo>
                  <a:lnTo>
                    <a:pt x="218" y="134"/>
                  </a:lnTo>
                  <a:lnTo>
                    <a:pt x="432" y="205"/>
                  </a:lnTo>
                  <a:lnTo>
                    <a:pt x="468" y="315"/>
                  </a:lnTo>
                  <a:lnTo>
                    <a:pt x="557" y="326"/>
                  </a:lnTo>
                  <a:lnTo>
                    <a:pt x="595" y="419"/>
                  </a:lnTo>
                  <a:lnTo>
                    <a:pt x="568" y="505"/>
                  </a:lnTo>
                  <a:lnTo>
                    <a:pt x="424" y="516"/>
                  </a:lnTo>
                  <a:lnTo>
                    <a:pt x="370" y="652"/>
                  </a:lnTo>
                  <a:lnTo>
                    <a:pt x="258" y="650"/>
                  </a:lnTo>
                  <a:lnTo>
                    <a:pt x="222" y="643"/>
                  </a:lnTo>
                  <a:lnTo>
                    <a:pt x="157" y="707"/>
                  </a:lnTo>
                  <a:lnTo>
                    <a:pt x="125" y="704"/>
                  </a:lnTo>
                  <a:lnTo>
                    <a:pt x="14" y="447"/>
                  </a:lnTo>
                  <a:lnTo>
                    <a:pt x="45" y="400"/>
                  </a:lnTo>
                  <a:lnTo>
                    <a:pt x="56" y="219"/>
                  </a:lnTo>
                  <a:lnTo>
                    <a:pt x="28" y="111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5453025" y="4141127"/>
              <a:ext cx="196680" cy="196679"/>
            </a:xfrm>
            <a:custGeom>
              <a:avLst/>
              <a:gdLst>
                <a:gd name="T0" fmla="*/ 178 w 403"/>
                <a:gd name="T1" fmla="*/ 0 h 405"/>
                <a:gd name="T2" fmla="*/ 216 w 403"/>
                <a:gd name="T3" fmla="*/ 42 h 405"/>
                <a:gd name="T4" fmla="*/ 212 w 403"/>
                <a:gd name="T5" fmla="*/ 129 h 405"/>
                <a:gd name="T6" fmla="*/ 320 w 403"/>
                <a:gd name="T7" fmla="*/ 122 h 405"/>
                <a:gd name="T8" fmla="*/ 403 w 403"/>
                <a:gd name="T9" fmla="*/ 226 h 405"/>
                <a:gd name="T10" fmla="*/ 395 w 403"/>
                <a:gd name="T11" fmla="*/ 321 h 405"/>
                <a:gd name="T12" fmla="*/ 343 w 403"/>
                <a:gd name="T13" fmla="*/ 401 h 405"/>
                <a:gd name="T14" fmla="*/ 234 w 403"/>
                <a:gd name="T15" fmla="*/ 405 h 405"/>
                <a:gd name="T16" fmla="*/ 229 w 403"/>
                <a:gd name="T17" fmla="*/ 360 h 405"/>
                <a:gd name="T18" fmla="*/ 260 w 403"/>
                <a:gd name="T19" fmla="*/ 287 h 405"/>
                <a:gd name="T20" fmla="*/ 154 w 403"/>
                <a:gd name="T21" fmla="*/ 220 h 405"/>
                <a:gd name="T22" fmla="*/ 66 w 403"/>
                <a:gd name="T23" fmla="*/ 220 h 405"/>
                <a:gd name="T24" fmla="*/ 0 w 403"/>
                <a:gd name="T25" fmla="*/ 148 h 405"/>
                <a:gd name="T26" fmla="*/ 47 w 403"/>
                <a:gd name="T27" fmla="*/ 10 h 405"/>
                <a:gd name="T28" fmla="*/ 178 w 403"/>
                <a:gd name="T2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3" h="405">
                  <a:moveTo>
                    <a:pt x="178" y="0"/>
                  </a:moveTo>
                  <a:lnTo>
                    <a:pt x="216" y="42"/>
                  </a:lnTo>
                  <a:lnTo>
                    <a:pt x="212" y="129"/>
                  </a:lnTo>
                  <a:lnTo>
                    <a:pt x="320" y="122"/>
                  </a:lnTo>
                  <a:lnTo>
                    <a:pt x="403" y="226"/>
                  </a:lnTo>
                  <a:lnTo>
                    <a:pt x="395" y="321"/>
                  </a:lnTo>
                  <a:lnTo>
                    <a:pt x="343" y="401"/>
                  </a:lnTo>
                  <a:lnTo>
                    <a:pt x="234" y="405"/>
                  </a:lnTo>
                  <a:lnTo>
                    <a:pt x="229" y="360"/>
                  </a:lnTo>
                  <a:lnTo>
                    <a:pt x="260" y="287"/>
                  </a:lnTo>
                  <a:lnTo>
                    <a:pt x="154" y="220"/>
                  </a:lnTo>
                  <a:lnTo>
                    <a:pt x="66" y="220"/>
                  </a:lnTo>
                  <a:lnTo>
                    <a:pt x="0" y="148"/>
                  </a:lnTo>
                  <a:lnTo>
                    <a:pt x="47" y="1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5594343" y="4410650"/>
              <a:ext cx="129663" cy="132576"/>
            </a:xfrm>
            <a:custGeom>
              <a:avLst/>
              <a:gdLst>
                <a:gd name="T0" fmla="*/ 34 w 265"/>
                <a:gd name="T1" fmla="*/ 0 h 272"/>
                <a:gd name="T2" fmla="*/ 0 w 265"/>
                <a:gd name="T3" fmla="*/ 38 h 272"/>
                <a:gd name="T4" fmla="*/ 14 w 265"/>
                <a:gd name="T5" fmla="*/ 240 h 272"/>
                <a:gd name="T6" fmla="*/ 125 w 265"/>
                <a:gd name="T7" fmla="*/ 272 h 272"/>
                <a:gd name="T8" fmla="*/ 265 w 265"/>
                <a:gd name="T9" fmla="*/ 131 h 272"/>
                <a:gd name="T10" fmla="*/ 34 w 265"/>
                <a:gd name="T1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5" h="272">
                  <a:moveTo>
                    <a:pt x="34" y="0"/>
                  </a:moveTo>
                  <a:lnTo>
                    <a:pt x="0" y="38"/>
                  </a:lnTo>
                  <a:lnTo>
                    <a:pt x="14" y="240"/>
                  </a:lnTo>
                  <a:lnTo>
                    <a:pt x="125" y="272"/>
                  </a:lnTo>
                  <a:lnTo>
                    <a:pt x="265" y="13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5301510" y="4209599"/>
              <a:ext cx="368592" cy="872675"/>
            </a:xfrm>
            <a:custGeom>
              <a:avLst/>
              <a:gdLst>
                <a:gd name="T0" fmla="*/ 726 w 758"/>
                <a:gd name="T1" fmla="*/ 180 h 1798"/>
                <a:gd name="T2" fmla="*/ 758 w 758"/>
                <a:gd name="T3" fmla="*/ 210 h 1798"/>
                <a:gd name="T4" fmla="*/ 632 w 758"/>
                <a:gd name="T5" fmla="*/ 398 h 1798"/>
                <a:gd name="T6" fmla="*/ 588 w 758"/>
                <a:gd name="T7" fmla="*/ 448 h 1798"/>
                <a:gd name="T8" fmla="*/ 603 w 758"/>
                <a:gd name="T9" fmla="*/ 662 h 1798"/>
                <a:gd name="T10" fmla="*/ 700 w 758"/>
                <a:gd name="T11" fmla="*/ 780 h 1798"/>
                <a:gd name="T12" fmla="*/ 619 w 758"/>
                <a:gd name="T13" fmla="*/ 923 h 1798"/>
                <a:gd name="T14" fmla="*/ 557 w 758"/>
                <a:gd name="T15" fmla="*/ 949 h 1798"/>
                <a:gd name="T16" fmla="*/ 486 w 758"/>
                <a:gd name="T17" fmla="*/ 949 h 1798"/>
                <a:gd name="T18" fmla="*/ 505 w 758"/>
                <a:gd name="T19" fmla="*/ 1061 h 1798"/>
                <a:gd name="T20" fmla="*/ 395 w 758"/>
                <a:gd name="T21" fmla="*/ 1099 h 1798"/>
                <a:gd name="T22" fmla="*/ 421 w 758"/>
                <a:gd name="T23" fmla="*/ 1193 h 1798"/>
                <a:gd name="T24" fmla="*/ 355 w 758"/>
                <a:gd name="T25" fmla="*/ 1405 h 1798"/>
                <a:gd name="T26" fmla="*/ 437 w 758"/>
                <a:gd name="T27" fmla="*/ 1472 h 1798"/>
                <a:gd name="T28" fmla="*/ 393 w 758"/>
                <a:gd name="T29" fmla="*/ 1581 h 1798"/>
                <a:gd name="T30" fmla="*/ 318 w 758"/>
                <a:gd name="T31" fmla="*/ 1699 h 1798"/>
                <a:gd name="T32" fmla="*/ 357 w 758"/>
                <a:gd name="T33" fmla="*/ 1782 h 1798"/>
                <a:gd name="T34" fmla="*/ 260 w 758"/>
                <a:gd name="T35" fmla="*/ 1798 h 1798"/>
                <a:gd name="T36" fmla="*/ 180 w 758"/>
                <a:gd name="T37" fmla="*/ 1699 h 1798"/>
                <a:gd name="T38" fmla="*/ 166 w 758"/>
                <a:gd name="T39" fmla="*/ 1394 h 1798"/>
                <a:gd name="T40" fmla="*/ 43 w 758"/>
                <a:gd name="T41" fmla="*/ 874 h 1798"/>
                <a:gd name="T42" fmla="*/ 80 w 758"/>
                <a:gd name="T43" fmla="*/ 692 h 1798"/>
                <a:gd name="T44" fmla="*/ 0 w 758"/>
                <a:gd name="T45" fmla="*/ 461 h 1798"/>
                <a:gd name="T46" fmla="*/ 54 w 758"/>
                <a:gd name="T47" fmla="*/ 159 h 1798"/>
                <a:gd name="T48" fmla="*/ 103 w 758"/>
                <a:gd name="T49" fmla="*/ 102 h 1798"/>
                <a:gd name="T50" fmla="*/ 90 w 758"/>
                <a:gd name="T51" fmla="*/ 57 h 1798"/>
                <a:gd name="T52" fmla="*/ 153 w 758"/>
                <a:gd name="T53" fmla="*/ 0 h 1798"/>
                <a:gd name="T54" fmla="*/ 292 w 758"/>
                <a:gd name="T55" fmla="*/ 9 h 1798"/>
                <a:gd name="T56" fmla="*/ 370 w 758"/>
                <a:gd name="T57" fmla="*/ 93 h 1798"/>
                <a:gd name="T58" fmla="*/ 461 w 758"/>
                <a:gd name="T59" fmla="*/ 94 h 1798"/>
                <a:gd name="T60" fmla="*/ 553 w 758"/>
                <a:gd name="T61" fmla="*/ 151 h 1798"/>
                <a:gd name="T62" fmla="*/ 527 w 758"/>
                <a:gd name="T63" fmla="*/ 215 h 1798"/>
                <a:gd name="T64" fmla="*/ 533 w 758"/>
                <a:gd name="T65" fmla="*/ 279 h 1798"/>
                <a:gd name="T66" fmla="*/ 664 w 758"/>
                <a:gd name="T67" fmla="*/ 273 h 1798"/>
                <a:gd name="T68" fmla="*/ 726 w 758"/>
                <a:gd name="T69" fmla="*/ 180 h 1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8" h="1798">
                  <a:moveTo>
                    <a:pt x="726" y="180"/>
                  </a:moveTo>
                  <a:lnTo>
                    <a:pt x="758" y="210"/>
                  </a:lnTo>
                  <a:lnTo>
                    <a:pt x="632" y="398"/>
                  </a:lnTo>
                  <a:lnTo>
                    <a:pt x="588" y="448"/>
                  </a:lnTo>
                  <a:lnTo>
                    <a:pt x="603" y="662"/>
                  </a:lnTo>
                  <a:lnTo>
                    <a:pt x="700" y="780"/>
                  </a:lnTo>
                  <a:lnTo>
                    <a:pt x="619" y="923"/>
                  </a:lnTo>
                  <a:lnTo>
                    <a:pt x="557" y="949"/>
                  </a:lnTo>
                  <a:lnTo>
                    <a:pt x="486" y="949"/>
                  </a:lnTo>
                  <a:lnTo>
                    <a:pt x="505" y="1061"/>
                  </a:lnTo>
                  <a:lnTo>
                    <a:pt x="395" y="1099"/>
                  </a:lnTo>
                  <a:lnTo>
                    <a:pt x="421" y="1193"/>
                  </a:lnTo>
                  <a:lnTo>
                    <a:pt x="355" y="1405"/>
                  </a:lnTo>
                  <a:lnTo>
                    <a:pt x="437" y="1472"/>
                  </a:lnTo>
                  <a:lnTo>
                    <a:pt x="393" y="1581"/>
                  </a:lnTo>
                  <a:lnTo>
                    <a:pt x="318" y="1699"/>
                  </a:lnTo>
                  <a:lnTo>
                    <a:pt x="357" y="1782"/>
                  </a:lnTo>
                  <a:lnTo>
                    <a:pt x="260" y="1798"/>
                  </a:lnTo>
                  <a:lnTo>
                    <a:pt x="180" y="1699"/>
                  </a:lnTo>
                  <a:lnTo>
                    <a:pt x="166" y="1394"/>
                  </a:lnTo>
                  <a:lnTo>
                    <a:pt x="43" y="874"/>
                  </a:lnTo>
                  <a:lnTo>
                    <a:pt x="80" y="692"/>
                  </a:lnTo>
                  <a:lnTo>
                    <a:pt x="0" y="461"/>
                  </a:lnTo>
                  <a:lnTo>
                    <a:pt x="54" y="159"/>
                  </a:lnTo>
                  <a:lnTo>
                    <a:pt x="103" y="102"/>
                  </a:lnTo>
                  <a:lnTo>
                    <a:pt x="90" y="57"/>
                  </a:lnTo>
                  <a:lnTo>
                    <a:pt x="153" y="0"/>
                  </a:lnTo>
                  <a:lnTo>
                    <a:pt x="292" y="9"/>
                  </a:lnTo>
                  <a:lnTo>
                    <a:pt x="370" y="93"/>
                  </a:lnTo>
                  <a:lnTo>
                    <a:pt x="461" y="94"/>
                  </a:lnTo>
                  <a:lnTo>
                    <a:pt x="553" y="151"/>
                  </a:lnTo>
                  <a:lnTo>
                    <a:pt x="527" y="215"/>
                  </a:lnTo>
                  <a:lnTo>
                    <a:pt x="533" y="279"/>
                  </a:lnTo>
                  <a:lnTo>
                    <a:pt x="664" y="273"/>
                  </a:lnTo>
                  <a:lnTo>
                    <a:pt x="726" y="18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5448653" y="5093930"/>
              <a:ext cx="62646" cy="84500"/>
            </a:xfrm>
            <a:custGeom>
              <a:avLst/>
              <a:gdLst>
                <a:gd name="T0" fmla="*/ 74 w 128"/>
                <a:gd name="T1" fmla="*/ 0 h 174"/>
                <a:gd name="T2" fmla="*/ 0 w 128"/>
                <a:gd name="T3" fmla="*/ 161 h 174"/>
                <a:gd name="T4" fmla="*/ 126 w 128"/>
                <a:gd name="T5" fmla="*/ 174 h 174"/>
                <a:gd name="T6" fmla="*/ 128 w 128"/>
                <a:gd name="T7" fmla="*/ 67 h 174"/>
                <a:gd name="T8" fmla="*/ 74 w 128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74">
                  <a:moveTo>
                    <a:pt x="74" y="0"/>
                  </a:moveTo>
                  <a:lnTo>
                    <a:pt x="0" y="161"/>
                  </a:lnTo>
                  <a:lnTo>
                    <a:pt x="126" y="174"/>
                  </a:lnTo>
                  <a:lnTo>
                    <a:pt x="128" y="6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5517130" y="5133265"/>
              <a:ext cx="69930" cy="48078"/>
            </a:xfrm>
            <a:custGeom>
              <a:avLst/>
              <a:gdLst>
                <a:gd name="T0" fmla="*/ 0 w 144"/>
                <a:gd name="T1" fmla="*/ 0 h 99"/>
                <a:gd name="T2" fmla="*/ 5 w 144"/>
                <a:gd name="T3" fmla="*/ 99 h 99"/>
                <a:gd name="T4" fmla="*/ 80 w 144"/>
                <a:gd name="T5" fmla="*/ 92 h 99"/>
                <a:gd name="T6" fmla="*/ 144 w 144"/>
                <a:gd name="T7" fmla="*/ 49 h 99"/>
                <a:gd name="T8" fmla="*/ 35 w 144"/>
                <a:gd name="T9" fmla="*/ 27 h 99"/>
                <a:gd name="T10" fmla="*/ 0 w 144"/>
                <a:gd name="T1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99">
                  <a:moveTo>
                    <a:pt x="0" y="0"/>
                  </a:moveTo>
                  <a:lnTo>
                    <a:pt x="5" y="99"/>
                  </a:lnTo>
                  <a:lnTo>
                    <a:pt x="80" y="92"/>
                  </a:lnTo>
                  <a:lnTo>
                    <a:pt x="144" y="49"/>
                  </a:lnTo>
                  <a:lnTo>
                    <a:pt x="35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5260716" y="4113445"/>
              <a:ext cx="211248" cy="1032933"/>
            </a:xfrm>
            <a:custGeom>
              <a:avLst/>
              <a:gdLst>
                <a:gd name="T0" fmla="*/ 434 w 434"/>
                <a:gd name="T1" fmla="*/ 1995 h 2127"/>
                <a:gd name="T2" fmla="*/ 379 w 434"/>
                <a:gd name="T3" fmla="*/ 2056 h 2127"/>
                <a:gd name="T4" fmla="*/ 373 w 434"/>
                <a:gd name="T5" fmla="*/ 2127 h 2127"/>
                <a:gd name="T6" fmla="*/ 267 w 434"/>
                <a:gd name="T7" fmla="*/ 2067 h 2127"/>
                <a:gd name="T8" fmla="*/ 153 w 434"/>
                <a:gd name="T9" fmla="*/ 1903 h 2127"/>
                <a:gd name="T10" fmla="*/ 121 w 434"/>
                <a:gd name="T11" fmla="*/ 1846 h 2127"/>
                <a:gd name="T12" fmla="*/ 167 w 434"/>
                <a:gd name="T13" fmla="*/ 1786 h 2127"/>
                <a:gd name="T14" fmla="*/ 162 w 434"/>
                <a:gd name="T15" fmla="*/ 1710 h 2127"/>
                <a:gd name="T16" fmla="*/ 109 w 434"/>
                <a:gd name="T17" fmla="*/ 1687 h 2127"/>
                <a:gd name="T18" fmla="*/ 67 w 434"/>
                <a:gd name="T19" fmla="*/ 1656 h 2127"/>
                <a:gd name="T20" fmla="*/ 76 w 434"/>
                <a:gd name="T21" fmla="*/ 1614 h 2127"/>
                <a:gd name="T22" fmla="*/ 132 w 434"/>
                <a:gd name="T23" fmla="*/ 1598 h 2127"/>
                <a:gd name="T24" fmla="*/ 143 w 434"/>
                <a:gd name="T25" fmla="*/ 1352 h 2127"/>
                <a:gd name="T26" fmla="*/ 57 w 434"/>
                <a:gd name="T27" fmla="*/ 1304 h 2127"/>
                <a:gd name="T28" fmla="*/ 0 w 434"/>
                <a:gd name="T29" fmla="*/ 25 h 2127"/>
                <a:gd name="T30" fmla="*/ 14 w 434"/>
                <a:gd name="T31" fmla="*/ 0 h 2127"/>
                <a:gd name="T32" fmla="*/ 125 w 434"/>
                <a:gd name="T33" fmla="*/ 255 h 2127"/>
                <a:gd name="T34" fmla="*/ 160 w 434"/>
                <a:gd name="T35" fmla="*/ 256 h 2127"/>
                <a:gd name="T36" fmla="*/ 171 w 434"/>
                <a:gd name="T37" fmla="*/ 297 h 2127"/>
                <a:gd name="T38" fmla="*/ 125 w 434"/>
                <a:gd name="T39" fmla="*/ 353 h 2127"/>
                <a:gd name="T40" fmla="*/ 71 w 434"/>
                <a:gd name="T41" fmla="*/ 659 h 2127"/>
                <a:gd name="T42" fmla="*/ 147 w 434"/>
                <a:gd name="T43" fmla="*/ 894 h 2127"/>
                <a:gd name="T44" fmla="*/ 111 w 434"/>
                <a:gd name="T45" fmla="*/ 1073 h 2127"/>
                <a:gd name="T46" fmla="*/ 237 w 434"/>
                <a:gd name="T47" fmla="*/ 1598 h 2127"/>
                <a:gd name="T48" fmla="*/ 250 w 434"/>
                <a:gd name="T49" fmla="*/ 1905 h 2127"/>
                <a:gd name="T50" fmla="*/ 340 w 434"/>
                <a:gd name="T51" fmla="*/ 2009 h 2127"/>
                <a:gd name="T52" fmla="*/ 434 w 434"/>
                <a:gd name="T53" fmla="*/ 1995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4" h="2127">
                  <a:moveTo>
                    <a:pt x="434" y="1995"/>
                  </a:moveTo>
                  <a:lnTo>
                    <a:pt x="379" y="2056"/>
                  </a:lnTo>
                  <a:lnTo>
                    <a:pt x="373" y="2127"/>
                  </a:lnTo>
                  <a:lnTo>
                    <a:pt x="267" y="2067"/>
                  </a:lnTo>
                  <a:lnTo>
                    <a:pt x="153" y="1903"/>
                  </a:lnTo>
                  <a:lnTo>
                    <a:pt x="121" y="1846"/>
                  </a:lnTo>
                  <a:lnTo>
                    <a:pt x="167" y="1786"/>
                  </a:lnTo>
                  <a:lnTo>
                    <a:pt x="162" y="1710"/>
                  </a:lnTo>
                  <a:lnTo>
                    <a:pt x="109" y="1687"/>
                  </a:lnTo>
                  <a:lnTo>
                    <a:pt x="67" y="1656"/>
                  </a:lnTo>
                  <a:lnTo>
                    <a:pt x="76" y="1614"/>
                  </a:lnTo>
                  <a:lnTo>
                    <a:pt x="132" y="1598"/>
                  </a:lnTo>
                  <a:lnTo>
                    <a:pt x="143" y="1352"/>
                  </a:lnTo>
                  <a:lnTo>
                    <a:pt x="57" y="1304"/>
                  </a:lnTo>
                  <a:lnTo>
                    <a:pt x="0" y="25"/>
                  </a:lnTo>
                  <a:lnTo>
                    <a:pt x="14" y="0"/>
                  </a:lnTo>
                  <a:lnTo>
                    <a:pt x="125" y="255"/>
                  </a:lnTo>
                  <a:lnTo>
                    <a:pt x="160" y="256"/>
                  </a:lnTo>
                  <a:lnTo>
                    <a:pt x="171" y="297"/>
                  </a:lnTo>
                  <a:lnTo>
                    <a:pt x="125" y="353"/>
                  </a:lnTo>
                  <a:lnTo>
                    <a:pt x="71" y="659"/>
                  </a:lnTo>
                  <a:lnTo>
                    <a:pt x="147" y="894"/>
                  </a:lnTo>
                  <a:lnTo>
                    <a:pt x="111" y="1073"/>
                  </a:lnTo>
                  <a:lnTo>
                    <a:pt x="237" y="1598"/>
                  </a:lnTo>
                  <a:lnTo>
                    <a:pt x="250" y="1905"/>
                  </a:lnTo>
                  <a:lnTo>
                    <a:pt x="340" y="2009"/>
                  </a:lnTo>
                  <a:lnTo>
                    <a:pt x="434" y="199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5284026" y="4770501"/>
              <a:ext cx="21854" cy="45164"/>
            </a:xfrm>
            <a:custGeom>
              <a:avLst/>
              <a:gdLst>
                <a:gd name="T0" fmla="*/ 23 w 45"/>
                <a:gd name="T1" fmla="*/ 0 h 95"/>
                <a:gd name="T2" fmla="*/ 0 w 45"/>
                <a:gd name="T3" fmla="*/ 34 h 95"/>
                <a:gd name="T4" fmla="*/ 12 w 45"/>
                <a:gd name="T5" fmla="*/ 92 h 95"/>
                <a:gd name="T6" fmla="*/ 34 w 45"/>
                <a:gd name="T7" fmla="*/ 95 h 95"/>
                <a:gd name="T8" fmla="*/ 45 w 45"/>
                <a:gd name="T9" fmla="*/ 21 h 95"/>
                <a:gd name="T10" fmla="*/ 23 w 45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95">
                  <a:moveTo>
                    <a:pt x="23" y="0"/>
                  </a:moveTo>
                  <a:lnTo>
                    <a:pt x="0" y="34"/>
                  </a:lnTo>
                  <a:lnTo>
                    <a:pt x="12" y="92"/>
                  </a:lnTo>
                  <a:lnTo>
                    <a:pt x="34" y="95"/>
                  </a:lnTo>
                  <a:lnTo>
                    <a:pt x="45" y="2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88" name="Freeform 287"/>
            <p:cNvSpPr>
              <a:spLocks/>
            </p:cNvSpPr>
            <p:nvPr/>
          </p:nvSpPr>
          <p:spPr bwMode="auto">
            <a:xfrm>
              <a:off x="5158734" y="3521950"/>
              <a:ext cx="913467" cy="946974"/>
            </a:xfrm>
            <a:custGeom>
              <a:avLst/>
              <a:gdLst>
                <a:gd name="T0" fmla="*/ 1169 w 1879"/>
                <a:gd name="T1" fmla="*/ 1948 h 1948"/>
                <a:gd name="T2" fmla="*/ 1276 w 1879"/>
                <a:gd name="T3" fmla="*/ 1742 h 1948"/>
                <a:gd name="T4" fmla="*/ 1281 w 1879"/>
                <a:gd name="T5" fmla="*/ 1569 h 1948"/>
                <a:gd name="T6" fmla="*/ 1480 w 1879"/>
                <a:gd name="T7" fmla="*/ 1440 h 1948"/>
                <a:gd name="T8" fmla="*/ 1592 w 1879"/>
                <a:gd name="T9" fmla="*/ 1440 h 1948"/>
                <a:gd name="T10" fmla="*/ 1679 w 1879"/>
                <a:gd name="T11" fmla="*/ 1291 h 1948"/>
                <a:gd name="T12" fmla="*/ 1696 w 1879"/>
                <a:gd name="T13" fmla="*/ 1006 h 1948"/>
                <a:gd name="T14" fmla="*/ 1660 w 1879"/>
                <a:gd name="T15" fmla="*/ 930 h 1948"/>
                <a:gd name="T16" fmla="*/ 1871 w 1879"/>
                <a:gd name="T17" fmla="*/ 736 h 1948"/>
                <a:gd name="T18" fmla="*/ 1879 w 1879"/>
                <a:gd name="T19" fmla="*/ 523 h 1948"/>
                <a:gd name="T20" fmla="*/ 1592 w 1879"/>
                <a:gd name="T21" fmla="*/ 383 h 1948"/>
                <a:gd name="T22" fmla="*/ 1245 w 1879"/>
                <a:gd name="T23" fmla="*/ 274 h 1948"/>
                <a:gd name="T24" fmla="*/ 1081 w 1879"/>
                <a:gd name="T25" fmla="*/ 258 h 1948"/>
                <a:gd name="T26" fmla="*/ 1125 w 1879"/>
                <a:gd name="T27" fmla="*/ 165 h 1948"/>
                <a:gd name="T28" fmla="*/ 1113 w 1879"/>
                <a:gd name="T29" fmla="*/ 24 h 1948"/>
                <a:gd name="T30" fmla="*/ 1078 w 1879"/>
                <a:gd name="T31" fmla="*/ 12 h 1948"/>
                <a:gd name="T32" fmla="*/ 1024 w 1879"/>
                <a:gd name="T33" fmla="*/ 118 h 1948"/>
                <a:gd name="T34" fmla="*/ 996 w 1879"/>
                <a:gd name="T35" fmla="*/ 152 h 1948"/>
                <a:gd name="T36" fmla="*/ 925 w 1879"/>
                <a:gd name="T37" fmla="*/ 121 h 1948"/>
                <a:gd name="T38" fmla="*/ 686 w 1879"/>
                <a:gd name="T39" fmla="*/ 205 h 1948"/>
                <a:gd name="T40" fmla="*/ 606 w 1879"/>
                <a:gd name="T41" fmla="*/ 104 h 1948"/>
                <a:gd name="T42" fmla="*/ 619 w 1879"/>
                <a:gd name="T43" fmla="*/ 0 h 1948"/>
                <a:gd name="T44" fmla="*/ 544 w 1879"/>
                <a:gd name="T45" fmla="*/ 76 h 1948"/>
                <a:gd name="T46" fmla="*/ 460 w 1879"/>
                <a:gd name="T47" fmla="*/ 31 h 1948"/>
                <a:gd name="T48" fmla="*/ 451 w 1879"/>
                <a:gd name="T49" fmla="*/ 44 h 1948"/>
                <a:gd name="T50" fmla="*/ 452 w 1879"/>
                <a:gd name="T51" fmla="*/ 80 h 1948"/>
                <a:gd name="T52" fmla="*/ 523 w 1879"/>
                <a:gd name="T53" fmla="*/ 119 h 1948"/>
                <a:gd name="T54" fmla="*/ 416 w 1879"/>
                <a:gd name="T55" fmla="*/ 232 h 1948"/>
                <a:gd name="T56" fmla="*/ 348 w 1879"/>
                <a:gd name="T57" fmla="*/ 231 h 1948"/>
                <a:gd name="T58" fmla="*/ 279 w 1879"/>
                <a:gd name="T59" fmla="*/ 161 h 1948"/>
                <a:gd name="T60" fmla="*/ 201 w 1879"/>
                <a:gd name="T61" fmla="*/ 163 h 1948"/>
                <a:gd name="T62" fmla="*/ 192 w 1879"/>
                <a:gd name="T63" fmla="*/ 247 h 1948"/>
                <a:gd name="T64" fmla="*/ 236 w 1879"/>
                <a:gd name="T65" fmla="*/ 301 h 1948"/>
                <a:gd name="T66" fmla="*/ 183 w 1879"/>
                <a:gd name="T67" fmla="*/ 470 h 1948"/>
                <a:gd name="T68" fmla="*/ 121 w 1879"/>
                <a:gd name="T69" fmla="*/ 475 h 1948"/>
                <a:gd name="T70" fmla="*/ 24 w 1879"/>
                <a:gd name="T71" fmla="*/ 537 h 1948"/>
                <a:gd name="T72" fmla="*/ 0 w 1879"/>
                <a:gd name="T73" fmla="*/ 659 h 1948"/>
                <a:gd name="T74" fmla="*/ 85 w 1879"/>
                <a:gd name="T75" fmla="*/ 750 h 1948"/>
                <a:gd name="T76" fmla="*/ 100 w 1879"/>
                <a:gd name="T77" fmla="*/ 732 h 1948"/>
                <a:gd name="T78" fmla="*/ 160 w 1879"/>
                <a:gd name="T79" fmla="*/ 717 h 1948"/>
                <a:gd name="T80" fmla="*/ 211 w 1879"/>
                <a:gd name="T81" fmla="*/ 802 h 1948"/>
                <a:gd name="T82" fmla="*/ 357 w 1879"/>
                <a:gd name="T83" fmla="*/ 740 h 1948"/>
                <a:gd name="T84" fmla="*/ 414 w 1879"/>
                <a:gd name="T85" fmla="*/ 743 h 1948"/>
                <a:gd name="T86" fmla="*/ 453 w 1879"/>
                <a:gd name="T87" fmla="*/ 881 h 1948"/>
                <a:gd name="T88" fmla="*/ 661 w 1879"/>
                <a:gd name="T89" fmla="*/ 947 h 1948"/>
                <a:gd name="T90" fmla="*/ 697 w 1879"/>
                <a:gd name="T91" fmla="*/ 1058 h 1948"/>
                <a:gd name="T92" fmla="*/ 786 w 1879"/>
                <a:gd name="T93" fmla="*/ 1068 h 1948"/>
                <a:gd name="T94" fmla="*/ 829 w 1879"/>
                <a:gd name="T95" fmla="*/ 1173 h 1948"/>
                <a:gd name="T96" fmla="*/ 799 w 1879"/>
                <a:gd name="T97" fmla="*/ 1267 h 1948"/>
                <a:gd name="T98" fmla="*/ 837 w 1879"/>
                <a:gd name="T99" fmla="*/ 1316 h 1948"/>
                <a:gd name="T100" fmla="*/ 832 w 1879"/>
                <a:gd name="T101" fmla="*/ 1389 h 1948"/>
                <a:gd name="T102" fmla="*/ 931 w 1879"/>
                <a:gd name="T103" fmla="*/ 1380 h 1948"/>
                <a:gd name="T104" fmla="*/ 1024 w 1879"/>
                <a:gd name="T105" fmla="*/ 1495 h 1948"/>
                <a:gd name="T106" fmla="*/ 1016 w 1879"/>
                <a:gd name="T107" fmla="*/ 1576 h 1948"/>
                <a:gd name="T108" fmla="*/ 1070 w 1879"/>
                <a:gd name="T109" fmla="*/ 1623 h 1948"/>
                <a:gd name="T110" fmla="*/ 941 w 1879"/>
                <a:gd name="T111" fmla="*/ 1820 h 1948"/>
                <a:gd name="T112" fmla="*/ 1169 w 1879"/>
                <a:gd name="T113" fmla="*/ 1948 h 1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9" h="1948">
                  <a:moveTo>
                    <a:pt x="1169" y="1948"/>
                  </a:moveTo>
                  <a:lnTo>
                    <a:pt x="1276" y="1742"/>
                  </a:lnTo>
                  <a:lnTo>
                    <a:pt x="1281" y="1569"/>
                  </a:lnTo>
                  <a:lnTo>
                    <a:pt x="1480" y="1440"/>
                  </a:lnTo>
                  <a:lnTo>
                    <a:pt x="1592" y="1440"/>
                  </a:lnTo>
                  <a:lnTo>
                    <a:pt x="1679" y="1291"/>
                  </a:lnTo>
                  <a:lnTo>
                    <a:pt x="1696" y="1006"/>
                  </a:lnTo>
                  <a:lnTo>
                    <a:pt x="1660" y="930"/>
                  </a:lnTo>
                  <a:lnTo>
                    <a:pt x="1871" y="736"/>
                  </a:lnTo>
                  <a:lnTo>
                    <a:pt x="1879" y="523"/>
                  </a:lnTo>
                  <a:lnTo>
                    <a:pt x="1592" y="383"/>
                  </a:lnTo>
                  <a:lnTo>
                    <a:pt x="1245" y="274"/>
                  </a:lnTo>
                  <a:lnTo>
                    <a:pt x="1081" y="258"/>
                  </a:lnTo>
                  <a:lnTo>
                    <a:pt x="1125" y="165"/>
                  </a:lnTo>
                  <a:lnTo>
                    <a:pt x="1113" y="24"/>
                  </a:lnTo>
                  <a:lnTo>
                    <a:pt x="1078" y="12"/>
                  </a:lnTo>
                  <a:lnTo>
                    <a:pt x="1024" y="118"/>
                  </a:lnTo>
                  <a:lnTo>
                    <a:pt x="996" y="152"/>
                  </a:lnTo>
                  <a:lnTo>
                    <a:pt x="925" y="121"/>
                  </a:lnTo>
                  <a:lnTo>
                    <a:pt x="686" y="205"/>
                  </a:lnTo>
                  <a:lnTo>
                    <a:pt x="606" y="104"/>
                  </a:lnTo>
                  <a:lnTo>
                    <a:pt x="619" y="0"/>
                  </a:lnTo>
                  <a:lnTo>
                    <a:pt x="544" y="76"/>
                  </a:lnTo>
                  <a:lnTo>
                    <a:pt x="460" y="31"/>
                  </a:lnTo>
                  <a:lnTo>
                    <a:pt x="451" y="44"/>
                  </a:lnTo>
                  <a:lnTo>
                    <a:pt x="452" y="80"/>
                  </a:lnTo>
                  <a:lnTo>
                    <a:pt x="523" y="119"/>
                  </a:lnTo>
                  <a:lnTo>
                    <a:pt x="416" y="232"/>
                  </a:lnTo>
                  <a:lnTo>
                    <a:pt x="348" y="231"/>
                  </a:lnTo>
                  <a:lnTo>
                    <a:pt x="279" y="161"/>
                  </a:lnTo>
                  <a:lnTo>
                    <a:pt x="201" y="163"/>
                  </a:lnTo>
                  <a:lnTo>
                    <a:pt x="192" y="247"/>
                  </a:lnTo>
                  <a:lnTo>
                    <a:pt x="236" y="301"/>
                  </a:lnTo>
                  <a:lnTo>
                    <a:pt x="183" y="470"/>
                  </a:lnTo>
                  <a:lnTo>
                    <a:pt x="121" y="475"/>
                  </a:lnTo>
                  <a:lnTo>
                    <a:pt x="24" y="537"/>
                  </a:lnTo>
                  <a:lnTo>
                    <a:pt x="0" y="659"/>
                  </a:lnTo>
                  <a:lnTo>
                    <a:pt x="85" y="750"/>
                  </a:lnTo>
                  <a:lnTo>
                    <a:pt x="100" y="732"/>
                  </a:lnTo>
                  <a:lnTo>
                    <a:pt x="160" y="717"/>
                  </a:lnTo>
                  <a:lnTo>
                    <a:pt x="211" y="802"/>
                  </a:lnTo>
                  <a:lnTo>
                    <a:pt x="357" y="740"/>
                  </a:lnTo>
                  <a:lnTo>
                    <a:pt x="414" y="743"/>
                  </a:lnTo>
                  <a:lnTo>
                    <a:pt x="453" y="881"/>
                  </a:lnTo>
                  <a:lnTo>
                    <a:pt x="661" y="947"/>
                  </a:lnTo>
                  <a:lnTo>
                    <a:pt x="697" y="1058"/>
                  </a:lnTo>
                  <a:lnTo>
                    <a:pt x="786" y="1068"/>
                  </a:lnTo>
                  <a:lnTo>
                    <a:pt x="829" y="1173"/>
                  </a:lnTo>
                  <a:lnTo>
                    <a:pt x="799" y="1267"/>
                  </a:lnTo>
                  <a:lnTo>
                    <a:pt x="837" y="1316"/>
                  </a:lnTo>
                  <a:lnTo>
                    <a:pt x="832" y="1389"/>
                  </a:lnTo>
                  <a:lnTo>
                    <a:pt x="931" y="1380"/>
                  </a:lnTo>
                  <a:lnTo>
                    <a:pt x="1024" y="1495"/>
                  </a:lnTo>
                  <a:lnTo>
                    <a:pt x="1016" y="1576"/>
                  </a:lnTo>
                  <a:lnTo>
                    <a:pt x="1070" y="1623"/>
                  </a:lnTo>
                  <a:lnTo>
                    <a:pt x="941" y="1820"/>
                  </a:lnTo>
                  <a:lnTo>
                    <a:pt x="1169" y="194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89" name="Freeform 288"/>
            <p:cNvSpPr>
              <a:spLocks/>
            </p:cNvSpPr>
            <p:nvPr/>
          </p:nvSpPr>
          <p:spPr bwMode="auto">
            <a:xfrm>
              <a:off x="4814911" y="3153359"/>
              <a:ext cx="30595" cy="43707"/>
            </a:xfrm>
            <a:custGeom>
              <a:avLst/>
              <a:gdLst>
                <a:gd name="T0" fmla="*/ 1 w 63"/>
                <a:gd name="T1" fmla="*/ 28 h 91"/>
                <a:gd name="T2" fmla="*/ 0 w 63"/>
                <a:gd name="T3" fmla="*/ 91 h 91"/>
                <a:gd name="T4" fmla="*/ 14 w 63"/>
                <a:gd name="T5" fmla="*/ 91 h 91"/>
                <a:gd name="T6" fmla="*/ 63 w 63"/>
                <a:gd name="T7" fmla="*/ 0 h 91"/>
                <a:gd name="T8" fmla="*/ 31 w 63"/>
                <a:gd name="T9" fmla="*/ 0 h 91"/>
                <a:gd name="T10" fmla="*/ 1 w 63"/>
                <a:gd name="T11" fmla="*/ 2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91">
                  <a:moveTo>
                    <a:pt x="1" y="28"/>
                  </a:moveTo>
                  <a:lnTo>
                    <a:pt x="0" y="91"/>
                  </a:lnTo>
                  <a:lnTo>
                    <a:pt x="14" y="91"/>
                  </a:lnTo>
                  <a:lnTo>
                    <a:pt x="63" y="0"/>
                  </a:lnTo>
                  <a:lnTo>
                    <a:pt x="31" y="0"/>
                  </a:lnTo>
                  <a:lnTo>
                    <a:pt x="1" y="2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90" name="Freeform 289"/>
            <p:cNvSpPr>
              <a:spLocks/>
            </p:cNvSpPr>
            <p:nvPr/>
          </p:nvSpPr>
          <p:spPr bwMode="auto">
            <a:xfrm>
              <a:off x="7402337" y="949092"/>
              <a:ext cx="2969131" cy="1608401"/>
            </a:xfrm>
            <a:custGeom>
              <a:avLst/>
              <a:gdLst>
                <a:gd name="T0" fmla="*/ 5326 w 6114"/>
                <a:gd name="T1" fmla="*/ 1006 h 3312"/>
                <a:gd name="T2" fmla="*/ 5374 w 6114"/>
                <a:gd name="T3" fmla="*/ 928 h 3312"/>
                <a:gd name="T4" fmla="*/ 5262 w 6114"/>
                <a:gd name="T5" fmla="*/ 1592 h 3312"/>
                <a:gd name="T6" fmla="*/ 5601 w 6114"/>
                <a:gd name="T7" fmla="*/ 1626 h 3312"/>
                <a:gd name="T8" fmla="*/ 5447 w 6114"/>
                <a:gd name="T9" fmla="*/ 1344 h 3312"/>
                <a:gd name="T10" fmla="*/ 5640 w 6114"/>
                <a:gd name="T11" fmla="*/ 1023 h 3312"/>
                <a:gd name="T12" fmla="*/ 5872 w 6114"/>
                <a:gd name="T13" fmla="*/ 693 h 3312"/>
                <a:gd name="T14" fmla="*/ 5713 w 6114"/>
                <a:gd name="T15" fmla="*/ 512 h 3312"/>
                <a:gd name="T16" fmla="*/ 5816 w 6114"/>
                <a:gd name="T17" fmla="*/ 351 h 3312"/>
                <a:gd name="T18" fmla="*/ 6031 w 6114"/>
                <a:gd name="T19" fmla="*/ 277 h 3312"/>
                <a:gd name="T20" fmla="*/ 5820 w 6114"/>
                <a:gd name="T21" fmla="*/ 117 h 3312"/>
                <a:gd name="T22" fmla="*/ 5111 w 6114"/>
                <a:gd name="T23" fmla="*/ 109 h 3312"/>
                <a:gd name="T24" fmla="*/ 4771 w 6114"/>
                <a:gd name="T25" fmla="*/ 282 h 3312"/>
                <a:gd name="T26" fmla="*/ 4143 w 6114"/>
                <a:gd name="T27" fmla="*/ 204 h 3312"/>
                <a:gd name="T28" fmla="*/ 3867 w 6114"/>
                <a:gd name="T29" fmla="*/ 425 h 3312"/>
                <a:gd name="T30" fmla="*/ 3424 w 6114"/>
                <a:gd name="T31" fmla="*/ 386 h 3312"/>
                <a:gd name="T32" fmla="*/ 3040 w 6114"/>
                <a:gd name="T33" fmla="*/ 464 h 3312"/>
                <a:gd name="T34" fmla="*/ 2581 w 6114"/>
                <a:gd name="T35" fmla="*/ 676 h 3312"/>
                <a:gd name="T36" fmla="*/ 2650 w 6114"/>
                <a:gd name="T37" fmla="*/ 247 h 3312"/>
                <a:gd name="T38" fmla="*/ 2310 w 6114"/>
                <a:gd name="T39" fmla="*/ 316 h 3312"/>
                <a:gd name="T40" fmla="*/ 1759 w 6114"/>
                <a:gd name="T41" fmla="*/ 828 h 3312"/>
                <a:gd name="T42" fmla="*/ 1681 w 6114"/>
                <a:gd name="T43" fmla="*/ 958 h 3312"/>
                <a:gd name="T44" fmla="*/ 1612 w 6114"/>
                <a:gd name="T45" fmla="*/ 1257 h 3312"/>
                <a:gd name="T46" fmla="*/ 1741 w 6114"/>
                <a:gd name="T47" fmla="*/ 1314 h 3312"/>
                <a:gd name="T48" fmla="*/ 1643 w 6114"/>
                <a:gd name="T49" fmla="*/ 1522 h 3312"/>
                <a:gd name="T50" fmla="*/ 1595 w 6114"/>
                <a:gd name="T51" fmla="*/ 1308 h 3312"/>
                <a:gd name="T52" fmla="*/ 1328 w 6114"/>
                <a:gd name="T53" fmla="*/ 1049 h 3312"/>
                <a:gd name="T54" fmla="*/ 1401 w 6114"/>
                <a:gd name="T55" fmla="*/ 1296 h 3312"/>
                <a:gd name="T56" fmla="*/ 1100 w 6114"/>
                <a:gd name="T57" fmla="*/ 1369 h 3312"/>
                <a:gd name="T58" fmla="*/ 683 w 6114"/>
                <a:gd name="T59" fmla="*/ 1591 h 3312"/>
                <a:gd name="T60" fmla="*/ 537 w 6114"/>
                <a:gd name="T61" fmla="*/ 1453 h 3312"/>
                <a:gd name="T62" fmla="*/ 562 w 6114"/>
                <a:gd name="T63" fmla="*/ 1674 h 3312"/>
                <a:gd name="T64" fmla="*/ 454 w 6114"/>
                <a:gd name="T65" fmla="*/ 1777 h 3312"/>
                <a:gd name="T66" fmla="*/ 266 w 6114"/>
                <a:gd name="T67" fmla="*/ 1861 h 3312"/>
                <a:gd name="T68" fmla="*/ 106 w 6114"/>
                <a:gd name="T69" fmla="*/ 1634 h 3312"/>
                <a:gd name="T70" fmla="*/ 403 w 6114"/>
                <a:gd name="T71" fmla="*/ 1548 h 3312"/>
                <a:gd name="T72" fmla="*/ 10 w 6114"/>
                <a:gd name="T73" fmla="*/ 1555 h 3312"/>
                <a:gd name="T74" fmla="*/ 76 w 6114"/>
                <a:gd name="T75" fmla="*/ 2099 h 3312"/>
                <a:gd name="T76" fmla="*/ 46 w 6114"/>
                <a:gd name="T77" fmla="*/ 2192 h 3312"/>
                <a:gd name="T78" fmla="*/ 139 w 6114"/>
                <a:gd name="T79" fmla="*/ 2427 h 3312"/>
                <a:gd name="T80" fmla="*/ 267 w 6114"/>
                <a:gd name="T81" fmla="*/ 2635 h 3312"/>
                <a:gd name="T82" fmla="*/ 649 w 6114"/>
                <a:gd name="T83" fmla="*/ 2775 h 3312"/>
                <a:gd name="T84" fmla="*/ 524 w 6114"/>
                <a:gd name="T85" fmla="*/ 3052 h 3312"/>
                <a:gd name="T86" fmla="*/ 722 w 6114"/>
                <a:gd name="T87" fmla="*/ 3186 h 3312"/>
                <a:gd name="T88" fmla="*/ 997 w 6114"/>
                <a:gd name="T89" fmla="*/ 3131 h 3312"/>
                <a:gd name="T90" fmla="*/ 909 w 6114"/>
                <a:gd name="T91" fmla="*/ 2873 h 3312"/>
                <a:gd name="T92" fmla="*/ 1230 w 6114"/>
                <a:gd name="T93" fmla="*/ 2714 h 3312"/>
                <a:gd name="T94" fmla="*/ 1458 w 6114"/>
                <a:gd name="T95" fmla="*/ 2471 h 3312"/>
                <a:gd name="T96" fmla="*/ 2296 w 6114"/>
                <a:gd name="T97" fmla="*/ 2575 h 3312"/>
                <a:gd name="T98" fmla="*/ 2800 w 6114"/>
                <a:gd name="T99" fmla="*/ 2489 h 3312"/>
                <a:gd name="T100" fmla="*/ 3019 w 6114"/>
                <a:gd name="T101" fmla="*/ 2455 h 3312"/>
                <a:gd name="T102" fmla="*/ 3338 w 6114"/>
                <a:gd name="T103" fmla="*/ 2493 h 3312"/>
                <a:gd name="T104" fmla="*/ 3643 w 6114"/>
                <a:gd name="T105" fmla="*/ 2498 h 3312"/>
                <a:gd name="T106" fmla="*/ 3992 w 6114"/>
                <a:gd name="T107" fmla="*/ 2298 h 3312"/>
                <a:gd name="T108" fmla="*/ 4337 w 6114"/>
                <a:gd name="T109" fmla="*/ 2325 h 3312"/>
                <a:gd name="T110" fmla="*/ 4702 w 6114"/>
                <a:gd name="T111" fmla="*/ 2346 h 3312"/>
                <a:gd name="T112" fmla="*/ 4681 w 6114"/>
                <a:gd name="T113" fmla="*/ 2749 h 3312"/>
                <a:gd name="T114" fmla="*/ 4745 w 6114"/>
                <a:gd name="T115" fmla="*/ 2789 h 3312"/>
                <a:gd name="T116" fmla="*/ 4925 w 6114"/>
                <a:gd name="T117" fmla="*/ 2281 h 3312"/>
                <a:gd name="T118" fmla="*/ 4641 w 6114"/>
                <a:gd name="T119" fmla="*/ 1960 h 3312"/>
                <a:gd name="T120" fmla="*/ 4796 w 6114"/>
                <a:gd name="T121" fmla="*/ 1401 h 3312"/>
                <a:gd name="T122" fmla="*/ 4994 w 6114"/>
                <a:gd name="T123" fmla="*/ 1418 h 3312"/>
                <a:gd name="T124" fmla="*/ 5046 w 6114"/>
                <a:gd name="T125" fmla="*/ 1254 h 3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14" h="3312">
                  <a:moveTo>
                    <a:pt x="5176" y="980"/>
                  </a:moveTo>
                  <a:lnTo>
                    <a:pt x="5206" y="1084"/>
                  </a:lnTo>
                  <a:lnTo>
                    <a:pt x="5266" y="1101"/>
                  </a:lnTo>
                  <a:lnTo>
                    <a:pt x="5326" y="1006"/>
                  </a:lnTo>
                  <a:lnTo>
                    <a:pt x="5293" y="941"/>
                  </a:lnTo>
                  <a:lnTo>
                    <a:pt x="5305" y="884"/>
                  </a:lnTo>
                  <a:lnTo>
                    <a:pt x="5395" y="884"/>
                  </a:lnTo>
                  <a:lnTo>
                    <a:pt x="5374" y="928"/>
                  </a:lnTo>
                  <a:lnTo>
                    <a:pt x="5383" y="1084"/>
                  </a:lnTo>
                  <a:lnTo>
                    <a:pt x="5253" y="1405"/>
                  </a:lnTo>
                  <a:lnTo>
                    <a:pt x="5266" y="1474"/>
                  </a:lnTo>
                  <a:lnTo>
                    <a:pt x="5262" y="1592"/>
                  </a:lnTo>
                  <a:lnTo>
                    <a:pt x="5503" y="1943"/>
                  </a:lnTo>
                  <a:lnTo>
                    <a:pt x="5550" y="1956"/>
                  </a:lnTo>
                  <a:lnTo>
                    <a:pt x="5554" y="1670"/>
                  </a:lnTo>
                  <a:lnTo>
                    <a:pt x="5601" y="1626"/>
                  </a:lnTo>
                  <a:lnTo>
                    <a:pt x="5550" y="1514"/>
                  </a:lnTo>
                  <a:lnTo>
                    <a:pt x="5593" y="1466"/>
                  </a:lnTo>
                  <a:lnTo>
                    <a:pt x="5499" y="1340"/>
                  </a:lnTo>
                  <a:lnTo>
                    <a:pt x="5447" y="1344"/>
                  </a:lnTo>
                  <a:lnTo>
                    <a:pt x="5430" y="1136"/>
                  </a:lnTo>
                  <a:lnTo>
                    <a:pt x="5563" y="1101"/>
                  </a:lnTo>
                  <a:lnTo>
                    <a:pt x="5572" y="1040"/>
                  </a:lnTo>
                  <a:lnTo>
                    <a:pt x="5640" y="1023"/>
                  </a:lnTo>
                  <a:lnTo>
                    <a:pt x="5679" y="1058"/>
                  </a:lnTo>
                  <a:lnTo>
                    <a:pt x="5726" y="867"/>
                  </a:lnTo>
                  <a:lnTo>
                    <a:pt x="5808" y="729"/>
                  </a:lnTo>
                  <a:lnTo>
                    <a:pt x="5872" y="693"/>
                  </a:lnTo>
                  <a:lnTo>
                    <a:pt x="5928" y="698"/>
                  </a:lnTo>
                  <a:lnTo>
                    <a:pt x="5928" y="632"/>
                  </a:lnTo>
                  <a:lnTo>
                    <a:pt x="5838" y="615"/>
                  </a:lnTo>
                  <a:lnTo>
                    <a:pt x="5713" y="512"/>
                  </a:lnTo>
                  <a:lnTo>
                    <a:pt x="5774" y="442"/>
                  </a:lnTo>
                  <a:lnTo>
                    <a:pt x="5722" y="325"/>
                  </a:lnTo>
                  <a:lnTo>
                    <a:pt x="5765" y="281"/>
                  </a:lnTo>
                  <a:lnTo>
                    <a:pt x="5816" y="351"/>
                  </a:lnTo>
                  <a:lnTo>
                    <a:pt x="5945" y="399"/>
                  </a:lnTo>
                  <a:lnTo>
                    <a:pt x="6087" y="412"/>
                  </a:lnTo>
                  <a:lnTo>
                    <a:pt x="6105" y="351"/>
                  </a:lnTo>
                  <a:lnTo>
                    <a:pt x="6031" y="277"/>
                  </a:lnTo>
                  <a:lnTo>
                    <a:pt x="6114" y="164"/>
                  </a:lnTo>
                  <a:lnTo>
                    <a:pt x="5928" y="99"/>
                  </a:lnTo>
                  <a:lnTo>
                    <a:pt x="5881" y="195"/>
                  </a:lnTo>
                  <a:lnTo>
                    <a:pt x="5820" y="117"/>
                  </a:lnTo>
                  <a:lnTo>
                    <a:pt x="5480" y="0"/>
                  </a:lnTo>
                  <a:lnTo>
                    <a:pt x="5158" y="56"/>
                  </a:lnTo>
                  <a:lnTo>
                    <a:pt x="5111" y="82"/>
                  </a:lnTo>
                  <a:lnTo>
                    <a:pt x="5111" y="109"/>
                  </a:lnTo>
                  <a:lnTo>
                    <a:pt x="5180" y="143"/>
                  </a:lnTo>
                  <a:lnTo>
                    <a:pt x="5171" y="225"/>
                  </a:lnTo>
                  <a:lnTo>
                    <a:pt x="5046" y="174"/>
                  </a:lnTo>
                  <a:lnTo>
                    <a:pt x="4771" y="282"/>
                  </a:lnTo>
                  <a:lnTo>
                    <a:pt x="4723" y="182"/>
                  </a:lnTo>
                  <a:lnTo>
                    <a:pt x="4534" y="182"/>
                  </a:lnTo>
                  <a:lnTo>
                    <a:pt x="4448" y="273"/>
                  </a:lnTo>
                  <a:lnTo>
                    <a:pt x="4143" y="204"/>
                  </a:lnTo>
                  <a:lnTo>
                    <a:pt x="3863" y="260"/>
                  </a:lnTo>
                  <a:lnTo>
                    <a:pt x="3828" y="347"/>
                  </a:lnTo>
                  <a:lnTo>
                    <a:pt x="3872" y="360"/>
                  </a:lnTo>
                  <a:lnTo>
                    <a:pt x="3867" y="425"/>
                  </a:lnTo>
                  <a:lnTo>
                    <a:pt x="3596" y="455"/>
                  </a:lnTo>
                  <a:lnTo>
                    <a:pt x="3613" y="542"/>
                  </a:lnTo>
                  <a:lnTo>
                    <a:pt x="3363" y="498"/>
                  </a:lnTo>
                  <a:lnTo>
                    <a:pt x="3424" y="386"/>
                  </a:lnTo>
                  <a:lnTo>
                    <a:pt x="3169" y="372"/>
                  </a:lnTo>
                  <a:lnTo>
                    <a:pt x="3192" y="490"/>
                  </a:lnTo>
                  <a:lnTo>
                    <a:pt x="3109" y="529"/>
                  </a:lnTo>
                  <a:lnTo>
                    <a:pt x="3040" y="464"/>
                  </a:lnTo>
                  <a:lnTo>
                    <a:pt x="2761" y="512"/>
                  </a:lnTo>
                  <a:lnTo>
                    <a:pt x="2654" y="611"/>
                  </a:lnTo>
                  <a:lnTo>
                    <a:pt x="2650" y="672"/>
                  </a:lnTo>
                  <a:lnTo>
                    <a:pt x="2581" y="676"/>
                  </a:lnTo>
                  <a:lnTo>
                    <a:pt x="2572" y="607"/>
                  </a:lnTo>
                  <a:lnTo>
                    <a:pt x="2792" y="416"/>
                  </a:lnTo>
                  <a:lnTo>
                    <a:pt x="2792" y="286"/>
                  </a:lnTo>
                  <a:lnTo>
                    <a:pt x="2650" y="247"/>
                  </a:lnTo>
                  <a:lnTo>
                    <a:pt x="2464" y="308"/>
                  </a:lnTo>
                  <a:lnTo>
                    <a:pt x="2387" y="229"/>
                  </a:lnTo>
                  <a:lnTo>
                    <a:pt x="2352" y="229"/>
                  </a:lnTo>
                  <a:lnTo>
                    <a:pt x="2310" y="316"/>
                  </a:lnTo>
                  <a:lnTo>
                    <a:pt x="2344" y="355"/>
                  </a:lnTo>
                  <a:lnTo>
                    <a:pt x="2099" y="489"/>
                  </a:lnTo>
                  <a:lnTo>
                    <a:pt x="1887" y="650"/>
                  </a:lnTo>
                  <a:lnTo>
                    <a:pt x="1759" y="828"/>
                  </a:lnTo>
                  <a:lnTo>
                    <a:pt x="1759" y="901"/>
                  </a:lnTo>
                  <a:lnTo>
                    <a:pt x="1897" y="958"/>
                  </a:lnTo>
                  <a:lnTo>
                    <a:pt x="1828" y="1010"/>
                  </a:lnTo>
                  <a:lnTo>
                    <a:pt x="1681" y="958"/>
                  </a:lnTo>
                  <a:lnTo>
                    <a:pt x="1621" y="1010"/>
                  </a:lnTo>
                  <a:lnTo>
                    <a:pt x="1530" y="905"/>
                  </a:lnTo>
                  <a:lnTo>
                    <a:pt x="1513" y="945"/>
                  </a:lnTo>
                  <a:lnTo>
                    <a:pt x="1612" y="1257"/>
                  </a:lnTo>
                  <a:lnTo>
                    <a:pt x="1638" y="1266"/>
                  </a:lnTo>
                  <a:lnTo>
                    <a:pt x="1707" y="1231"/>
                  </a:lnTo>
                  <a:lnTo>
                    <a:pt x="1741" y="1257"/>
                  </a:lnTo>
                  <a:lnTo>
                    <a:pt x="1741" y="1314"/>
                  </a:lnTo>
                  <a:lnTo>
                    <a:pt x="1676" y="1287"/>
                  </a:lnTo>
                  <a:lnTo>
                    <a:pt x="1638" y="1318"/>
                  </a:lnTo>
                  <a:lnTo>
                    <a:pt x="1664" y="1374"/>
                  </a:lnTo>
                  <a:lnTo>
                    <a:pt x="1643" y="1522"/>
                  </a:lnTo>
                  <a:lnTo>
                    <a:pt x="1509" y="1535"/>
                  </a:lnTo>
                  <a:lnTo>
                    <a:pt x="1501" y="1487"/>
                  </a:lnTo>
                  <a:lnTo>
                    <a:pt x="1578" y="1439"/>
                  </a:lnTo>
                  <a:lnTo>
                    <a:pt x="1595" y="1308"/>
                  </a:lnTo>
                  <a:lnTo>
                    <a:pt x="1509" y="1196"/>
                  </a:lnTo>
                  <a:lnTo>
                    <a:pt x="1478" y="1001"/>
                  </a:lnTo>
                  <a:lnTo>
                    <a:pt x="1341" y="980"/>
                  </a:lnTo>
                  <a:lnTo>
                    <a:pt x="1328" y="1049"/>
                  </a:lnTo>
                  <a:lnTo>
                    <a:pt x="1355" y="1083"/>
                  </a:lnTo>
                  <a:lnTo>
                    <a:pt x="1298" y="1131"/>
                  </a:lnTo>
                  <a:lnTo>
                    <a:pt x="1320" y="1262"/>
                  </a:lnTo>
                  <a:lnTo>
                    <a:pt x="1401" y="1296"/>
                  </a:lnTo>
                  <a:lnTo>
                    <a:pt x="1419" y="1392"/>
                  </a:lnTo>
                  <a:lnTo>
                    <a:pt x="1337" y="1340"/>
                  </a:lnTo>
                  <a:lnTo>
                    <a:pt x="1126" y="1300"/>
                  </a:lnTo>
                  <a:lnTo>
                    <a:pt x="1100" y="1369"/>
                  </a:lnTo>
                  <a:lnTo>
                    <a:pt x="932" y="1430"/>
                  </a:lnTo>
                  <a:lnTo>
                    <a:pt x="907" y="1388"/>
                  </a:lnTo>
                  <a:lnTo>
                    <a:pt x="687" y="1508"/>
                  </a:lnTo>
                  <a:lnTo>
                    <a:pt x="683" y="1591"/>
                  </a:lnTo>
                  <a:lnTo>
                    <a:pt x="596" y="1604"/>
                  </a:lnTo>
                  <a:lnTo>
                    <a:pt x="623" y="1543"/>
                  </a:lnTo>
                  <a:lnTo>
                    <a:pt x="623" y="1483"/>
                  </a:lnTo>
                  <a:lnTo>
                    <a:pt x="537" y="1453"/>
                  </a:lnTo>
                  <a:lnTo>
                    <a:pt x="481" y="1474"/>
                  </a:lnTo>
                  <a:lnTo>
                    <a:pt x="527" y="1565"/>
                  </a:lnTo>
                  <a:lnTo>
                    <a:pt x="562" y="1626"/>
                  </a:lnTo>
                  <a:lnTo>
                    <a:pt x="562" y="1674"/>
                  </a:lnTo>
                  <a:lnTo>
                    <a:pt x="497" y="1661"/>
                  </a:lnTo>
                  <a:lnTo>
                    <a:pt x="485" y="1647"/>
                  </a:lnTo>
                  <a:lnTo>
                    <a:pt x="420" y="1717"/>
                  </a:lnTo>
                  <a:lnTo>
                    <a:pt x="454" y="1777"/>
                  </a:lnTo>
                  <a:lnTo>
                    <a:pt x="308" y="1773"/>
                  </a:lnTo>
                  <a:lnTo>
                    <a:pt x="356" y="1834"/>
                  </a:lnTo>
                  <a:lnTo>
                    <a:pt x="343" y="1861"/>
                  </a:lnTo>
                  <a:lnTo>
                    <a:pt x="266" y="1861"/>
                  </a:lnTo>
                  <a:lnTo>
                    <a:pt x="209" y="1821"/>
                  </a:lnTo>
                  <a:lnTo>
                    <a:pt x="197" y="1712"/>
                  </a:lnTo>
                  <a:lnTo>
                    <a:pt x="106" y="1678"/>
                  </a:lnTo>
                  <a:lnTo>
                    <a:pt x="106" y="1634"/>
                  </a:lnTo>
                  <a:lnTo>
                    <a:pt x="295" y="1674"/>
                  </a:lnTo>
                  <a:lnTo>
                    <a:pt x="399" y="1682"/>
                  </a:lnTo>
                  <a:lnTo>
                    <a:pt x="441" y="1617"/>
                  </a:lnTo>
                  <a:lnTo>
                    <a:pt x="403" y="1548"/>
                  </a:lnTo>
                  <a:lnTo>
                    <a:pt x="128" y="1439"/>
                  </a:lnTo>
                  <a:lnTo>
                    <a:pt x="32" y="1463"/>
                  </a:lnTo>
                  <a:lnTo>
                    <a:pt x="0" y="1491"/>
                  </a:lnTo>
                  <a:lnTo>
                    <a:pt x="10" y="1555"/>
                  </a:lnTo>
                  <a:lnTo>
                    <a:pt x="50" y="1562"/>
                  </a:lnTo>
                  <a:lnTo>
                    <a:pt x="41" y="1664"/>
                  </a:lnTo>
                  <a:lnTo>
                    <a:pt x="166" y="1956"/>
                  </a:lnTo>
                  <a:lnTo>
                    <a:pt x="76" y="2099"/>
                  </a:lnTo>
                  <a:lnTo>
                    <a:pt x="70" y="2132"/>
                  </a:lnTo>
                  <a:lnTo>
                    <a:pt x="115" y="2163"/>
                  </a:lnTo>
                  <a:lnTo>
                    <a:pt x="74" y="2191"/>
                  </a:lnTo>
                  <a:lnTo>
                    <a:pt x="46" y="2192"/>
                  </a:lnTo>
                  <a:lnTo>
                    <a:pt x="51" y="2317"/>
                  </a:lnTo>
                  <a:lnTo>
                    <a:pt x="90" y="2370"/>
                  </a:lnTo>
                  <a:lnTo>
                    <a:pt x="90" y="2423"/>
                  </a:lnTo>
                  <a:lnTo>
                    <a:pt x="139" y="2427"/>
                  </a:lnTo>
                  <a:lnTo>
                    <a:pt x="213" y="2456"/>
                  </a:lnTo>
                  <a:lnTo>
                    <a:pt x="291" y="2563"/>
                  </a:lnTo>
                  <a:lnTo>
                    <a:pt x="292" y="2592"/>
                  </a:lnTo>
                  <a:lnTo>
                    <a:pt x="267" y="2635"/>
                  </a:lnTo>
                  <a:lnTo>
                    <a:pt x="325" y="2632"/>
                  </a:lnTo>
                  <a:lnTo>
                    <a:pt x="382" y="2648"/>
                  </a:lnTo>
                  <a:lnTo>
                    <a:pt x="459" y="2758"/>
                  </a:lnTo>
                  <a:lnTo>
                    <a:pt x="649" y="2775"/>
                  </a:lnTo>
                  <a:lnTo>
                    <a:pt x="640" y="2905"/>
                  </a:lnTo>
                  <a:lnTo>
                    <a:pt x="575" y="2961"/>
                  </a:lnTo>
                  <a:lnTo>
                    <a:pt x="588" y="2983"/>
                  </a:lnTo>
                  <a:lnTo>
                    <a:pt x="524" y="3052"/>
                  </a:lnTo>
                  <a:lnTo>
                    <a:pt x="507" y="3117"/>
                  </a:lnTo>
                  <a:lnTo>
                    <a:pt x="546" y="3173"/>
                  </a:lnTo>
                  <a:lnTo>
                    <a:pt x="671" y="3217"/>
                  </a:lnTo>
                  <a:lnTo>
                    <a:pt x="722" y="3186"/>
                  </a:lnTo>
                  <a:lnTo>
                    <a:pt x="1053" y="3312"/>
                  </a:lnTo>
                  <a:lnTo>
                    <a:pt x="1066" y="3278"/>
                  </a:lnTo>
                  <a:lnTo>
                    <a:pt x="997" y="3213"/>
                  </a:lnTo>
                  <a:lnTo>
                    <a:pt x="997" y="3131"/>
                  </a:lnTo>
                  <a:lnTo>
                    <a:pt x="955" y="3117"/>
                  </a:lnTo>
                  <a:lnTo>
                    <a:pt x="963" y="3047"/>
                  </a:lnTo>
                  <a:lnTo>
                    <a:pt x="1032" y="2965"/>
                  </a:lnTo>
                  <a:lnTo>
                    <a:pt x="909" y="2873"/>
                  </a:lnTo>
                  <a:lnTo>
                    <a:pt x="917" y="2744"/>
                  </a:lnTo>
                  <a:lnTo>
                    <a:pt x="1049" y="2658"/>
                  </a:lnTo>
                  <a:lnTo>
                    <a:pt x="1204" y="2667"/>
                  </a:lnTo>
                  <a:lnTo>
                    <a:pt x="1230" y="2714"/>
                  </a:lnTo>
                  <a:lnTo>
                    <a:pt x="1389" y="2723"/>
                  </a:lnTo>
                  <a:lnTo>
                    <a:pt x="1506" y="2658"/>
                  </a:lnTo>
                  <a:lnTo>
                    <a:pt x="1445" y="2593"/>
                  </a:lnTo>
                  <a:lnTo>
                    <a:pt x="1458" y="2471"/>
                  </a:lnTo>
                  <a:lnTo>
                    <a:pt x="1760" y="2324"/>
                  </a:lnTo>
                  <a:lnTo>
                    <a:pt x="1991" y="2428"/>
                  </a:lnTo>
                  <a:lnTo>
                    <a:pt x="2068" y="2359"/>
                  </a:lnTo>
                  <a:lnTo>
                    <a:pt x="2296" y="2575"/>
                  </a:lnTo>
                  <a:lnTo>
                    <a:pt x="2469" y="2558"/>
                  </a:lnTo>
                  <a:lnTo>
                    <a:pt x="2529" y="2619"/>
                  </a:lnTo>
                  <a:lnTo>
                    <a:pt x="2692" y="2636"/>
                  </a:lnTo>
                  <a:lnTo>
                    <a:pt x="2800" y="2489"/>
                  </a:lnTo>
                  <a:lnTo>
                    <a:pt x="2938" y="2550"/>
                  </a:lnTo>
                  <a:lnTo>
                    <a:pt x="3011" y="2562"/>
                  </a:lnTo>
                  <a:lnTo>
                    <a:pt x="3084" y="2497"/>
                  </a:lnTo>
                  <a:lnTo>
                    <a:pt x="3019" y="2455"/>
                  </a:lnTo>
                  <a:lnTo>
                    <a:pt x="3076" y="2367"/>
                  </a:lnTo>
                  <a:lnTo>
                    <a:pt x="3234" y="2420"/>
                  </a:lnTo>
                  <a:lnTo>
                    <a:pt x="3269" y="2489"/>
                  </a:lnTo>
                  <a:lnTo>
                    <a:pt x="3338" y="2493"/>
                  </a:lnTo>
                  <a:lnTo>
                    <a:pt x="3381" y="2463"/>
                  </a:lnTo>
                  <a:lnTo>
                    <a:pt x="3497" y="2459"/>
                  </a:lnTo>
                  <a:lnTo>
                    <a:pt x="3510" y="2489"/>
                  </a:lnTo>
                  <a:lnTo>
                    <a:pt x="3643" y="2498"/>
                  </a:lnTo>
                  <a:lnTo>
                    <a:pt x="3734" y="2403"/>
                  </a:lnTo>
                  <a:lnTo>
                    <a:pt x="3919" y="2424"/>
                  </a:lnTo>
                  <a:lnTo>
                    <a:pt x="3975" y="2403"/>
                  </a:lnTo>
                  <a:lnTo>
                    <a:pt x="3992" y="2298"/>
                  </a:lnTo>
                  <a:lnTo>
                    <a:pt x="3937" y="2172"/>
                  </a:lnTo>
                  <a:lnTo>
                    <a:pt x="3992" y="2125"/>
                  </a:lnTo>
                  <a:lnTo>
                    <a:pt x="4169" y="2125"/>
                  </a:lnTo>
                  <a:lnTo>
                    <a:pt x="4337" y="2325"/>
                  </a:lnTo>
                  <a:lnTo>
                    <a:pt x="4552" y="2445"/>
                  </a:lnTo>
                  <a:lnTo>
                    <a:pt x="4616" y="2445"/>
                  </a:lnTo>
                  <a:lnTo>
                    <a:pt x="4625" y="2394"/>
                  </a:lnTo>
                  <a:lnTo>
                    <a:pt x="4702" y="2346"/>
                  </a:lnTo>
                  <a:lnTo>
                    <a:pt x="4711" y="2628"/>
                  </a:lnTo>
                  <a:lnTo>
                    <a:pt x="4642" y="2632"/>
                  </a:lnTo>
                  <a:lnTo>
                    <a:pt x="4642" y="2701"/>
                  </a:lnTo>
                  <a:lnTo>
                    <a:pt x="4681" y="2749"/>
                  </a:lnTo>
                  <a:lnTo>
                    <a:pt x="4673" y="2811"/>
                  </a:lnTo>
                  <a:lnTo>
                    <a:pt x="4702" y="2823"/>
                  </a:lnTo>
                  <a:lnTo>
                    <a:pt x="4719" y="2779"/>
                  </a:lnTo>
                  <a:lnTo>
                    <a:pt x="4745" y="2789"/>
                  </a:lnTo>
                  <a:lnTo>
                    <a:pt x="4762" y="2806"/>
                  </a:lnTo>
                  <a:lnTo>
                    <a:pt x="4840" y="2789"/>
                  </a:lnTo>
                  <a:lnTo>
                    <a:pt x="4917" y="2563"/>
                  </a:lnTo>
                  <a:lnTo>
                    <a:pt x="4925" y="2281"/>
                  </a:lnTo>
                  <a:lnTo>
                    <a:pt x="4827" y="2056"/>
                  </a:lnTo>
                  <a:lnTo>
                    <a:pt x="4702" y="1903"/>
                  </a:lnTo>
                  <a:lnTo>
                    <a:pt x="4641" y="1912"/>
                  </a:lnTo>
                  <a:lnTo>
                    <a:pt x="4641" y="1960"/>
                  </a:lnTo>
                  <a:lnTo>
                    <a:pt x="4495" y="1903"/>
                  </a:lnTo>
                  <a:lnTo>
                    <a:pt x="4551" y="1783"/>
                  </a:lnTo>
                  <a:lnTo>
                    <a:pt x="4598" y="1462"/>
                  </a:lnTo>
                  <a:lnTo>
                    <a:pt x="4796" y="1401"/>
                  </a:lnTo>
                  <a:lnTo>
                    <a:pt x="4891" y="1340"/>
                  </a:lnTo>
                  <a:lnTo>
                    <a:pt x="4994" y="1340"/>
                  </a:lnTo>
                  <a:lnTo>
                    <a:pt x="4969" y="1374"/>
                  </a:lnTo>
                  <a:lnTo>
                    <a:pt x="4994" y="1418"/>
                  </a:lnTo>
                  <a:lnTo>
                    <a:pt x="5085" y="1323"/>
                  </a:lnTo>
                  <a:lnTo>
                    <a:pt x="5136" y="1327"/>
                  </a:lnTo>
                  <a:lnTo>
                    <a:pt x="5128" y="1271"/>
                  </a:lnTo>
                  <a:lnTo>
                    <a:pt x="5046" y="1254"/>
                  </a:lnTo>
                  <a:lnTo>
                    <a:pt x="5102" y="1050"/>
                  </a:lnTo>
                  <a:lnTo>
                    <a:pt x="5176" y="98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91" name="Freeform 290"/>
            <p:cNvSpPr>
              <a:spLocks/>
            </p:cNvSpPr>
            <p:nvPr/>
          </p:nvSpPr>
          <p:spPr bwMode="auto">
            <a:xfrm>
              <a:off x="8478975" y="1987851"/>
              <a:ext cx="1203388" cy="1056240"/>
            </a:xfrm>
            <a:custGeom>
              <a:avLst/>
              <a:gdLst>
                <a:gd name="T0" fmla="*/ 375 w 2478"/>
                <a:gd name="T1" fmla="*/ 653 h 2174"/>
                <a:gd name="T2" fmla="*/ 206 w 2478"/>
                <a:gd name="T3" fmla="*/ 836 h 2174"/>
                <a:gd name="T4" fmla="*/ 129 w 2478"/>
                <a:gd name="T5" fmla="*/ 1138 h 2174"/>
                <a:gd name="T6" fmla="*/ 0 w 2478"/>
                <a:gd name="T7" fmla="*/ 1191 h 2174"/>
                <a:gd name="T8" fmla="*/ 73 w 2478"/>
                <a:gd name="T9" fmla="*/ 1233 h 2174"/>
                <a:gd name="T10" fmla="*/ 164 w 2478"/>
                <a:gd name="T11" fmla="*/ 1315 h 2174"/>
                <a:gd name="T12" fmla="*/ 348 w 2478"/>
                <a:gd name="T13" fmla="*/ 1676 h 2174"/>
                <a:gd name="T14" fmla="*/ 538 w 2478"/>
                <a:gd name="T15" fmla="*/ 1715 h 2174"/>
                <a:gd name="T16" fmla="*/ 813 w 2478"/>
                <a:gd name="T17" fmla="*/ 1832 h 2174"/>
                <a:gd name="T18" fmla="*/ 969 w 2478"/>
                <a:gd name="T19" fmla="*/ 1815 h 2174"/>
                <a:gd name="T20" fmla="*/ 1197 w 2478"/>
                <a:gd name="T21" fmla="*/ 1710 h 2174"/>
                <a:gd name="T22" fmla="*/ 1266 w 2478"/>
                <a:gd name="T23" fmla="*/ 1775 h 2174"/>
                <a:gd name="T24" fmla="*/ 1287 w 2478"/>
                <a:gd name="T25" fmla="*/ 1966 h 2174"/>
                <a:gd name="T26" fmla="*/ 1386 w 2478"/>
                <a:gd name="T27" fmla="*/ 2058 h 2174"/>
                <a:gd name="T28" fmla="*/ 1485 w 2478"/>
                <a:gd name="T29" fmla="*/ 2145 h 2174"/>
                <a:gd name="T30" fmla="*/ 1623 w 2478"/>
                <a:gd name="T31" fmla="*/ 2040 h 2174"/>
                <a:gd name="T32" fmla="*/ 1791 w 2478"/>
                <a:gd name="T33" fmla="*/ 2144 h 2174"/>
                <a:gd name="T34" fmla="*/ 1889 w 2478"/>
                <a:gd name="T35" fmla="*/ 2122 h 2174"/>
                <a:gd name="T36" fmla="*/ 1937 w 2478"/>
                <a:gd name="T37" fmla="*/ 2174 h 2174"/>
                <a:gd name="T38" fmla="*/ 2152 w 2478"/>
                <a:gd name="T39" fmla="*/ 2048 h 2174"/>
                <a:gd name="T40" fmla="*/ 2359 w 2478"/>
                <a:gd name="T41" fmla="*/ 1684 h 2174"/>
                <a:gd name="T42" fmla="*/ 2290 w 2478"/>
                <a:gd name="T43" fmla="*/ 1554 h 2174"/>
                <a:gd name="T44" fmla="*/ 2320 w 2478"/>
                <a:gd name="T45" fmla="*/ 1441 h 2174"/>
                <a:gd name="T46" fmla="*/ 2156 w 2478"/>
                <a:gd name="T47" fmla="*/ 1195 h 2174"/>
                <a:gd name="T48" fmla="*/ 2251 w 2478"/>
                <a:gd name="T49" fmla="*/ 1112 h 2174"/>
                <a:gd name="T50" fmla="*/ 2135 w 2478"/>
                <a:gd name="T51" fmla="*/ 1065 h 2174"/>
                <a:gd name="T52" fmla="*/ 2058 w 2478"/>
                <a:gd name="T53" fmla="*/ 1116 h 2174"/>
                <a:gd name="T54" fmla="*/ 2031 w 2478"/>
                <a:gd name="T55" fmla="*/ 930 h 2174"/>
                <a:gd name="T56" fmla="*/ 2148 w 2478"/>
                <a:gd name="T57" fmla="*/ 869 h 2174"/>
                <a:gd name="T58" fmla="*/ 2169 w 2478"/>
                <a:gd name="T59" fmla="*/ 995 h 2174"/>
                <a:gd name="T60" fmla="*/ 2268 w 2478"/>
                <a:gd name="T61" fmla="*/ 917 h 2174"/>
                <a:gd name="T62" fmla="*/ 2329 w 2478"/>
                <a:gd name="T63" fmla="*/ 778 h 2174"/>
                <a:gd name="T64" fmla="*/ 2411 w 2478"/>
                <a:gd name="T65" fmla="*/ 687 h 2174"/>
                <a:gd name="T66" fmla="*/ 2449 w 2478"/>
                <a:gd name="T67" fmla="*/ 609 h 2174"/>
                <a:gd name="T68" fmla="*/ 2412 w 2478"/>
                <a:gd name="T69" fmla="*/ 479 h 2174"/>
                <a:gd name="T70" fmla="*/ 2474 w 2478"/>
                <a:gd name="T71" fmla="*/ 233 h 2174"/>
                <a:gd name="T72" fmla="*/ 2410 w 2478"/>
                <a:gd name="T73" fmla="*/ 323 h 2174"/>
                <a:gd name="T74" fmla="*/ 2109 w 2478"/>
                <a:gd name="T75" fmla="*/ 197 h 2174"/>
                <a:gd name="T76" fmla="*/ 1784 w 2478"/>
                <a:gd name="T77" fmla="*/ 0 h 2174"/>
                <a:gd name="T78" fmla="*/ 1795 w 2478"/>
                <a:gd name="T79" fmla="*/ 158 h 2174"/>
                <a:gd name="T80" fmla="*/ 1710 w 2478"/>
                <a:gd name="T81" fmla="*/ 299 h 2174"/>
                <a:gd name="T82" fmla="*/ 1670 w 2478"/>
                <a:gd name="T83" fmla="*/ 409 h 2174"/>
                <a:gd name="T84" fmla="*/ 1777 w 2478"/>
                <a:gd name="T85" fmla="*/ 388 h 2174"/>
                <a:gd name="T86" fmla="*/ 1868 w 2478"/>
                <a:gd name="T87" fmla="*/ 474 h 2174"/>
                <a:gd name="T88" fmla="*/ 1752 w 2478"/>
                <a:gd name="T89" fmla="*/ 592 h 2174"/>
                <a:gd name="T90" fmla="*/ 1537 w 2478"/>
                <a:gd name="T91" fmla="*/ 817 h 2174"/>
                <a:gd name="T92" fmla="*/ 1240 w 2478"/>
                <a:gd name="T93" fmla="*/ 903 h 2174"/>
                <a:gd name="T94" fmla="*/ 1042 w 2478"/>
                <a:gd name="T95" fmla="*/ 908 h 2174"/>
                <a:gd name="T96" fmla="*/ 886 w 2478"/>
                <a:gd name="T97" fmla="*/ 787 h 2174"/>
                <a:gd name="T98" fmla="*/ 565 w 2478"/>
                <a:gd name="T99" fmla="*/ 592 h 2174"/>
                <a:gd name="T100" fmla="*/ 479 w 2478"/>
                <a:gd name="T101" fmla="*/ 507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78" h="2174">
                  <a:moveTo>
                    <a:pt x="434" y="503"/>
                  </a:moveTo>
                  <a:lnTo>
                    <a:pt x="375" y="653"/>
                  </a:lnTo>
                  <a:lnTo>
                    <a:pt x="293" y="649"/>
                  </a:lnTo>
                  <a:lnTo>
                    <a:pt x="206" y="836"/>
                  </a:lnTo>
                  <a:lnTo>
                    <a:pt x="279" y="930"/>
                  </a:lnTo>
                  <a:lnTo>
                    <a:pt x="129" y="1138"/>
                  </a:lnTo>
                  <a:lnTo>
                    <a:pt x="52" y="1125"/>
                  </a:lnTo>
                  <a:lnTo>
                    <a:pt x="0" y="1191"/>
                  </a:lnTo>
                  <a:lnTo>
                    <a:pt x="12" y="1229"/>
                  </a:lnTo>
                  <a:lnTo>
                    <a:pt x="73" y="1233"/>
                  </a:lnTo>
                  <a:lnTo>
                    <a:pt x="103" y="1303"/>
                  </a:lnTo>
                  <a:lnTo>
                    <a:pt x="164" y="1315"/>
                  </a:lnTo>
                  <a:lnTo>
                    <a:pt x="348" y="1554"/>
                  </a:lnTo>
                  <a:lnTo>
                    <a:pt x="348" y="1676"/>
                  </a:lnTo>
                  <a:lnTo>
                    <a:pt x="439" y="1733"/>
                  </a:lnTo>
                  <a:lnTo>
                    <a:pt x="538" y="1715"/>
                  </a:lnTo>
                  <a:lnTo>
                    <a:pt x="663" y="1789"/>
                  </a:lnTo>
                  <a:lnTo>
                    <a:pt x="813" y="1832"/>
                  </a:lnTo>
                  <a:lnTo>
                    <a:pt x="886" y="1823"/>
                  </a:lnTo>
                  <a:lnTo>
                    <a:pt x="969" y="1815"/>
                  </a:lnTo>
                  <a:lnTo>
                    <a:pt x="1141" y="1702"/>
                  </a:lnTo>
                  <a:lnTo>
                    <a:pt x="1197" y="1710"/>
                  </a:lnTo>
                  <a:lnTo>
                    <a:pt x="1218" y="1761"/>
                  </a:lnTo>
                  <a:lnTo>
                    <a:pt x="1266" y="1775"/>
                  </a:lnTo>
                  <a:lnTo>
                    <a:pt x="1330" y="1871"/>
                  </a:lnTo>
                  <a:lnTo>
                    <a:pt x="1287" y="1966"/>
                  </a:lnTo>
                  <a:lnTo>
                    <a:pt x="1313" y="2031"/>
                  </a:lnTo>
                  <a:lnTo>
                    <a:pt x="1386" y="2058"/>
                  </a:lnTo>
                  <a:lnTo>
                    <a:pt x="1399" y="2136"/>
                  </a:lnTo>
                  <a:lnTo>
                    <a:pt x="1485" y="2145"/>
                  </a:lnTo>
                  <a:lnTo>
                    <a:pt x="1498" y="2105"/>
                  </a:lnTo>
                  <a:lnTo>
                    <a:pt x="1623" y="2040"/>
                  </a:lnTo>
                  <a:lnTo>
                    <a:pt x="1700" y="2044"/>
                  </a:lnTo>
                  <a:lnTo>
                    <a:pt x="1791" y="2144"/>
                  </a:lnTo>
                  <a:lnTo>
                    <a:pt x="1851" y="2118"/>
                  </a:lnTo>
                  <a:lnTo>
                    <a:pt x="1889" y="2122"/>
                  </a:lnTo>
                  <a:lnTo>
                    <a:pt x="1906" y="2170"/>
                  </a:lnTo>
                  <a:lnTo>
                    <a:pt x="1937" y="2174"/>
                  </a:lnTo>
                  <a:lnTo>
                    <a:pt x="1980" y="2113"/>
                  </a:lnTo>
                  <a:lnTo>
                    <a:pt x="2152" y="2048"/>
                  </a:lnTo>
                  <a:lnTo>
                    <a:pt x="2307" y="1863"/>
                  </a:lnTo>
                  <a:lnTo>
                    <a:pt x="2359" y="1684"/>
                  </a:lnTo>
                  <a:lnTo>
                    <a:pt x="2355" y="1567"/>
                  </a:lnTo>
                  <a:lnTo>
                    <a:pt x="2290" y="1554"/>
                  </a:lnTo>
                  <a:lnTo>
                    <a:pt x="2329" y="1511"/>
                  </a:lnTo>
                  <a:lnTo>
                    <a:pt x="2320" y="1441"/>
                  </a:lnTo>
                  <a:lnTo>
                    <a:pt x="2156" y="1277"/>
                  </a:lnTo>
                  <a:lnTo>
                    <a:pt x="2156" y="1195"/>
                  </a:lnTo>
                  <a:lnTo>
                    <a:pt x="2204" y="1134"/>
                  </a:lnTo>
                  <a:lnTo>
                    <a:pt x="2251" y="1112"/>
                  </a:lnTo>
                  <a:lnTo>
                    <a:pt x="2255" y="1065"/>
                  </a:lnTo>
                  <a:lnTo>
                    <a:pt x="2135" y="1065"/>
                  </a:lnTo>
                  <a:lnTo>
                    <a:pt x="2113" y="1130"/>
                  </a:lnTo>
                  <a:lnTo>
                    <a:pt x="2058" y="1116"/>
                  </a:lnTo>
                  <a:lnTo>
                    <a:pt x="1989" y="1042"/>
                  </a:lnTo>
                  <a:lnTo>
                    <a:pt x="2031" y="930"/>
                  </a:lnTo>
                  <a:lnTo>
                    <a:pt x="2092" y="865"/>
                  </a:lnTo>
                  <a:lnTo>
                    <a:pt x="2148" y="869"/>
                  </a:lnTo>
                  <a:lnTo>
                    <a:pt x="2139" y="969"/>
                  </a:lnTo>
                  <a:lnTo>
                    <a:pt x="2169" y="995"/>
                  </a:lnTo>
                  <a:lnTo>
                    <a:pt x="2242" y="922"/>
                  </a:lnTo>
                  <a:lnTo>
                    <a:pt x="2268" y="917"/>
                  </a:lnTo>
                  <a:lnTo>
                    <a:pt x="2260" y="861"/>
                  </a:lnTo>
                  <a:lnTo>
                    <a:pt x="2329" y="778"/>
                  </a:lnTo>
                  <a:lnTo>
                    <a:pt x="2380" y="783"/>
                  </a:lnTo>
                  <a:lnTo>
                    <a:pt x="2411" y="687"/>
                  </a:lnTo>
                  <a:lnTo>
                    <a:pt x="2445" y="669"/>
                  </a:lnTo>
                  <a:lnTo>
                    <a:pt x="2449" y="609"/>
                  </a:lnTo>
                  <a:lnTo>
                    <a:pt x="2415" y="573"/>
                  </a:lnTo>
                  <a:lnTo>
                    <a:pt x="2412" y="479"/>
                  </a:lnTo>
                  <a:lnTo>
                    <a:pt x="2478" y="475"/>
                  </a:lnTo>
                  <a:lnTo>
                    <a:pt x="2474" y="233"/>
                  </a:lnTo>
                  <a:lnTo>
                    <a:pt x="2427" y="261"/>
                  </a:lnTo>
                  <a:lnTo>
                    <a:pt x="2410" y="323"/>
                  </a:lnTo>
                  <a:lnTo>
                    <a:pt x="2333" y="323"/>
                  </a:lnTo>
                  <a:lnTo>
                    <a:pt x="2109" y="197"/>
                  </a:lnTo>
                  <a:lnTo>
                    <a:pt x="1947" y="2"/>
                  </a:lnTo>
                  <a:lnTo>
                    <a:pt x="1784" y="0"/>
                  </a:lnTo>
                  <a:lnTo>
                    <a:pt x="1742" y="36"/>
                  </a:lnTo>
                  <a:lnTo>
                    <a:pt x="1795" y="158"/>
                  </a:lnTo>
                  <a:lnTo>
                    <a:pt x="1776" y="272"/>
                  </a:lnTo>
                  <a:lnTo>
                    <a:pt x="1710" y="299"/>
                  </a:lnTo>
                  <a:lnTo>
                    <a:pt x="1673" y="296"/>
                  </a:lnTo>
                  <a:lnTo>
                    <a:pt x="1670" y="409"/>
                  </a:lnTo>
                  <a:lnTo>
                    <a:pt x="1708" y="418"/>
                  </a:lnTo>
                  <a:lnTo>
                    <a:pt x="1777" y="388"/>
                  </a:lnTo>
                  <a:lnTo>
                    <a:pt x="1868" y="431"/>
                  </a:lnTo>
                  <a:lnTo>
                    <a:pt x="1868" y="474"/>
                  </a:lnTo>
                  <a:lnTo>
                    <a:pt x="1804" y="479"/>
                  </a:lnTo>
                  <a:lnTo>
                    <a:pt x="1752" y="592"/>
                  </a:lnTo>
                  <a:lnTo>
                    <a:pt x="1704" y="596"/>
                  </a:lnTo>
                  <a:lnTo>
                    <a:pt x="1537" y="817"/>
                  </a:lnTo>
                  <a:lnTo>
                    <a:pt x="1360" y="895"/>
                  </a:lnTo>
                  <a:lnTo>
                    <a:pt x="1240" y="903"/>
                  </a:lnTo>
                  <a:lnTo>
                    <a:pt x="1158" y="847"/>
                  </a:lnTo>
                  <a:lnTo>
                    <a:pt x="1042" y="908"/>
                  </a:lnTo>
                  <a:lnTo>
                    <a:pt x="917" y="869"/>
                  </a:lnTo>
                  <a:lnTo>
                    <a:pt x="886" y="787"/>
                  </a:lnTo>
                  <a:lnTo>
                    <a:pt x="676" y="773"/>
                  </a:lnTo>
                  <a:lnTo>
                    <a:pt x="565" y="592"/>
                  </a:lnTo>
                  <a:lnTo>
                    <a:pt x="517" y="592"/>
                  </a:lnTo>
                  <a:lnTo>
                    <a:pt x="479" y="507"/>
                  </a:lnTo>
                  <a:lnTo>
                    <a:pt x="434" y="503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92" name="Freeform 291"/>
            <p:cNvSpPr>
              <a:spLocks/>
            </p:cNvSpPr>
            <p:nvPr/>
          </p:nvSpPr>
          <p:spPr bwMode="auto">
            <a:xfrm>
              <a:off x="8717905" y="2107315"/>
              <a:ext cx="659970" cy="314687"/>
            </a:xfrm>
            <a:custGeom>
              <a:avLst/>
              <a:gdLst>
                <a:gd name="T0" fmla="*/ 0 w 1359"/>
                <a:gd name="T1" fmla="*/ 259 h 646"/>
                <a:gd name="T2" fmla="*/ 100 w 1359"/>
                <a:gd name="T3" fmla="*/ 127 h 646"/>
                <a:gd name="T4" fmla="*/ 220 w 1359"/>
                <a:gd name="T5" fmla="*/ 182 h 646"/>
                <a:gd name="T6" fmla="*/ 301 w 1359"/>
                <a:gd name="T7" fmla="*/ 204 h 646"/>
                <a:gd name="T8" fmla="*/ 400 w 1359"/>
                <a:gd name="T9" fmla="*/ 112 h 646"/>
                <a:gd name="T10" fmla="*/ 332 w 1359"/>
                <a:gd name="T11" fmla="*/ 62 h 646"/>
                <a:gd name="T12" fmla="*/ 377 w 1359"/>
                <a:gd name="T13" fmla="*/ 0 h 646"/>
                <a:gd name="T14" fmla="*/ 510 w 1359"/>
                <a:gd name="T15" fmla="*/ 47 h 646"/>
                <a:gd name="T16" fmla="*/ 556 w 1359"/>
                <a:gd name="T17" fmla="*/ 122 h 646"/>
                <a:gd name="T18" fmla="*/ 639 w 1359"/>
                <a:gd name="T19" fmla="*/ 124 h 646"/>
                <a:gd name="T20" fmla="*/ 683 w 1359"/>
                <a:gd name="T21" fmla="*/ 92 h 646"/>
                <a:gd name="T22" fmla="*/ 773 w 1359"/>
                <a:gd name="T23" fmla="*/ 89 h 646"/>
                <a:gd name="T24" fmla="*/ 792 w 1359"/>
                <a:gd name="T25" fmla="*/ 121 h 646"/>
                <a:gd name="T26" fmla="*/ 940 w 1359"/>
                <a:gd name="T27" fmla="*/ 129 h 646"/>
                <a:gd name="T28" fmla="*/ 1035 w 1359"/>
                <a:gd name="T29" fmla="*/ 33 h 646"/>
                <a:gd name="T30" fmla="*/ 1166 w 1359"/>
                <a:gd name="T31" fmla="*/ 47 h 646"/>
                <a:gd name="T32" fmla="*/ 1158 w 1359"/>
                <a:gd name="T33" fmla="*/ 178 h 646"/>
                <a:gd name="T34" fmla="*/ 1214 w 1359"/>
                <a:gd name="T35" fmla="*/ 190 h 646"/>
                <a:gd name="T36" fmla="*/ 1284 w 1359"/>
                <a:gd name="T37" fmla="*/ 159 h 646"/>
                <a:gd name="T38" fmla="*/ 1359 w 1359"/>
                <a:gd name="T39" fmla="*/ 195 h 646"/>
                <a:gd name="T40" fmla="*/ 1358 w 1359"/>
                <a:gd name="T41" fmla="*/ 214 h 646"/>
                <a:gd name="T42" fmla="*/ 1304 w 1359"/>
                <a:gd name="T43" fmla="*/ 216 h 646"/>
                <a:gd name="T44" fmla="*/ 1248 w 1359"/>
                <a:gd name="T45" fmla="*/ 333 h 646"/>
                <a:gd name="T46" fmla="*/ 1204 w 1359"/>
                <a:gd name="T47" fmla="*/ 338 h 646"/>
                <a:gd name="T48" fmla="*/ 1035 w 1359"/>
                <a:gd name="T49" fmla="*/ 559 h 646"/>
                <a:gd name="T50" fmla="*/ 862 w 1359"/>
                <a:gd name="T51" fmla="*/ 635 h 646"/>
                <a:gd name="T52" fmla="*/ 754 w 1359"/>
                <a:gd name="T53" fmla="*/ 643 h 646"/>
                <a:gd name="T54" fmla="*/ 664 w 1359"/>
                <a:gd name="T55" fmla="*/ 585 h 646"/>
                <a:gd name="T56" fmla="*/ 550 w 1359"/>
                <a:gd name="T57" fmla="*/ 646 h 646"/>
                <a:gd name="T58" fmla="*/ 437 w 1359"/>
                <a:gd name="T59" fmla="*/ 612 h 646"/>
                <a:gd name="T60" fmla="*/ 404 w 1359"/>
                <a:gd name="T61" fmla="*/ 529 h 646"/>
                <a:gd name="T62" fmla="*/ 190 w 1359"/>
                <a:gd name="T63" fmla="*/ 514 h 646"/>
                <a:gd name="T64" fmla="*/ 81 w 1359"/>
                <a:gd name="T65" fmla="*/ 328 h 646"/>
                <a:gd name="T66" fmla="*/ 28 w 1359"/>
                <a:gd name="T67" fmla="*/ 325 h 646"/>
                <a:gd name="T68" fmla="*/ 0 w 1359"/>
                <a:gd name="T69" fmla="*/ 259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9" h="646">
                  <a:moveTo>
                    <a:pt x="0" y="259"/>
                  </a:moveTo>
                  <a:lnTo>
                    <a:pt x="100" y="127"/>
                  </a:lnTo>
                  <a:lnTo>
                    <a:pt x="220" y="182"/>
                  </a:lnTo>
                  <a:lnTo>
                    <a:pt x="301" y="204"/>
                  </a:lnTo>
                  <a:lnTo>
                    <a:pt x="400" y="112"/>
                  </a:lnTo>
                  <a:lnTo>
                    <a:pt x="332" y="62"/>
                  </a:lnTo>
                  <a:lnTo>
                    <a:pt x="377" y="0"/>
                  </a:lnTo>
                  <a:lnTo>
                    <a:pt x="510" y="47"/>
                  </a:lnTo>
                  <a:lnTo>
                    <a:pt x="556" y="122"/>
                  </a:lnTo>
                  <a:lnTo>
                    <a:pt x="639" y="124"/>
                  </a:lnTo>
                  <a:lnTo>
                    <a:pt x="683" y="92"/>
                  </a:lnTo>
                  <a:lnTo>
                    <a:pt x="773" y="89"/>
                  </a:lnTo>
                  <a:lnTo>
                    <a:pt x="792" y="121"/>
                  </a:lnTo>
                  <a:lnTo>
                    <a:pt x="940" y="129"/>
                  </a:lnTo>
                  <a:lnTo>
                    <a:pt x="1035" y="33"/>
                  </a:lnTo>
                  <a:lnTo>
                    <a:pt x="1166" y="47"/>
                  </a:lnTo>
                  <a:lnTo>
                    <a:pt x="1158" y="178"/>
                  </a:lnTo>
                  <a:lnTo>
                    <a:pt x="1214" y="190"/>
                  </a:lnTo>
                  <a:lnTo>
                    <a:pt x="1284" y="159"/>
                  </a:lnTo>
                  <a:lnTo>
                    <a:pt x="1359" y="195"/>
                  </a:lnTo>
                  <a:lnTo>
                    <a:pt x="1358" y="214"/>
                  </a:lnTo>
                  <a:lnTo>
                    <a:pt x="1304" y="216"/>
                  </a:lnTo>
                  <a:lnTo>
                    <a:pt x="1248" y="333"/>
                  </a:lnTo>
                  <a:lnTo>
                    <a:pt x="1204" y="338"/>
                  </a:lnTo>
                  <a:lnTo>
                    <a:pt x="1035" y="559"/>
                  </a:lnTo>
                  <a:lnTo>
                    <a:pt x="862" y="635"/>
                  </a:lnTo>
                  <a:lnTo>
                    <a:pt x="754" y="643"/>
                  </a:lnTo>
                  <a:lnTo>
                    <a:pt x="664" y="585"/>
                  </a:lnTo>
                  <a:lnTo>
                    <a:pt x="550" y="646"/>
                  </a:lnTo>
                  <a:lnTo>
                    <a:pt x="437" y="612"/>
                  </a:lnTo>
                  <a:lnTo>
                    <a:pt x="404" y="529"/>
                  </a:lnTo>
                  <a:lnTo>
                    <a:pt x="190" y="514"/>
                  </a:lnTo>
                  <a:lnTo>
                    <a:pt x="81" y="328"/>
                  </a:lnTo>
                  <a:lnTo>
                    <a:pt x="28" y="325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93" name="Freeform 292"/>
            <p:cNvSpPr>
              <a:spLocks/>
            </p:cNvSpPr>
            <p:nvPr/>
          </p:nvSpPr>
          <p:spPr bwMode="auto">
            <a:xfrm>
              <a:off x="9583294" y="2320022"/>
              <a:ext cx="99067" cy="176285"/>
            </a:xfrm>
            <a:custGeom>
              <a:avLst/>
              <a:gdLst>
                <a:gd name="T0" fmla="*/ 7 w 206"/>
                <a:gd name="T1" fmla="*/ 235 h 362"/>
                <a:gd name="T2" fmla="*/ 38 w 206"/>
                <a:gd name="T3" fmla="*/ 248 h 362"/>
                <a:gd name="T4" fmla="*/ 48 w 206"/>
                <a:gd name="T5" fmla="*/ 358 h 362"/>
                <a:gd name="T6" fmla="*/ 110 w 206"/>
                <a:gd name="T7" fmla="*/ 362 h 362"/>
                <a:gd name="T8" fmla="*/ 169 w 206"/>
                <a:gd name="T9" fmla="*/ 293 h 362"/>
                <a:gd name="T10" fmla="*/ 149 w 206"/>
                <a:gd name="T11" fmla="*/ 275 h 362"/>
                <a:gd name="T12" fmla="*/ 152 w 206"/>
                <a:gd name="T13" fmla="*/ 201 h 362"/>
                <a:gd name="T14" fmla="*/ 206 w 206"/>
                <a:gd name="T15" fmla="*/ 135 h 362"/>
                <a:gd name="T16" fmla="*/ 178 w 206"/>
                <a:gd name="T17" fmla="*/ 85 h 362"/>
                <a:gd name="T18" fmla="*/ 197 w 206"/>
                <a:gd name="T19" fmla="*/ 65 h 362"/>
                <a:gd name="T20" fmla="*/ 206 w 206"/>
                <a:gd name="T21" fmla="*/ 14 h 362"/>
                <a:gd name="T22" fmla="*/ 174 w 206"/>
                <a:gd name="T23" fmla="*/ 0 h 362"/>
                <a:gd name="T24" fmla="*/ 148 w 206"/>
                <a:gd name="T25" fmla="*/ 13 h 362"/>
                <a:gd name="T26" fmla="*/ 115 w 206"/>
                <a:gd name="T27" fmla="*/ 114 h 362"/>
                <a:gd name="T28" fmla="*/ 62 w 206"/>
                <a:gd name="T29" fmla="*/ 109 h 362"/>
                <a:gd name="T30" fmla="*/ 0 w 206"/>
                <a:gd name="T31" fmla="*/ 182 h 362"/>
                <a:gd name="T32" fmla="*/ 7 w 206"/>
                <a:gd name="T33" fmla="*/ 23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62">
                  <a:moveTo>
                    <a:pt x="7" y="235"/>
                  </a:moveTo>
                  <a:lnTo>
                    <a:pt x="38" y="248"/>
                  </a:lnTo>
                  <a:lnTo>
                    <a:pt x="48" y="358"/>
                  </a:lnTo>
                  <a:lnTo>
                    <a:pt x="110" y="362"/>
                  </a:lnTo>
                  <a:lnTo>
                    <a:pt x="169" y="293"/>
                  </a:lnTo>
                  <a:lnTo>
                    <a:pt x="149" y="275"/>
                  </a:lnTo>
                  <a:lnTo>
                    <a:pt x="152" y="201"/>
                  </a:lnTo>
                  <a:lnTo>
                    <a:pt x="206" y="135"/>
                  </a:lnTo>
                  <a:lnTo>
                    <a:pt x="178" y="85"/>
                  </a:lnTo>
                  <a:lnTo>
                    <a:pt x="197" y="65"/>
                  </a:lnTo>
                  <a:lnTo>
                    <a:pt x="206" y="14"/>
                  </a:lnTo>
                  <a:lnTo>
                    <a:pt x="174" y="0"/>
                  </a:lnTo>
                  <a:lnTo>
                    <a:pt x="148" y="13"/>
                  </a:lnTo>
                  <a:lnTo>
                    <a:pt x="115" y="114"/>
                  </a:lnTo>
                  <a:lnTo>
                    <a:pt x="62" y="109"/>
                  </a:lnTo>
                  <a:lnTo>
                    <a:pt x="0" y="182"/>
                  </a:lnTo>
                  <a:lnTo>
                    <a:pt x="7" y="23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94" name="Freeform 293"/>
            <p:cNvSpPr>
              <a:spLocks/>
            </p:cNvSpPr>
            <p:nvPr/>
          </p:nvSpPr>
          <p:spPr bwMode="auto">
            <a:xfrm>
              <a:off x="9643026" y="2467166"/>
              <a:ext cx="87412" cy="134035"/>
            </a:xfrm>
            <a:custGeom>
              <a:avLst/>
              <a:gdLst>
                <a:gd name="T0" fmla="*/ 54 w 178"/>
                <a:gd name="T1" fmla="*/ 0 h 275"/>
                <a:gd name="T2" fmla="*/ 160 w 178"/>
                <a:gd name="T3" fmla="*/ 86 h 275"/>
                <a:gd name="T4" fmla="*/ 178 w 178"/>
                <a:gd name="T5" fmla="*/ 169 h 275"/>
                <a:gd name="T6" fmla="*/ 175 w 178"/>
                <a:gd name="T7" fmla="*/ 214 h 275"/>
                <a:gd name="T8" fmla="*/ 123 w 178"/>
                <a:gd name="T9" fmla="*/ 273 h 275"/>
                <a:gd name="T10" fmla="*/ 79 w 178"/>
                <a:gd name="T11" fmla="*/ 275 h 275"/>
                <a:gd name="T12" fmla="*/ 28 w 178"/>
                <a:gd name="T13" fmla="*/ 166 h 275"/>
                <a:gd name="T14" fmla="*/ 9 w 178"/>
                <a:gd name="T15" fmla="*/ 113 h 275"/>
                <a:gd name="T16" fmla="*/ 29 w 178"/>
                <a:gd name="T17" fmla="*/ 98 h 275"/>
                <a:gd name="T18" fmla="*/ 24 w 178"/>
                <a:gd name="T19" fmla="*/ 76 h 275"/>
                <a:gd name="T20" fmla="*/ 0 w 178"/>
                <a:gd name="T21" fmla="*/ 65 h 275"/>
                <a:gd name="T22" fmla="*/ 54 w 178"/>
                <a:gd name="T2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275">
                  <a:moveTo>
                    <a:pt x="54" y="0"/>
                  </a:moveTo>
                  <a:lnTo>
                    <a:pt x="160" y="86"/>
                  </a:lnTo>
                  <a:lnTo>
                    <a:pt x="178" y="169"/>
                  </a:lnTo>
                  <a:lnTo>
                    <a:pt x="175" y="214"/>
                  </a:lnTo>
                  <a:lnTo>
                    <a:pt x="123" y="273"/>
                  </a:lnTo>
                  <a:lnTo>
                    <a:pt x="79" y="275"/>
                  </a:lnTo>
                  <a:lnTo>
                    <a:pt x="28" y="166"/>
                  </a:lnTo>
                  <a:lnTo>
                    <a:pt x="9" y="113"/>
                  </a:lnTo>
                  <a:lnTo>
                    <a:pt x="29" y="98"/>
                  </a:lnTo>
                  <a:lnTo>
                    <a:pt x="24" y="76"/>
                  </a:lnTo>
                  <a:lnTo>
                    <a:pt x="0" y="6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95" name="Freeform 294"/>
            <p:cNvSpPr>
              <a:spLocks/>
            </p:cNvSpPr>
            <p:nvPr/>
          </p:nvSpPr>
          <p:spPr bwMode="auto">
            <a:xfrm>
              <a:off x="7852514" y="2085464"/>
              <a:ext cx="828968" cy="454548"/>
            </a:xfrm>
            <a:custGeom>
              <a:avLst/>
              <a:gdLst>
                <a:gd name="T0" fmla="*/ 119 w 1708"/>
                <a:gd name="T1" fmla="*/ 620 h 934"/>
                <a:gd name="T2" fmla="*/ 189 w 1708"/>
                <a:gd name="T3" fmla="*/ 591 h 934"/>
                <a:gd name="T4" fmla="*/ 267 w 1708"/>
                <a:gd name="T5" fmla="*/ 588 h 934"/>
                <a:gd name="T6" fmla="*/ 273 w 1708"/>
                <a:gd name="T7" fmla="*/ 707 h 934"/>
                <a:gd name="T8" fmla="*/ 227 w 1708"/>
                <a:gd name="T9" fmla="*/ 707 h 934"/>
                <a:gd name="T10" fmla="*/ 192 w 1708"/>
                <a:gd name="T11" fmla="*/ 764 h 934"/>
                <a:gd name="T12" fmla="*/ 238 w 1708"/>
                <a:gd name="T13" fmla="*/ 840 h 934"/>
                <a:gd name="T14" fmla="*/ 306 w 1708"/>
                <a:gd name="T15" fmla="*/ 879 h 934"/>
                <a:gd name="T16" fmla="*/ 312 w 1708"/>
                <a:gd name="T17" fmla="*/ 923 h 934"/>
                <a:gd name="T18" fmla="*/ 336 w 1708"/>
                <a:gd name="T19" fmla="*/ 914 h 934"/>
                <a:gd name="T20" fmla="*/ 360 w 1708"/>
                <a:gd name="T21" fmla="*/ 887 h 934"/>
                <a:gd name="T22" fmla="*/ 397 w 1708"/>
                <a:gd name="T23" fmla="*/ 895 h 934"/>
                <a:gd name="T24" fmla="*/ 416 w 1708"/>
                <a:gd name="T25" fmla="*/ 934 h 934"/>
                <a:gd name="T26" fmla="*/ 465 w 1708"/>
                <a:gd name="T27" fmla="*/ 934 h 934"/>
                <a:gd name="T28" fmla="*/ 465 w 1708"/>
                <a:gd name="T29" fmla="*/ 885 h 934"/>
                <a:gd name="T30" fmla="*/ 435 w 1708"/>
                <a:gd name="T31" fmla="*/ 798 h 934"/>
                <a:gd name="T32" fmla="*/ 422 w 1708"/>
                <a:gd name="T33" fmla="*/ 727 h 934"/>
                <a:gd name="T34" fmla="*/ 508 w 1708"/>
                <a:gd name="T35" fmla="*/ 688 h 934"/>
                <a:gd name="T36" fmla="*/ 624 w 1708"/>
                <a:gd name="T37" fmla="*/ 707 h 934"/>
                <a:gd name="T38" fmla="*/ 698 w 1708"/>
                <a:gd name="T39" fmla="*/ 781 h 934"/>
                <a:gd name="T40" fmla="*/ 862 w 1708"/>
                <a:gd name="T41" fmla="*/ 765 h 934"/>
                <a:gd name="T42" fmla="*/ 954 w 1708"/>
                <a:gd name="T43" fmla="*/ 895 h 934"/>
                <a:gd name="T44" fmla="*/ 1062 w 1708"/>
                <a:gd name="T45" fmla="*/ 901 h 934"/>
                <a:gd name="T46" fmla="*/ 1092 w 1708"/>
                <a:gd name="T47" fmla="*/ 852 h 934"/>
                <a:gd name="T48" fmla="*/ 1130 w 1708"/>
                <a:gd name="T49" fmla="*/ 843 h 934"/>
                <a:gd name="T50" fmla="*/ 1135 w 1708"/>
                <a:gd name="T51" fmla="*/ 790 h 934"/>
                <a:gd name="T52" fmla="*/ 1192 w 1708"/>
                <a:gd name="T53" fmla="*/ 787 h 934"/>
                <a:gd name="T54" fmla="*/ 1222 w 1708"/>
                <a:gd name="T55" fmla="*/ 822 h 934"/>
                <a:gd name="T56" fmla="*/ 1252 w 1708"/>
                <a:gd name="T57" fmla="*/ 751 h 934"/>
                <a:gd name="T58" fmla="*/ 1509 w 1708"/>
                <a:gd name="T59" fmla="*/ 787 h 934"/>
                <a:gd name="T60" fmla="*/ 1551 w 1708"/>
                <a:gd name="T61" fmla="*/ 730 h 934"/>
                <a:gd name="T62" fmla="*/ 1479 w 1708"/>
                <a:gd name="T63" fmla="*/ 639 h 934"/>
                <a:gd name="T64" fmla="*/ 1575 w 1708"/>
                <a:gd name="T65" fmla="*/ 427 h 934"/>
                <a:gd name="T66" fmla="*/ 1655 w 1708"/>
                <a:gd name="T67" fmla="*/ 432 h 934"/>
                <a:gd name="T68" fmla="*/ 1708 w 1708"/>
                <a:gd name="T69" fmla="*/ 302 h 934"/>
                <a:gd name="T70" fmla="*/ 1601 w 1708"/>
                <a:gd name="T71" fmla="*/ 291 h 934"/>
                <a:gd name="T72" fmla="*/ 1538 w 1708"/>
                <a:gd name="T73" fmla="*/ 231 h 934"/>
                <a:gd name="T74" fmla="*/ 1367 w 1708"/>
                <a:gd name="T75" fmla="*/ 251 h 934"/>
                <a:gd name="T76" fmla="*/ 1146 w 1708"/>
                <a:gd name="T77" fmla="*/ 37 h 934"/>
                <a:gd name="T78" fmla="*/ 1069 w 1708"/>
                <a:gd name="T79" fmla="*/ 106 h 934"/>
                <a:gd name="T80" fmla="*/ 833 w 1708"/>
                <a:gd name="T81" fmla="*/ 0 h 934"/>
                <a:gd name="T82" fmla="*/ 543 w 1708"/>
                <a:gd name="T83" fmla="*/ 141 h 934"/>
                <a:gd name="T84" fmla="*/ 535 w 1708"/>
                <a:gd name="T85" fmla="*/ 242 h 934"/>
                <a:gd name="T86" fmla="*/ 603 w 1708"/>
                <a:gd name="T87" fmla="*/ 321 h 934"/>
                <a:gd name="T88" fmla="*/ 471 w 1708"/>
                <a:gd name="T89" fmla="*/ 396 h 934"/>
                <a:gd name="T90" fmla="*/ 301 w 1708"/>
                <a:gd name="T91" fmla="*/ 392 h 934"/>
                <a:gd name="T92" fmla="*/ 264 w 1708"/>
                <a:gd name="T93" fmla="*/ 339 h 934"/>
                <a:gd name="T94" fmla="*/ 130 w 1708"/>
                <a:gd name="T95" fmla="*/ 332 h 934"/>
                <a:gd name="T96" fmla="*/ 3 w 1708"/>
                <a:gd name="T97" fmla="*/ 413 h 934"/>
                <a:gd name="T98" fmla="*/ 0 w 1708"/>
                <a:gd name="T99" fmla="*/ 525 h 934"/>
                <a:gd name="T100" fmla="*/ 119 w 1708"/>
                <a:gd name="T101" fmla="*/ 62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8" h="934">
                  <a:moveTo>
                    <a:pt x="119" y="620"/>
                  </a:moveTo>
                  <a:lnTo>
                    <a:pt x="189" y="591"/>
                  </a:lnTo>
                  <a:lnTo>
                    <a:pt x="267" y="588"/>
                  </a:lnTo>
                  <a:lnTo>
                    <a:pt x="273" y="707"/>
                  </a:lnTo>
                  <a:lnTo>
                    <a:pt x="227" y="707"/>
                  </a:lnTo>
                  <a:lnTo>
                    <a:pt x="192" y="764"/>
                  </a:lnTo>
                  <a:lnTo>
                    <a:pt x="238" y="840"/>
                  </a:lnTo>
                  <a:lnTo>
                    <a:pt x="306" y="879"/>
                  </a:lnTo>
                  <a:lnTo>
                    <a:pt x="312" y="923"/>
                  </a:lnTo>
                  <a:lnTo>
                    <a:pt x="336" y="914"/>
                  </a:lnTo>
                  <a:lnTo>
                    <a:pt x="360" y="887"/>
                  </a:lnTo>
                  <a:lnTo>
                    <a:pt x="397" y="895"/>
                  </a:lnTo>
                  <a:lnTo>
                    <a:pt x="416" y="934"/>
                  </a:lnTo>
                  <a:lnTo>
                    <a:pt x="465" y="934"/>
                  </a:lnTo>
                  <a:lnTo>
                    <a:pt x="465" y="885"/>
                  </a:lnTo>
                  <a:lnTo>
                    <a:pt x="435" y="798"/>
                  </a:lnTo>
                  <a:lnTo>
                    <a:pt x="422" y="727"/>
                  </a:lnTo>
                  <a:lnTo>
                    <a:pt x="508" y="688"/>
                  </a:lnTo>
                  <a:lnTo>
                    <a:pt x="624" y="707"/>
                  </a:lnTo>
                  <a:lnTo>
                    <a:pt x="698" y="781"/>
                  </a:lnTo>
                  <a:lnTo>
                    <a:pt x="862" y="765"/>
                  </a:lnTo>
                  <a:lnTo>
                    <a:pt x="954" y="895"/>
                  </a:lnTo>
                  <a:lnTo>
                    <a:pt x="1062" y="901"/>
                  </a:lnTo>
                  <a:lnTo>
                    <a:pt x="1092" y="852"/>
                  </a:lnTo>
                  <a:lnTo>
                    <a:pt x="1130" y="843"/>
                  </a:lnTo>
                  <a:lnTo>
                    <a:pt x="1135" y="790"/>
                  </a:lnTo>
                  <a:lnTo>
                    <a:pt x="1192" y="787"/>
                  </a:lnTo>
                  <a:lnTo>
                    <a:pt x="1222" y="822"/>
                  </a:lnTo>
                  <a:lnTo>
                    <a:pt x="1252" y="751"/>
                  </a:lnTo>
                  <a:lnTo>
                    <a:pt x="1509" y="787"/>
                  </a:lnTo>
                  <a:lnTo>
                    <a:pt x="1551" y="730"/>
                  </a:lnTo>
                  <a:lnTo>
                    <a:pt x="1479" y="639"/>
                  </a:lnTo>
                  <a:lnTo>
                    <a:pt x="1575" y="427"/>
                  </a:lnTo>
                  <a:lnTo>
                    <a:pt x="1655" y="432"/>
                  </a:lnTo>
                  <a:lnTo>
                    <a:pt x="1708" y="302"/>
                  </a:lnTo>
                  <a:lnTo>
                    <a:pt x="1601" y="291"/>
                  </a:lnTo>
                  <a:lnTo>
                    <a:pt x="1538" y="231"/>
                  </a:lnTo>
                  <a:lnTo>
                    <a:pt x="1367" y="251"/>
                  </a:lnTo>
                  <a:lnTo>
                    <a:pt x="1146" y="37"/>
                  </a:lnTo>
                  <a:lnTo>
                    <a:pt x="1069" y="106"/>
                  </a:lnTo>
                  <a:lnTo>
                    <a:pt x="833" y="0"/>
                  </a:lnTo>
                  <a:lnTo>
                    <a:pt x="543" y="141"/>
                  </a:lnTo>
                  <a:lnTo>
                    <a:pt x="535" y="242"/>
                  </a:lnTo>
                  <a:lnTo>
                    <a:pt x="603" y="321"/>
                  </a:lnTo>
                  <a:lnTo>
                    <a:pt x="471" y="396"/>
                  </a:lnTo>
                  <a:lnTo>
                    <a:pt x="301" y="392"/>
                  </a:lnTo>
                  <a:lnTo>
                    <a:pt x="264" y="339"/>
                  </a:lnTo>
                  <a:lnTo>
                    <a:pt x="130" y="332"/>
                  </a:lnTo>
                  <a:lnTo>
                    <a:pt x="3" y="413"/>
                  </a:lnTo>
                  <a:lnTo>
                    <a:pt x="0" y="525"/>
                  </a:lnTo>
                  <a:lnTo>
                    <a:pt x="119" y="62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96" name="Freeform 295"/>
            <p:cNvSpPr>
              <a:spLocks/>
            </p:cNvSpPr>
            <p:nvPr/>
          </p:nvSpPr>
          <p:spPr bwMode="auto">
            <a:xfrm>
              <a:off x="8012772" y="2509415"/>
              <a:ext cx="323429" cy="195222"/>
            </a:xfrm>
            <a:custGeom>
              <a:avLst/>
              <a:gdLst>
                <a:gd name="T0" fmla="*/ 81 w 666"/>
                <a:gd name="T1" fmla="*/ 74 h 403"/>
                <a:gd name="T2" fmla="*/ 71 w 666"/>
                <a:gd name="T3" fmla="*/ 120 h 403"/>
                <a:gd name="T4" fmla="*/ 0 w 666"/>
                <a:gd name="T5" fmla="*/ 120 h 403"/>
                <a:gd name="T6" fmla="*/ 0 w 666"/>
                <a:gd name="T7" fmla="*/ 181 h 403"/>
                <a:gd name="T8" fmla="*/ 76 w 666"/>
                <a:gd name="T9" fmla="*/ 230 h 403"/>
                <a:gd name="T10" fmla="*/ 53 w 666"/>
                <a:gd name="T11" fmla="*/ 299 h 403"/>
                <a:gd name="T12" fmla="*/ 53 w 666"/>
                <a:gd name="T13" fmla="*/ 332 h 403"/>
                <a:gd name="T14" fmla="*/ 84 w 666"/>
                <a:gd name="T15" fmla="*/ 337 h 403"/>
                <a:gd name="T16" fmla="*/ 127 w 666"/>
                <a:gd name="T17" fmla="*/ 281 h 403"/>
                <a:gd name="T18" fmla="*/ 221 w 666"/>
                <a:gd name="T19" fmla="*/ 260 h 403"/>
                <a:gd name="T20" fmla="*/ 424 w 666"/>
                <a:gd name="T21" fmla="*/ 337 h 403"/>
                <a:gd name="T22" fmla="*/ 426 w 666"/>
                <a:gd name="T23" fmla="*/ 393 h 403"/>
                <a:gd name="T24" fmla="*/ 540 w 666"/>
                <a:gd name="T25" fmla="*/ 403 h 403"/>
                <a:gd name="T26" fmla="*/ 666 w 666"/>
                <a:gd name="T27" fmla="*/ 270 h 403"/>
                <a:gd name="T28" fmla="*/ 651 w 666"/>
                <a:gd name="T29" fmla="*/ 228 h 403"/>
                <a:gd name="T30" fmla="*/ 567 w 666"/>
                <a:gd name="T31" fmla="*/ 209 h 403"/>
                <a:gd name="T32" fmla="*/ 329 w 666"/>
                <a:gd name="T33" fmla="*/ 56 h 403"/>
                <a:gd name="T34" fmla="*/ 319 w 666"/>
                <a:gd name="T35" fmla="*/ 0 h 403"/>
                <a:gd name="T36" fmla="*/ 230 w 666"/>
                <a:gd name="T37" fmla="*/ 0 h 403"/>
                <a:gd name="T38" fmla="*/ 190 w 666"/>
                <a:gd name="T39" fmla="*/ 74 h 403"/>
                <a:gd name="T40" fmla="*/ 150 w 666"/>
                <a:gd name="T41" fmla="*/ 74 h 403"/>
                <a:gd name="T42" fmla="*/ 81 w 666"/>
                <a:gd name="T43" fmla="*/ 74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66" h="403">
                  <a:moveTo>
                    <a:pt x="81" y="74"/>
                  </a:moveTo>
                  <a:lnTo>
                    <a:pt x="71" y="120"/>
                  </a:lnTo>
                  <a:lnTo>
                    <a:pt x="0" y="120"/>
                  </a:lnTo>
                  <a:lnTo>
                    <a:pt x="0" y="181"/>
                  </a:lnTo>
                  <a:lnTo>
                    <a:pt x="76" y="230"/>
                  </a:lnTo>
                  <a:lnTo>
                    <a:pt x="53" y="299"/>
                  </a:lnTo>
                  <a:lnTo>
                    <a:pt x="53" y="332"/>
                  </a:lnTo>
                  <a:lnTo>
                    <a:pt x="84" y="337"/>
                  </a:lnTo>
                  <a:lnTo>
                    <a:pt x="127" y="281"/>
                  </a:lnTo>
                  <a:lnTo>
                    <a:pt x="221" y="260"/>
                  </a:lnTo>
                  <a:lnTo>
                    <a:pt x="424" y="337"/>
                  </a:lnTo>
                  <a:lnTo>
                    <a:pt x="426" y="393"/>
                  </a:lnTo>
                  <a:lnTo>
                    <a:pt x="540" y="403"/>
                  </a:lnTo>
                  <a:lnTo>
                    <a:pt x="666" y="270"/>
                  </a:lnTo>
                  <a:lnTo>
                    <a:pt x="651" y="228"/>
                  </a:lnTo>
                  <a:lnTo>
                    <a:pt x="567" y="209"/>
                  </a:lnTo>
                  <a:lnTo>
                    <a:pt x="329" y="56"/>
                  </a:lnTo>
                  <a:lnTo>
                    <a:pt x="319" y="0"/>
                  </a:lnTo>
                  <a:lnTo>
                    <a:pt x="230" y="0"/>
                  </a:lnTo>
                  <a:lnTo>
                    <a:pt x="190" y="74"/>
                  </a:lnTo>
                  <a:lnTo>
                    <a:pt x="150" y="74"/>
                  </a:lnTo>
                  <a:lnTo>
                    <a:pt x="81" y="74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97" name="Freeform 296"/>
            <p:cNvSpPr>
              <a:spLocks/>
            </p:cNvSpPr>
            <p:nvPr/>
          </p:nvSpPr>
          <p:spPr bwMode="auto">
            <a:xfrm>
              <a:off x="8062305" y="2426373"/>
              <a:ext cx="400644" cy="215620"/>
            </a:xfrm>
            <a:custGeom>
              <a:avLst/>
              <a:gdLst>
                <a:gd name="T0" fmla="*/ 579 w 825"/>
                <a:gd name="T1" fmla="*/ 441 h 443"/>
                <a:gd name="T2" fmla="*/ 632 w 825"/>
                <a:gd name="T3" fmla="*/ 443 h 443"/>
                <a:gd name="T4" fmla="*/ 632 w 825"/>
                <a:gd name="T5" fmla="*/ 353 h 443"/>
                <a:gd name="T6" fmla="*/ 582 w 825"/>
                <a:gd name="T7" fmla="*/ 324 h 443"/>
                <a:gd name="T8" fmla="*/ 667 w 825"/>
                <a:gd name="T9" fmla="*/ 218 h 443"/>
                <a:gd name="T10" fmla="*/ 701 w 825"/>
                <a:gd name="T11" fmla="*/ 218 h 443"/>
                <a:gd name="T12" fmla="*/ 735 w 825"/>
                <a:gd name="T13" fmla="*/ 257 h 443"/>
                <a:gd name="T14" fmla="*/ 825 w 825"/>
                <a:gd name="T15" fmla="*/ 224 h 443"/>
                <a:gd name="T16" fmla="*/ 701 w 825"/>
                <a:gd name="T17" fmla="*/ 181 h 443"/>
                <a:gd name="T18" fmla="*/ 696 w 825"/>
                <a:gd name="T19" fmla="*/ 155 h 443"/>
                <a:gd name="T20" fmla="*/ 667 w 825"/>
                <a:gd name="T21" fmla="*/ 163 h 443"/>
                <a:gd name="T22" fmla="*/ 637 w 825"/>
                <a:gd name="T23" fmla="*/ 212 h 443"/>
                <a:gd name="T24" fmla="*/ 512 w 825"/>
                <a:gd name="T25" fmla="*/ 208 h 443"/>
                <a:gd name="T26" fmla="*/ 421 w 825"/>
                <a:gd name="T27" fmla="*/ 78 h 443"/>
                <a:gd name="T28" fmla="*/ 260 w 825"/>
                <a:gd name="T29" fmla="*/ 95 h 443"/>
                <a:gd name="T30" fmla="*/ 183 w 825"/>
                <a:gd name="T31" fmla="*/ 19 h 443"/>
                <a:gd name="T32" fmla="*/ 77 w 825"/>
                <a:gd name="T33" fmla="*/ 0 h 443"/>
                <a:gd name="T34" fmla="*/ 0 w 825"/>
                <a:gd name="T35" fmla="*/ 32 h 443"/>
                <a:gd name="T36" fmla="*/ 44 w 825"/>
                <a:gd name="T37" fmla="*/ 181 h 443"/>
                <a:gd name="T38" fmla="*/ 45 w 825"/>
                <a:gd name="T39" fmla="*/ 231 h 443"/>
                <a:gd name="T40" fmla="*/ 78 w 825"/>
                <a:gd name="T41" fmla="*/ 232 h 443"/>
                <a:gd name="T42" fmla="*/ 117 w 825"/>
                <a:gd name="T43" fmla="*/ 156 h 443"/>
                <a:gd name="T44" fmla="*/ 224 w 825"/>
                <a:gd name="T45" fmla="*/ 157 h 443"/>
                <a:gd name="T46" fmla="*/ 239 w 825"/>
                <a:gd name="T47" fmla="*/ 216 h 443"/>
                <a:gd name="T48" fmla="*/ 468 w 825"/>
                <a:gd name="T49" fmla="*/ 366 h 443"/>
                <a:gd name="T50" fmla="*/ 555 w 825"/>
                <a:gd name="T51" fmla="*/ 386 h 443"/>
                <a:gd name="T52" fmla="*/ 579 w 825"/>
                <a:gd name="T53" fmla="*/ 441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5" h="443">
                  <a:moveTo>
                    <a:pt x="579" y="441"/>
                  </a:moveTo>
                  <a:lnTo>
                    <a:pt x="632" y="443"/>
                  </a:lnTo>
                  <a:lnTo>
                    <a:pt x="632" y="353"/>
                  </a:lnTo>
                  <a:lnTo>
                    <a:pt x="582" y="324"/>
                  </a:lnTo>
                  <a:lnTo>
                    <a:pt x="667" y="218"/>
                  </a:lnTo>
                  <a:lnTo>
                    <a:pt x="701" y="218"/>
                  </a:lnTo>
                  <a:lnTo>
                    <a:pt x="735" y="257"/>
                  </a:lnTo>
                  <a:lnTo>
                    <a:pt x="825" y="224"/>
                  </a:lnTo>
                  <a:lnTo>
                    <a:pt x="701" y="181"/>
                  </a:lnTo>
                  <a:lnTo>
                    <a:pt x="696" y="155"/>
                  </a:lnTo>
                  <a:lnTo>
                    <a:pt x="667" y="163"/>
                  </a:lnTo>
                  <a:lnTo>
                    <a:pt x="637" y="212"/>
                  </a:lnTo>
                  <a:lnTo>
                    <a:pt x="512" y="208"/>
                  </a:lnTo>
                  <a:lnTo>
                    <a:pt x="421" y="78"/>
                  </a:lnTo>
                  <a:lnTo>
                    <a:pt x="260" y="95"/>
                  </a:lnTo>
                  <a:lnTo>
                    <a:pt x="183" y="19"/>
                  </a:lnTo>
                  <a:lnTo>
                    <a:pt x="77" y="0"/>
                  </a:lnTo>
                  <a:lnTo>
                    <a:pt x="0" y="32"/>
                  </a:lnTo>
                  <a:lnTo>
                    <a:pt x="44" y="181"/>
                  </a:lnTo>
                  <a:lnTo>
                    <a:pt x="45" y="231"/>
                  </a:lnTo>
                  <a:lnTo>
                    <a:pt x="78" y="232"/>
                  </a:lnTo>
                  <a:lnTo>
                    <a:pt x="117" y="156"/>
                  </a:lnTo>
                  <a:lnTo>
                    <a:pt x="224" y="157"/>
                  </a:lnTo>
                  <a:lnTo>
                    <a:pt x="239" y="216"/>
                  </a:lnTo>
                  <a:lnTo>
                    <a:pt x="468" y="366"/>
                  </a:lnTo>
                  <a:lnTo>
                    <a:pt x="555" y="386"/>
                  </a:lnTo>
                  <a:lnTo>
                    <a:pt x="579" y="44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98" name="Freeform 297"/>
            <p:cNvSpPr>
              <a:spLocks/>
            </p:cNvSpPr>
            <p:nvPr/>
          </p:nvSpPr>
          <p:spPr bwMode="auto">
            <a:xfrm>
              <a:off x="8355140" y="2538555"/>
              <a:ext cx="168998" cy="106352"/>
            </a:xfrm>
            <a:custGeom>
              <a:avLst/>
              <a:gdLst>
                <a:gd name="T0" fmla="*/ 0 w 348"/>
                <a:gd name="T1" fmla="*/ 87 h 219"/>
                <a:gd name="T2" fmla="*/ 70 w 348"/>
                <a:gd name="T3" fmla="*/ 0 h 219"/>
                <a:gd name="T4" fmla="*/ 96 w 348"/>
                <a:gd name="T5" fmla="*/ 0 h 219"/>
                <a:gd name="T6" fmla="*/ 105 w 348"/>
                <a:gd name="T7" fmla="*/ 19 h 219"/>
                <a:gd name="T8" fmla="*/ 73 w 348"/>
                <a:gd name="T9" fmla="*/ 42 h 219"/>
                <a:gd name="T10" fmla="*/ 73 w 348"/>
                <a:gd name="T11" fmla="*/ 63 h 219"/>
                <a:gd name="T12" fmla="*/ 94 w 348"/>
                <a:gd name="T13" fmla="*/ 78 h 219"/>
                <a:gd name="T14" fmla="*/ 197 w 348"/>
                <a:gd name="T15" fmla="*/ 84 h 219"/>
                <a:gd name="T16" fmla="*/ 231 w 348"/>
                <a:gd name="T17" fmla="*/ 70 h 219"/>
                <a:gd name="T18" fmla="*/ 246 w 348"/>
                <a:gd name="T19" fmla="*/ 73 h 219"/>
                <a:gd name="T20" fmla="*/ 256 w 348"/>
                <a:gd name="T21" fmla="*/ 105 h 219"/>
                <a:gd name="T22" fmla="*/ 317 w 348"/>
                <a:gd name="T23" fmla="*/ 111 h 219"/>
                <a:gd name="T24" fmla="*/ 348 w 348"/>
                <a:gd name="T25" fmla="*/ 176 h 219"/>
                <a:gd name="T26" fmla="*/ 339 w 348"/>
                <a:gd name="T27" fmla="*/ 196 h 219"/>
                <a:gd name="T28" fmla="*/ 326 w 348"/>
                <a:gd name="T29" fmla="*/ 197 h 219"/>
                <a:gd name="T30" fmla="*/ 314 w 348"/>
                <a:gd name="T31" fmla="*/ 172 h 219"/>
                <a:gd name="T32" fmla="*/ 288 w 348"/>
                <a:gd name="T33" fmla="*/ 170 h 219"/>
                <a:gd name="T34" fmla="*/ 242 w 348"/>
                <a:gd name="T35" fmla="*/ 176 h 219"/>
                <a:gd name="T36" fmla="*/ 239 w 348"/>
                <a:gd name="T37" fmla="*/ 219 h 219"/>
                <a:gd name="T38" fmla="*/ 193 w 348"/>
                <a:gd name="T39" fmla="*/ 216 h 219"/>
                <a:gd name="T40" fmla="*/ 195 w 348"/>
                <a:gd name="T41" fmla="*/ 162 h 219"/>
                <a:gd name="T42" fmla="*/ 162 w 348"/>
                <a:gd name="T43" fmla="*/ 129 h 219"/>
                <a:gd name="T44" fmla="*/ 110 w 348"/>
                <a:gd name="T45" fmla="*/ 171 h 219"/>
                <a:gd name="T46" fmla="*/ 111 w 348"/>
                <a:gd name="T47" fmla="*/ 199 h 219"/>
                <a:gd name="T48" fmla="*/ 67 w 348"/>
                <a:gd name="T49" fmla="*/ 214 h 219"/>
                <a:gd name="T50" fmla="*/ 40 w 348"/>
                <a:gd name="T51" fmla="*/ 214 h 219"/>
                <a:gd name="T52" fmla="*/ 42 w 348"/>
                <a:gd name="T53" fmla="*/ 118 h 219"/>
                <a:gd name="T54" fmla="*/ 0 w 348"/>
                <a:gd name="T55" fmla="*/ 8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8" h="219">
                  <a:moveTo>
                    <a:pt x="0" y="87"/>
                  </a:moveTo>
                  <a:lnTo>
                    <a:pt x="70" y="0"/>
                  </a:lnTo>
                  <a:lnTo>
                    <a:pt x="96" y="0"/>
                  </a:lnTo>
                  <a:lnTo>
                    <a:pt x="105" y="19"/>
                  </a:lnTo>
                  <a:lnTo>
                    <a:pt x="73" y="42"/>
                  </a:lnTo>
                  <a:lnTo>
                    <a:pt x="73" y="63"/>
                  </a:lnTo>
                  <a:lnTo>
                    <a:pt x="94" y="78"/>
                  </a:lnTo>
                  <a:lnTo>
                    <a:pt x="197" y="84"/>
                  </a:lnTo>
                  <a:lnTo>
                    <a:pt x="231" y="70"/>
                  </a:lnTo>
                  <a:lnTo>
                    <a:pt x="246" y="73"/>
                  </a:lnTo>
                  <a:lnTo>
                    <a:pt x="256" y="105"/>
                  </a:lnTo>
                  <a:lnTo>
                    <a:pt x="317" y="111"/>
                  </a:lnTo>
                  <a:lnTo>
                    <a:pt x="348" y="176"/>
                  </a:lnTo>
                  <a:lnTo>
                    <a:pt x="339" y="196"/>
                  </a:lnTo>
                  <a:lnTo>
                    <a:pt x="326" y="197"/>
                  </a:lnTo>
                  <a:lnTo>
                    <a:pt x="314" y="172"/>
                  </a:lnTo>
                  <a:lnTo>
                    <a:pt x="288" y="170"/>
                  </a:lnTo>
                  <a:lnTo>
                    <a:pt x="242" y="176"/>
                  </a:lnTo>
                  <a:lnTo>
                    <a:pt x="239" y="219"/>
                  </a:lnTo>
                  <a:lnTo>
                    <a:pt x="193" y="216"/>
                  </a:lnTo>
                  <a:lnTo>
                    <a:pt x="195" y="162"/>
                  </a:lnTo>
                  <a:lnTo>
                    <a:pt x="162" y="129"/>
                  </a:lnTo>
                  <a:lnTo>
                    <a:pt x="110" y="171"/>
                  </a:lnTo>
                  <a:lnTo>
                    <a:pt x="111" y="199"/>
                  </a:lnTo>
                  <a:lnTo>
                    <a:pt x="67" y="214"/>
                  </a:lnTo>
                  <a:lnTo>
                    <a:pt x="40" y="214"/>
                  </a:lnTo>
                  <a:lnTo>
                    <a:pt x="42" y="118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299" name="Freeform 298"/>
            <p:cNvSpPr>
              <a:spLocks/>
            </p:cNvSpPr>
            <p:nvPr/>
          </p:nvSpPr>
          <p:spPr bwMode="auto">
            <a:xfrm>
              <a:off x="8397389" y="2456968"/>
              <a:ext cx="183569" cy="115094"/>
            </a:xfrm>
            <a:custGeom>
              <a:avLst/>
              <a:gdLst>
                <a:gd name="T0" fmla="*/ 25 w 379"/>
                <a:gd name="T1" fmla="*/ 37 h 235"/>
                <a:gd name="T2" fmla="*/ 20 w 379"/>
                <a:gd name="T3" fmla="*/ 79 h 235"/>
                <a:gd name="T4" fmla="*/ 24 w 379"/>
                <a:gd name="T5" fmla="*/ 107 h 235"/>
                <a:gd name="T6" fmla="*/ 173 w 379"/>
                <a:gd name="T7" fmla="*/ 157 h 235"/>
                <a:gd name="T8" fmla="*/ 42 w 379"/>
                <a:gd name="T9" fmla="*/ 209 h 235"/>
                <a:gd name="T10" fmla="*/ 27 w 379"/>
                <a:gd name="T11" fmla="*/ 197 h 235"/>
                <a:gd name="T12" fmla="*/ 0 w 379"/>
                <a:gd name="T13" fmla="*/ 215 h 235"/>
                <a:gd name="T14" fmla="*/ 1 w 379"/>
                <a:gd name="T15" fmla="*/ 226 h 235"/>
                <a:gd name="T16" fmla="*/ 16 w 379"/>
                <a:gd name="T17" fmla="*/ 232 h 235"/>
                <a:gd name="T18" fmla="*/ 107 w 379"/>
                <a:gd name="T19" fmla="*/ 235 h 235"/>
                <a:gd name="T20" fmla="*/ 154 w 379"/>
                <a:gd name="T21" fmla="*/ 221 h 235"/>
                <a:gd name="T22" fmla="*/ 214 w 379"/>
                <a:gd name="T23" fmla="*/ 145 h 235"/>
                <a:gd name="T24" fmla="*/ 289 w 379"/>
                <a:gd name="T25" fmla="*/ 158 h 235"/>
                <a:gd name="T26" fmla="*/ 379 w 379"/>
                <a:gd name="T27" fmla="*/ 33 h 235"/>
                <a:gd name="T28" fmla="*/ 138 w 379"/>
                <a:gd name="T29" fmla="*/ 0 h 235"/>
                <a:gd name="T30" fmla="*/ 104 w 379"/>
                <a:gd name="T31" fmla="*/ 81 h 235"/>
                <a:gd name="T32" fmla="*/ 62 w 379"/>
                <a:gd name="T33" fmla="*/ 36 h 235"/>
                <a:gd name="T34" fmla="*/ 25 w 379"/>
                <a:gd name="T35" fmla="*/ 3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9" h="235">
                  <a:moveTo>
                    <a:pt x="25" y="37"/>
                  </a:moveTo>
                  <a:lnTo>
                    <a:pt x="20" y="79"/>
                  </a:lnTo>
                  <a:lnTo>
                    <a:pt x="24" y="107"/>
                  </a:lnTo>
                  <a:lnTo>
                    <a:pt x="173" y="157"/>
                  </a:lnTo>
                  <a:lnTo>
                    <a:pt x="42" y="209"/>
                  </a:lnTo>
                  <a:lnTo>
                    <a:pt x="27" y="197"/>
                  </a:lnTo>
                  <a:lnTo>
                    <a:pt x="0" y="215"/>
                  </a:lnTo>
                  <a:lnTo>
                    <a:pt x="1" y="226"/>
                  </a:lnTo>
                  <a:lnTo>
                    <a:pt x="16" y="232"/>
                  </a:lnTo>
                  <a:lnTo>
                    <a:pt x="107" y="235"/>
                  </a:lnTo>
                  <a:lnTo>
                    <a:pt x="154" y="221"/>
                  </a:lnTo>
                  <a:lnTo>
                    <a:pt x="214" y="145"/>
                  </a:lnTo>
                  <a:lnTo>
                    <a:pt x="289" y="158"/>
                  </a:lnTo>
                  <a:lnTo>
                    <a:pt x="379" y="33"/>
                  </a:lnTo>
                  <a:lnTo>
                    <a:pt x="138" y="0"/>
                  </a:lnTo>
                  <a:lnTo>
                    <a:pt x="104" y="81"/>
                  </a:lnTo>
                  <a:lnTo>
                    <a:pt x="62" y="36"/>
                  </a:lnTo>
                  <a:lnTo>
                    <a:pt x="25" y="37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00" name="Freeform 299"/>
            <p:cNvSpPr>
              <a:spLocks/>
            </p:cNvSpPr>
            <p:nvPr/>
          </p:nvSpPr>
          <p:spPr bwMode="auto">
            <a:xfrm>
              <a:off x="8221107" y="2608483"/>
              <a:ext cx="287007" cy="282634"/>
            </a:xfrm>
            <a:custGeom>
              <a:avLst/>
              <a:gdLst>
                <a:gd name="T0" fmla="*/ 0 w 593"/>
                <a:gd name="T1" fmla="*/ 203 h 583"/>
                <a:gd name="T2" fmla="*/ 28 w 593"/>
                <a:gd name="T3" fmla="*/ 416 h 583"/>
                <a:gd name="T4" fmla="*/ 96 w 593"/>
                <a:gd name="T5" fmla="*/ 430 h 583"/>
                <a:gd name="T6" fmla="*/ 102 w 593"/>
                <a:gd name="T7" fmla="*/ 469 h 583"/>
                <a:gd name="T8" fmla="*/ 53 w 593"/>
                <a:gd name="T9" fmla="*/ 509 h 583"/>
                <a:gd name="T10" fmla="*/ 145 w 593"/>
                <a:gd name="T11" fmla="*/ 583 h 583"/>
                <a:gd name="T12" fmla="*/ 320 w 593"/>
                <a:gd name="T13" fmla="*/ 520 h 583"/>
                <a:gd name="T14" fmla="*/ 334 w 593"/>
                <a:gd name="T15" fmla="*/ 445 h 583"/>
                <a:gd name="T16" fmla="*/ 445 w 593"/>
                <a:gd name="T17" fmla="*/ 375 h 583"/>
                <a:gd name="T18" fmla="*/ 488 w 593"/>
                <a:gd name="T19" fmla="*/ 215 h 583"/>
                <a:gd name="T20" fmla="*/ 519 w 593"/>
                <a:gd name="T21" fmla="*/ 181 h 583"/>
                <a:gd name="T22" fmla="*/ 487 w 593"/>
                <a:gd name="T23" fmla="*/ 124 h 583"/>
                <a:gd name="T24" fmla="*/ 593 w 593"/>
                <a:gd name="T25" fmla="*/ 58 h 583"/>
                <a:gd name="T26" fmla="*/ 580 w 593"/>
                <a:gd name="T27" fmla="*/ 38 h 583"/>
                <a:gd name="T28" fmla="*/ 530 w 593"/>
                <a:gd name="T29" fmla="*/ 41 h 583"/>
                <a:gd name="T30" fmla="*/ 526 w 593"/>
                <a:gd name="T31" fmla="*/ 87 h 583"/>
                <a:gd name="T32" fmla="*/ 459 w 593"/>
                <a:gd name="T33" fmla="*/ 86 h 583"/>
                <a:gd name="T34" fmla="*/ 458 w 593"/>
                <a:gd name="T35" fmla="*/ 25 h 583"/>
                <a:gd name="T36" fmla="*/ 437 w 593"/>
                <a:gd name="T37" fmla="*/ 0 h 583"/>
                <a:gd name="T38" fmla="*/ 401 w 593"/>
                <a:gd name="T39" fmla="*/ 32 h 583"/>
                <a:gd name="T40" fmla="*/ 402 w 593"/>
                <a:gd name="T41" fmla="*/ 63 h 583"/>
                <a:gd name="T42" fmla="*/ 348 w 593"/>
                <a:gd name="T43" fmla="*/ 83 h 583"/>
                <a:gd name="T44" fmla="*/ 247 w 593"/>
                <a:gd name="T45" fmla="*/ 77 h 583"/>
                <a:gd name="T46" fmla="*/ 117 w 593"/>
                <a:gd name="T47" fmla="*/ 213 h 583"/>
                <a:gd name="T48" fmla="*/ 0 w 593"/>
                <a:gd name="T49" fmla="*/ 203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3" h="583">
                  <a:moveTo>
                    <a:pt x="0" y="203"/>
                  </a:moveTo>
                  <a:lnTo>
                    <a:pt x="28" y="416"/>
                  </a:lnTo>
                  <a:lnTo>
                    <a:pt x="96" y="430"/>
                  </a:lnTo>
                  <a:lnTo>
                    <a:pt x="102" y="469"/>
                  </a:lnTo>
                  <a:lnTo>
                    <a:pt x="53" y="509"/>
                  </a:lnTo>
                  <a:lnTo>
                    <a:pt x="145" y="583"/>
                  </a:lnTo>
                  <a:lnTo>
                    <a:pt x="320" y="520"/>
                  </a:lnTo>
                  <a:lnTo>
                    <a:pt x="334" y="445"/>
                  </a:lnTo>
                  <a:lnTo>
                    <a:pt x="445" y="375"/>
                  </a:lnTo>
                  <a:lnTo>
                    <a:pt x="488" y="215"/>
                  </a:lnTo>
                  <a:lnTo>
                    <a:pt x="519" y="181"/>
                  </a:lnTo>
                  <a:lnTo>
                    <a:pt x="487" y="124"/>
                  </a:lnTo>
                  <a:lnTo>
                    <a:pt x="593" y="58"/>
                  </a:lnTo>
                  <a:lnTo>
                    <a:pt x="580" y="38"/>
                  </a:lnTo>
                  <a:lnTo>
                    <a:pt x="530" y="41"/>
                  </a:lnTo>
                  <a:lnTo>
                    <a:pt x="526" y="87"/>
                  </a:lnTo>
                  <a:lnTo>
                    <a:pt x="459" y="86"/>
                  </a:lnTo>
                  <a:lnTo>
                    <a:pt x="458" y="25"/>
                  </a:lnTo>
                  <a:lnTo>
                    <a:pt x="437" y="0"/>
                  </a:lnTo>
                  <a:lnTo>
                    <a:pt x="401" y="32"/>
                  </a:lnTo>
                  <a:lnTo>
                    <a:pt x="402" y="63"/>
                  </a:lnTo>
                  <a:lnTo>
                    <a:pt x="348" y="83"/>
                  </a:lnTo>
                  <a:lnTo>
                    <a:pt x="247" y="77"/>
                  </a:lnTo>
                  <a:lnTo>
                    <a:pt x="117" y="213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01" name="Freeform 300"/>
            <p:cNvSpPr>
              <a:spLocks/>
            </p:cNvSpPr>
            <p:nvPr/>
          </p:nvSpPr>
          <p:spPr bwMode="auto">
            <a:xfrm>
              <a:off x="8283753" y="2627423"/>
              <a:ext cx="319058" cy="396273"/>
            </a:xfrm>
            <a:custGeom>
              <a:avLst/>
              <a:gdLst>
                <a:gd name="T0" fmla="*/ 24 w 657"/>
                <a:gd name="T1" fmla="*/ 554 h 817"/>
                <a:gd name="T2" fmla="*/ 68 w 657"/>
                <a:gd name="T3" fmla="*/ 620 h 817"/>
                <a:gd name="T4" fmla="*/ 64 w 657"/>
                <a:gd name="T5" fmla="*/ 654 h 817"/>
                <a:gd name="T6" fmla="*/ 5 w 657"/>
                <a:gd name="T7" fmla="*/ 678 h 817"/>
                <a:gd name="T8" fmla="*/ 0 w 657"/>
                <a:gd name="T9" fmla="*/ 733 h 817"/>
                <a:gd name="T10" fmla="*/ 68 w 657"/>
                <a:gd name="T11" fmla="*/ 733 h 817"/>
                <a:gd name="T12" fmla="*/ 92 w 657"/>
                <a:gd name="T13" fmla="*/ 714 h 817"/>
                <a:gd name="T14" fmla="*/ 221 w 657"/>
                <a:gd name="T15" fmla="*/ 714 h 817"/>
                <a:gd name="T16" fmla="*/ 337 w 657"/>
                <a:gd name="T17" fmla="*/ 817 h 817"/>
                <a:gd name="T18" fmla="*/ 353 w 657"/>
                <a:gd name="T19" fmla="*/ 767 h 817"/>
                <a:gd name="T20" fmla="*/ 439 w 657"/>
                <a:gd name="T21" fmla="*/ 767 h 817"/>
                <a:gd name="T22" fmla="*/ 441 w 657"/>
                <a:gd name="T23" fmla="*/ 705 h 817"/>
                <a:gd name="T24" fmla="*/ 353 w 657"/>
                <a:gd name="T25" fmla="*/ 620 h 817"/>
                <a:gd name="T26" fmla="*/ 372 w 657"/>
                <a:gd name="T27" fmla="*/ 573 h 817"/>
                <a:gd name="T28" fmla="*/ 462 w 657"/>
                <a:gd name="T29" fmla="*/ 567 h 817"/>
                <a:gd name="T30" fmla="*/ 585 w 657"/>
                <a:gd name="T31" fmla="*/ 310 h 817"/>
                <a:gd name="T32" fmla="*/ 518 w 657"/>
                <a:gd name="T33" fmla="*/ 257 h 817"/>
                <a:gd name="T34" fmla="*/ 493 w 657"/>
                <a:gd name="T35" fmla="*/ 168 h 817"/>
                <a:gd name="T36" fmla="*/ 657 w 657"/>
                <a:gd name="T37" fmla="*/ 153 h 817"/>
                <a:gd name="T38" fmla="*/ 560 w 657"/>
                <a:gd name="T39" fmla="*/ 14 h 817"/>
                <a:gd name="T40" fmla="*/ 508 w 657"/>
                <a:gd name="T41" fmla="*/ 0 h 817"/>
                <a:gd name="T42" fmla="*/ 487 w 657"/>
                <a:gd name="T43" fmla="*/ 26 h 817"/>
                <a:gd name="T44" fmla="*/ 470 w 657"/>
                <a:gd name="T45" fmla="*/ 27 h 817"/>
                <a:gd name="T46" fmla="*/ 373 w 657"/>
                <a:gd name="T47" fmla="*/ 89 h 817"/>
                <a:gd name="T48" fmla="*/ 405 w 657"/>
                <a:gd name="T49" fmla="*/ 143 h 817"/>
                <a:gd name="T50" fmla="*/ 369 w 657"/>
                <a:gd name="T51" fmla="*/ 180 h 817"/>
                <a:gd name="T52" fmla="*/ 325 w 657"/>
                <a:gd name="T53" fmla="*/ 345 h 817"/>
                <a:gd name="T54" fmla="*/ 215 w 657"/>
                <a:gd name="T55" fmla="*/ 416 h 817"/>
                <a:gd name="T56" fmla="*/ 199 w 657"/>
                <a:gd name="T57" fmla="*/ 492 h 817"/>
                <a:gd name="T58" fmla="*/ 24 w 657"/>
                <a:gd name="T59" fmla="*/ 554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7" h="817">
                  <a:moveTo>
                    <a:pt x="24" y="554"/>
                  </a:moveTo>
                  <a:lnTo>
                    <a:pt x="68" y="620"/>
                  </a:lnTo>
                  <a:lnTo>
                    <a:pt x="64" y="654"/>
                  </a:lnTo>
                  <a:lnTo>
                    <a:pt x="5" y="678"/>
                  </a:lnTo>
                  <a:lnTo>
                    <a:pt x="0" y="733"/>
                  </a:lnTo>
                  <a:lnTo>
                    <a:pt x="68" y="733"/>
                  </a:lnTo>
                  <a:lnTo>
                    <a:pt x="92" y="714"/>
                  </a:lnTo>
                  <a:lnTo>
                    <a:pt x="221" y="714"/>
                  </a:lnTo>
                  <a:lnTo>
                    <a:pt x="337" y="817"/>
                  </a:lnTo>
                  <a:lnTo>
                    <a:pt x="353" y="767"/>
                  </a:lnTo>
                  <a:lnTo>
                    <a:pt x="439" y="767"/>
                  </a:lnTo>
                  <a:lnTo>
                    <a:pt x="441" y="705"/>
                  </a:lnTo>
                  <a:lnTo>
                    <a:pt x="353" y="620"/>
                  </a:lnTo>
                  <a:lnTo>
                    <a:pt x="372" y="573"/>
                  </a:lnTo>
                  <a:lnTo>
                    <a:pt x="462" y="567"/>
                  </a:lnTo>
                  <a:lnTo>
                    <a:pt x="585" y="310"/>
                  </a:lnTo>
                  <a:lnTo>
                    <a:pt x="518" y="257"/>
                  </a:lnTo>
                  <a:lnTo>
                    <a:pt x="493" y="168"/>
                  </a:lnTo>
                  <a:lnTo>
                    <a:pt x="657" y="153"/>
                  </a:lnTo>
                  <a:lnTo>
                    <a:pt x="560" y="14"/>
                  </a:lnTo>
                  <a:lnTo>
                    <a:pt x="508" y="0"/>
                  </a:lnTo>
                  <a:lnTo>
                    <a:pt x="487" y="26"/>
                  </a:lnTo>
                  <a:lnTo>
                    <a:pt x="470" y="27"/>
                  </a:lnTo>
                  <a:lnTo>
                    <a:pt x="373" y="89"/>
                  </a:lnTo>
                  <a:lnTo>
                    <a:pt x="405" y="143"/>
                  </a:lnTo>
                  <a:lnTo>
                    <a:pt x="369" y="180"/>
                  </a:lnTo>
                  <a:lnTo>
                    <a:pt x="325" y="345"/>
                  </a:lnTo>
                  <a:lnTo>
                    <a:pt x="215" y="416"/>
                  </a:lnTo>
                  <a:lnTo>
                    <a:pt x="199" y="492"/>
                  </a:lnTo>
                  <a:lnTo>
                    <a:pt x="24" y="55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02" name="Freeform 301"/>
            <p:cNvSpPr>
              <a:spLocks/>
            </p:cNvSpPr>
            <p:nvPr/>
          </p:nvSpPr>
          <p:spPr bwMode="auto">
            <a:xfrm>
              <a:off x="8455665" y="2707553"/>
              <a:ext cx="608977" cy="713873"/>
            </a:xfrm>
            <a:custGeom>
              <a:avLst/>
              <a:gdLst>
                <a:gd name="T0" fmla="*/ 491 w 1253"/>
                <a:gd name="T1" fmla="*/ 1471 h 1471"/>
                <a:gd name="T2" fmla="*/ 569 w 1253"/>
                <a:gd name="T3" fmla="*/ 1432 h 1471"/>
                <a:gd name="T4" fmla="*/ 616 w 1253"/>
                <a:gd name="T5" fmla="*/ 1264 h 1471"/>
                <a:gd name="T6" fmla="*/ 614 w 1253"/>
                <a:gd name="T7" fmla="*/ 1057 h 1471"/>
                <a:gd name="T8" fmla="*/ 881 w 1253"/>
                <a:gd name="T9" fmla="*/ 768 h 1471"/>
                <a:gd name="T10" fmla="*/ 881 w 1253"/>
                <a:gd name="T11" fmla="*/ 700 h 1471"/>
                <a:gd name="T12" fmla="*/ 935 w 1253"/>
                <a:gd name="T13" fmla="*/ 679 h 1471"/>
                <a:gd name="T14" fmla="*/ 933 w 1253"/>
                <a:gd name="T15" fmla="*/ 600 h 1471"/>
                <a:gd name="T16" fmla="*/ 874 w 1253"/>
                <a:gd name="T17" fmla="*/ 485 h 1471"/>
                <a:gd name="T18" fmla="*/ 908 w 1253"/>
                <a:gd name="T19" fmla="*/ 423 h 1471"/>
                <a:gd name="T20" fmla="*/ 982 w 1253"/>
                <a:gd name="T21" fmla="*/ 491 h 1471"/>
                <a:gd name="T22" fmla="*/ 1077 w 1253"/>
                <a:gd name="T23" fmla="*/ 495 h 1471"/>
                <a:gd name="T24" fmla="*/ 1077 w 1253"/>
                <a:gd name="T25" fmla="*/ 534 h 1471"/>
                <a:gd name="T26" fmla="*/ 1048 w 1253"/>
                <a:gd name="T27" fmla="*/ 566 h 1471"/>
                <a:gd name="T28" fmla="*/ 1054 w 1253"/>
                <a:gd name="T29" fmla="*/ 584 h 1471"/>
                <a:gd name="T30" fmla="*/ 1105 w 1253"/>
                <a:gd name="T31" fmla="*/ 586 h 1471"/>
                <a:gd name="T32" fmla="*/ 1116 w 1253"/>
                <a:gd name="T33" fmla="*/ 642 h 1471"/>
                <a:gd name="T34" fmla="*/ 1130 w 1253"/>
                <a:gd name="T35" fmla="*/ 642 h 1471"/>
                <a:gd name="T36" fmla="*/ 1169 w 1253"/>
                <a:gd name="T37" fmla="*/ 574 h 1471"/>
                <a:gd name="T38" fmla="*/ 1188 w 1253"/>
                <a:gd name="T39" fmla="*/ 395 h 1471"/>
                <a:gd name="T40" fmla="*/ 1251 w 1253"/>
                <a:gd name="T41" fmla="*/ 350 h 1471"/>
                <a:gd name="T42" fmla="*/ 1253 w 1253"/>
                <a:gd name="T43" fmla="*/ 288 h 1471"/>
                <a:gd name="T44" fmla="*/ 1228 w 1253"/>
                <a:gd name="T45" fmla="*/ 239 h 1471"/>
                <a:gd name="T46" fmla="*/ 1188 w 1253"/>
                <a:gd name="T47" fmla="*/ 237 h 1471"/>
                <a:gd name="T48" fmla="*/ 1030 w 1253"/>
                <a:gd name="T49" fmla="*/ 341 h 1471"/>
                <a:gd name="T50" fmla="*/ 1040 w 1253"/>
                <a:gd name="T51" fmla="*/ 408 h 1471"/>
                <a:gd name="T52" fmla="*/ 929 w 1253"/>
                <a:gd name="T53" fmla="*/ 408 h 1471"/>
                <a:gd name="T54" fmla="*/ 891 w 1253"/>
                <a:gd name="T55" fmla="*/ 360 h 1471"/>
                <a:gd name="T56" fmla="*/ 869 w 1253"/>
                <a:gd name="T57" fmla="*/ 363 h 1471"/>
                <a:gd name="T58" fmla="*/ 876 w 1253"/>
                <a:gd name="T59" fmla="*/ 429 h 1471"/>
                <a:gd name="T60" fmla="*/ 637 w 1253"/>
                <a:gd name="T61" fmla="*/ 412 h 1471"/>
                <a:gd name="T62" fmla="*/ 489 w 1253"/>
                <a:gd name="T63" fmla="*/ 346 h 1471"/>
                <a:gd name="T64" fmla="*/ 481 w 1253"/>
                <a:gd name="T65" fmla="*/ 265 h 1471"/>
                <a:gd name="T66" fmla="*/ 382 w 1253"/>
                <a:gd name="T67" fmla="*/ 204 h 1471"/>
                <a:gd name="T68" fmla="*/ 381 w 1253"/>
                <a:gd name="T69" fmla="*/ 77 h 1471"/>
                <a:gd name="T70" fmla="*/ 313 w 1253"/>
                <a:gd name="T71" fmla="*/ 0 h 1471"/>
                <a:gd name="T72" fmla="*/ 157 w 1253"/>
                <a:gd name="T73" fmla="*/ 15 h 1471"/>
                <a:gd name="T74" fmla="*/ 174 w 1253"/>
                <a:gd name="T75" fmla="*/ 82 h 1471"/>
                <a:gd name="T76" fmla="*/ 250 w 1253"/>
                <a:gd name="T77" fmla="*/ 144 h 1471"/>
                <a:gd name="T78" fmla="*/ 118 w 1253"/>
                <a:gd name="T79" fmla="*/ 414 h 1471"/>
                <a:gd name="T80" fmla="*/ 30 w 1253"/>
                <a:gd name="T81" fmla="*/ 421 h 1471"/>
                <a:gd name="T82" fmla="*/ 16 w 1253"/>
                <a:gd name="T83" fmla="*/ 454 h 1471"/>
                <a:gd name="T84" fmla="*/ 102 w 1253"/>
                <a:gd name="T85" fmla="*/ 534 h 1471"/>
                <a:gd name="T86" fmla="*/ 98 w 1253"/>
                <a:gd name="T87" fmla="*/ 616 h 1471"/>
                <a:gd name="T88" fmla="*/ 10 w 1253"/>
                <a:gd name="T89" fmla="*/ 614 h 1471"/>
                <a:gd name="T90" fmla="*/ 0 w 1253"/>
                <a:gd name="T91" fmla="*/ 655 h 1471"/>
                <a:gd name="T92" fmla="*/ 74 w 1253"/>
                <a:gd name="T93" fmla="*/ 652 h 1471"/>
                <a:gd name="T94" fmla="*/ 76 w 1253"/>
                <a:gd name="T95" fmla="*/ 683 h 1471"/>
                <a:gd name="T96" fmla="*/ 23 w 1253"/>
                <a:gd name="T97" fmla="*/ 712 h 1471"/>
                <a:gd name="T98" fmla="*/ 56 w 1253"/>
                <a:gd name="T99" fmla="*/ 775 h 1471"/>
                <a:gd name="T100" fmla="*/ 122 w 1253"/>
                <a:gd name="T101" fmla="*/ 797 h 1471"/>
                <a:gd name="T102" fmla="*/ 163 w 1253"/>
                <a:gd name="T103" fmla="*/ 767 h 1471"/>
                <a:gd name="T104" fmla="*/ 181 w 1253"/>
                <a:gd name="T105" fmla="*/ 714 h 1471"/>
                <a:gd name="T106" fmla="*/ 205 w 1253"/>
                <a:gd name="T107" fmla="*/ 703 h 1471"/>
                <a:gd name="T108" fmla="*/ 232 w 1253"/>
                <a:gd name="T109" fmla="*/ 731 h 1471"/>
                <a:gd name="T110" fmla="*/ 224 w 1253"/>
                <a:gd name="T111" fmla="*/ 799 h 1471"/>
                <a:gd name="T112" fmla="*/ 205 w 1253"/>
                <a:gd name="T113" fmla="*/ 831 h 1471"/>
                <a:gd name="T114" fmla="*/ 210 w 1253"/>
                <a:gd name="T115" fmla="*/ 886 h 1471"/>
                <a:gd name="T116" fmla="*/ 491 w 1253"/>
                <a:gd name="T117" fmla="*/ 1471 h 1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3" h="1471">
                  <a:moveTo>
                    <a:pt x="491" y="1471"/>
                  </a:moveTo>
                  <a:lnTo>
                    <a:pt x="569" y="1432"/>
                  </a:lnTo>
                  <a:lnTo>
                    <a:pt x="616" y="1264"/>
                  </a:lnTo>
                  <a:lnTo>
                    <a:pt x="614" y="1057"/>
                  </a:lnTo>
                  <a:lnTo>
                    <a:pt x="881" y="768"/>
                  </a:lnTo>
                  <a:lnTo>
                    <a:pt x="881" y="700"/>
                  </a:lnTo>
                  <a:lnTo>
                    <a:pt x="935" y="679"/>
                  </a:lnTo>
                  <a:lnTo>
                    <a:pt x="933" y="600"/>
                  </a:lnTo>
                  <a:lnTo>
                    <a:pt x="874" y="485"/>
                  </a:lnTo>
                  <a:lnTo>
                    <a:pt x="908" y="423"/>
                  </a:lnTo>
                  <a:lnTo>
                    <a:pt x="982" y="491"/>
                  </a:lnTo>
                  <a:lnTo>
                    <a:pt x="1077" y="495"/>
                  </a:lnTo>
                  <a:lnTo>
                    <a:pt x="1077" y="534"/>
                  </a:lnTo>
                  <a:lnTo>
                    <a:pt x="1048" y="566"/>
                  </a:lnTo>
                  <a:lnTo>
                    <a:pt x="1054" y="584"/>
                  </a:lnTo>
                  <a:lnTo>
                    <a:pt x="1105" y="586"/>
                  </a:lnTo>
                  <a:lnTo>
                    <a:pt x="1116" y="642"/>
                  </a:lnTo>
                  <a:lnTo>
                    <a:pt x="1130" y="642"/>
                  </a:lnTo>
                  <a:lnTo>
                    <a:pt x="1169" y="574"/>
                  </a:lnTo>
                  <a:lnTo>
                    <a:pt x="1188" y="395"/>
                  </a:lnTo>
                  <a:lnTo>
                    <a:pt x="1251" y="350"/>
                  </a:lnTo>
                  <a:lnTo>
                    <a:pt x="1253" y="288"/>
                  </a:lnTo>
                  <a:lnTo>
                    <a:pt x="1228" y="239"/>
                  </a:lnTo>
                  <a:lnTo>
                    <a:pt x="1188" y="237"/>
                  </a:lnTo>
                  <a:lnTo>
                    <a:pt x="1030" y="341"/>
                  </a:lnTo>
                  <a:lnTo>
                    <a:pt x="1040" y="408"/>
                  </a:lnTo>
                  <a:lnTo>
                    <a:pt x="929" y="408"/>
                  </a:lnTo>
                  <a:lnTo>
                    <a:pt x="891" y="360"/>
                  </a:lnTo>
                  <a:lnTo>
                    <a:pt x="869" y="363"/>
                  </a:lnTo>
                  <a:lnTo>
                    <a:pt x="876" y="429"/>
                  </a:lnTo>
                  <a:lnTo>
                    <a:pt x="637" y="412"/>
                  </a:lnTo>
                  <a:lnTo>
                    <a:pt x="489" y="346"/>
                  </a:lnTo>
                  <a:lnTo>
                    <a:pt x="481" y="265"/>
                  </a:lnTo>
                  <a:lnTo>
                    <a:pt x="382" y="204"/>
                  </a:lnTo>
                  <a:lnTo>
                    <a:pt x="381" y="77"/>
                  </a:lnTo>
                  <a:lnTo>
                    <a:pt x="313" y="0"/>
                  </a:lnTo>
                  <a:lnTo>
                    <a:pt x="157" y="15"/>
                  </a:lnTo>
                  <a:lnTo>
                    <a:pt x="174" y="82"/>
                  </a:lnTo>
                  <a:lnTo>
                    <a:pt x="250" y="144"/>
                  </a:lnTo>
                  <a:lnTo>
                    <a:pt x="118" y="414"/>
                  </a:lnTo>
                  <a:lnTo>
                    <a:pt x="30" y="421"/>
                  </a:lnTo>
                  <a:lnTo>
                    <a:pt x="16" y="454"/>
                  </a:lnTo>
                  <a:lnTo>
                    <a:pt x="102" y="534"/>
                  </a:lnTo>
                  <a:lnTo>
                    <a:pt x="98" y="616"/>
                  </a:lnTo>
                  <a:lnTo>
                    <a:pt x="10" y="614"/>
                  </a:lnTo>
                  <a:lnTo>
                    <a:pt x="0" y="655"/>
                  </a:lnTo>
                  <a:lnTo>
                    <a:pt x="74" y="652"/>
                  </a:lnTo>
                  <a:lnTo>
                    <a:pt x="76" y="683"/>
                  </a:lnTo>
                  <a:lnTo>
                    <a:pt x="23" y="712"/>
                  </a:lnTo>
                  <a:lnTo>
                    <a:pt x="56" y="775"/>
                  </a:lnTo>
                  <a:lnTo>
                    <a:pt x="122" y="797"/>
                  </a:lnTo>
                  <a:lnTo>
                    <a:pt x="163" y="767"/>
                  </a:lnTo>
                  <a:lnTo>
                    <a:pt x="181" y="714"/>
                  </a:lnTo>
                  <a:lnTo>
                    <a:pt x="205" y="703"/>
                  </a:lnTo>
                  <a:lnTo>
                    <a:pt x="232" y="731"/>
                  </a:lnTo>
                  <a:lnTo>
                    <a:pt x="224" y="799"/>
                  </a:lnTo>
                  <a:lnTo>
                    <a:pt x="205" y="831"/>
                  </a:lnTo>
                  <a:lnTo>
                    <a:pt x="210" y="886"/>
                  </a:lnTo>
                  <a:lnTo>
                    <a:pt x="491" y="147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03" name="Freeform 302"/>
            <p:cNvSpPr>
              <a:spLocks/>
            </p:cNvSpPr>
            <p:nvPr/>
          </p:nvSpPr>
          <p:spPr bwMode="auto">
            <a:xfrm>
              <a:off x="8696051" y="2828473"/>
              <a:ext cx="177740" cy="81585"/>
            </a:xfrm>
            <a:custGeom>
              <a:avLst/>
              <a:gdLst>
                <a:gd name="T0" fmla="*/ 0 w 368"/>
                <a:gd name="T1" fmla="*/ 16 h 168"/>
                <a:gd name="T2" fmla="*/ 8 w 368"/>
                <a:gd name="T3" fmla="*/ 89 h 168"/>
                <a:gd name="T4" fmla="*/ 146 w 368"/>
                <a:gd name="T5" fmla="*/ 152 h 168"/>
                <a:gd name="T6" fmla="*/ 368 w 368"/>
                <a:gd name="T7" fmla="*/ 168 h 168"/>
                <a:gd name="T8" fmla="*/ 360 w 368"/>
                <a:gd name="T9" fmla="*/ 114 h 168"/>
                <a:gd name="T10" fmla="*/ 212 w 368"/>
                <a:gd name="T11" fmla="*/ 74 h 168"/>
                <a:gd name="T12" fmla="*/ 86 w 368"/>
                <a:gd name="T13" fmla="*/ 0 h 168"/>
                <a:gd name="T14" fmla="*/ 0 w 368"/>
                <a:gd name="T15" fmla="*/ 1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8" h="168">
                  <a:moveTo>
                    <a:pt x="0" y="16"/>
                  </a:moveTo>
                  <a:lnTo>
                    <a:pt x="8" y="89"/>
                  </a:lnTo>
                  <a:lnTo>
                    <a:pt x="146" y="152"/>
                  </a:lnTo>
                  <a:lnTo>
                    <a:pt x="368" y="168"/>
                  </a:lnTo>
                  <a:lnTo>
                    <a:pt x="360" y="114"/>
                  </a:lnTo>
                  <a:lnTo>
                    <a:pt x="212" y="74"/>
                  </a:lnTo>
                  <a:lnTo>
                    <a:pt x="86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04" name="Freeform 303"/>
            <p:cNvSpPr>
              <a:spLocks/>
            </p:cNvSpPr>
            <p:nvPr/>
          </p:nvSpPr>
          <p:spPr bwMode="auto">
            <a:xfrm>
              <a:off x="8897102" y="2875093"/>
              <a:ext cx="56818" cy="24767"/>
            </a:xfrm>
            <a:custGeom>
              <a:avLst/>
              <a:gdLst>
                <a:gd name="T0" fmla="*/ 0 w 116"/>
                <a:gd name="T1" fmla="*/ 12 h 50"/>
                <a:gd name="T2" fmla="*/ 26 w 116"/>
                <a:gd name="T3" fmla="*/ 49 h 50"/>
                <a:gd name="T4" fmla="*/ 116 w 116"/>
                <a:gd name="T5" fmla="*/ 50 h 50"/>
                <a:gd name="T6" fmla="*/ 107 w 116"/>
                <a:gd name="T7" fmla="*/ 0 h 50"/>
                <a:gd name="T8" fmla="*/ 0 w 116"/>
                <a:gd name="T9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50">
                  <a:moveTo>
                    <a:pt x="0" y="12"/>
                  </a:moveTo>
                  <a:lnTo>
                    <a:pt x="26" y="49"/>
                  </a:lnTo>
                  <a:lnTo>
                    <a:pt x="116" y="50"/>
                  </a:lnTo>
                  <a:lnTo>
                    <a:pt x="10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05" name="Freeform 304"/>
            <p:cNvSpPr>
              <a:spLocks/>
            </p:cNvSpPr>
            <p:nvPr/>
          </p:nvSpPr>
          <p:spPr bwMode="auto">
            <a:xfrm>
              <a:off x="8888360" y="2923172"/>
              <a:ext cx="113637" cy="142775"/>
            </a:xfrm>
            <a:custGeom>
              <a:avLst/>
              <a:gdLst>
                <a:gd name="T0" fmla="*/ 22 w 234"/>
                <a:gd name="T1" fmla="*/ 0 h 294"/>
                <a:gd name="T2" fmla="*/ 0 w 234"/>
                <a:gd name="T3" fmla="*/ 40 h 294"/>
                <a:gd name="T4" fmla="*/ 58 w 234"/>
                <a:gd name="T5" fmla="*/ 151 h 294"/>
                <a:gd name="T6" fmla="*/ 60 w 234"/>
                <a:gd name="T7" fmla="*/ 237 h 294"/>
                <a:gd name="T8" fmla="*/ 70 w 234"/>
                <a:gd name="T9" fmla="*/ 260 h 294"/>
                <a:gd name="T10" fmla="*/ 138 w 234"/>
                <a:gd name="T11" fmla="*/ 261 h 294"/>
                <a:gd name="T12" fmla="*/ 177 w 234"/>
                <a:gd name="T13" fmla="*/ 225 h 294"/>
                <a:gd name="T14" fmla="*/ 205 w 234"/>
                <a:gd name="T15" fmla="*/ 241 h 294"/>
                <a:gd name="T16" fmla="*/ 211 w 234"/>
                <a:gd name="T17" fmla="*/ 294 h 294"/>
                <a:gd name="T18" fmla="*/ 233 w 234"/>
                <a:gd name="T19" fmla="*/ 280 h 294"/>
                <a:gd name="T20" fmla="*/ 234 w 234"/>
                <a:gd name="T21" fmla="*/ 213 h 294"/>
                <a:gd name="T22" fmla="*/ 216 w 234"/>
                <a:gd name="T23" fmla="*/ 211 h 294"/>
                <a:gd name="T24" fmla="*/ 204 w 234"/>
                <a:gd name="T25" fmla="*/ 154 h 294"/>
                <a:gd name="T26" fmla="*/ 156 w 234"/>
                <a:gd name="T27" fmla="*/ 152 h 294"/>
                <a:gd name="T28" fmla="*/ 145 w 234"/>
                <a:gd name="T29" fmla="*/ 120 h 294"/>
                <a:gd name="T30" fmla="*/ 173 w 234"/>
                <a:gd name="T31" fmla="*/ 82 h 294"/>
                <a:gd name="T32" fmla="*/ 174 w 234"/>
                <a:gd name="T33" fmla="*/ 62 h 294"/>
                <a:gd name="T34" fmla="*/ 89 w 234"/>
                <a:gd name="T35" fmla="*/ 62 h 294"/>
                <a:gd name="T36" fmla="*/ 22 w 234"/>
                <a:gd name="T3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4" h="294">
                  <a:moveTo>
                    <a:pt x="22" y="0"/>
                  </a:moveTo>
                  <a:lnTo>
                    <a:pt x="0" y="40"/>
                  </a:lnTo>
                  <a:lnTo>
                    <a:pt x="58" y="151"/>
                  </a:lnTo>
                  <a:lnTo>
                    <a:pt x="60" y="237"/>
                  </a:lnTo>
                  <a:lnTo>
                    <a:pt x="70" y="260"/>
                  </a:lnTo>
                  <a:lnTo>
                    <a:pt x="138" y="261"/>
                  </a:lnTo>
                  <a:lnTo>
                    <a:pt x="177" y="225"/>
                  </a:lnTo>
                  <a:lnTo>
                    <a:pt x="205" y="241"/>
                  </a:lnTo>
                  <a:lnTo>
                    <a:pt x="211" y="294"/>
                  </a:lnTo>
                  <a:lnTo>
                    <a:pt x="233" y="280"/>
                  </a:lnTo>
                  <a:lnTo>
                    <a:pt x="234" y="213"/>
                  </a:lnTo>
                  <a:lnTo>
                    <a:pt x="216" y="211"/>
                  </a:lnTo>
                  <a:lnTo>
                    <a:pt x="204" y="154"/>
                  </a:lnTo>
                  <a:lnTo>
                    <a:pt x="156" y="152"/>
                  </a:lnTo>
                  <a:lnTo>
                    <a:pt x="145" y="120"/>
                  </a:lnTo>
                  <a:lnTo>
                    <a:pt x="173" y="82"/>
                  </a:lnTo>
                  <a:lnTo>
                    <a:pt x="174" y="62"/>
                  </a:lnTo>
                  <a:lnTo>
                    <a:pt x="89" y="6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06" name="Freeform 305"/>
            <p:cNvSpPr>
              <a:spLocks/>
            </p:cNvSpPr>
            <p:nvPr/>
          </p:nvSpPr>
          <p:spPr bwMode="auto">
            <a:xfrm>
              <a:off x="8993255" y="2850327"/>
              <a:ext cx="205421" cy="493884"/>
            </a:xfrm>
            <a:custGeom>
              <a:avLst/>
              <a:gdLst>
                <a:gd name="T0" fmla="*/ 385 w 424"/>
                <a:gd name="T1" fmla="*/ 1015 h 1015"/>
                <a:gd name="T2" fmla="*/ 337 w 424"/>
                <a:gd name="T3" fmla="*/ 939 h 1015"/>
                <a:gd name="T4" fmla="*/ 371 w 424"/>
                <a:gd name="T5" fmla="*/ 891 h 1015"/>
                <a:gd name="T6" fmla="*/ 339 w 424"/>
                <a:gd name="T7" fmla="*/ 832 h 1015"/>
                <a:gd name="T8" fmla="*/ 308 w 424"/>
                <a:gd name="T9" fmla="*/ 826 h 1015"/>
                <a:gd name="T10" fmla="*/ 302 w 424"/>
                <a:gd name="T11" fmla="*/ 725 h 1015"/>
                <a:gd name="T12" fmla="*/ 257 w 424"/>
                <a:gd name="T13" fmla="*/ 636 h 1015"/>
                <a:gd name="T14" fmla="*/ 243 w 424"/>
                <a:gd name="T15" fmla="*/ 657 h 1015"/>
                <a:gd name="T16" fmla="*/ 213 w 424"/>
                <a:gd name="T17" fmla="*/ 710 h 1015"/>
                <a:gd name="T18" fmla="*/ 174 w 424"/>
                <a:gd name="T19" fmla="*/ 715 h 1015"/>
                <a:gd name="T20" fmla="*/ 155 w 424"/>
                <a:gd name="T21" fmla="*/ 691 h 1015"/>
                <a:gd name="T22" fmla="*/ 146 w 424"/>
                <a:gd name="T23" fmla="*/ 623 h 1015"/>
                <a:gd name="T24" fmla="*/ 117 w 424"/>
                <a:gd name="T25" fmla="*/ 569 h 1015"/>
                <a:gd name="T26" fmla="*/ 0 w 424"/>
                <a:gd name="T27" fmla="*/ 458 h 1015"/>
                <a:gd name="T28" fmla="*/ 28 w 424"/>
                <a:gd name="T29" fmla="*/ 439 h 1015"/>
                <a:gd name="T30" fmla="*/ 33 w 424"/>
                <a:gd name="T31" fmla="*/ 359 h 1015"/>
                <a:gd name="T32" fmla="*/ 77 w 424"/>
                <a:gd name="T33" fmla="*/ 287 h 1015"/>
                <a:gd name="T34" fmla="*/ 95 w 424"/>
                <a:gd name="T35" fmla="*/ 108 h 1015"/>
                <a:gd name="T36" fmla="*/ 157 w 424"/>
                <a:gd name="T37" fmla="*/ 65 h 1015"/>
                <a:gd name="T38" fmla="*/ 159 w 424"/>
                <a:gd name="T39" fmla="*/ 0 h 1015"/>
                <a:gd name="T40" fmla="*/ 197 w 424"/>
                <a:gd name="T41" fmla="*/ 13 h 1015"/>
                <a:gd name="T42" fmla="*/ 255 w 424"/>
                <a:gd name="T43" fmla="*/ 98 h 1015"/>
                <a:gd name="T44" fmla="*/ 211 w 424"/>
                <a:gd name="T45" fmla="*/ 191 h 1015"/>
                <a:gd name="T46" fmla="*/ 240 w 424"/>
                <a:gd name="T47" fmla="*/ 264 h 1015"/>
                <a:gd name="T48" fmla="*/ 314 w 424"/>
                <a:gd name="T49" fmla="*/ 293 h 1015"/>
                <a:gd name="T50" fmla="*/ 327 w 424"/>
                <a:gd name="T51" fmla="*/ 372 h 1015"/>
                <a:gd name="T52" fmla="*/ 424 w 424"/>
                <a:gd name="T53" fmla="*/ 387 h 1015"/>
                <a:gd name="T54" fmla="*/ 397 w 424"/>
                <a:gd name="T55" fmla="*/ 434 h 1015"/>
                <a:gd name="T56" fmla="*/ 274 w 424"/>
                <a:gd name="T57" fmla="*/ 481 h 1015"/>
                <a:gd name="T58" fmla="*/ 261 w 424"/>
                <a:gd name="T59" fmla="*/ 561 h 1015"/>
                <a:gd name="T60" fmla="*/ 351 w 424"/>
                <a:gd name="T61" fmla="*/ 676 h 1015"/>
                <a:gd name="T62" fmla="*/ 355 w 424"/>
                <a:gd name="T63" fmla="*/ 738 h 1015"/>
                <a:gd name="T64" fmla="*/ 334 w 424"/>
                <a:gd name="T65" fmla="*/ 760 h 1015"/>
                <a:gd name="T66" fmla="*/ 336 w 424"/>
                <a:gd name="T67" fmla="*/ 779 h 1015"/>
                <a:gd name="T68" fmla="*/ 403 w 424"/>
                <a:gd name="T69" fmla="*/ 877 h 1015"/>
                <a:gd name="T70" fmla="*/ 405 w 424"/>
                <a:gd name="T71" fmla="*/ 980 h 1015"/>
                <a:gd name="T72" fmla="*/ 385 w 424"/>
                <a:gd name="T73" fmla="*/ 1015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4" h="1015">
                  <a:moveTo>
                    <a:pt x="385" y="1015"/>
                  </a:moveTo>
                  <a:lnTo>
                    <a:pt x="337" y="939"/>
                  </a:lnTo>
                  <a:lnTo>
                    <a:pt x="371" y="891"/>
                  </a:lnTo>
                  <a:lnTo>
                    <a:pt x="339" y="832"/>
                  </a:lnTo>
                  <a:lnTo>
                    <a:pt x="308" y="826"/>
                  </a:lnTo>
                  <a:lnTo>
                    <a:pt x="302" y="725"/>
                  </a:lnTo>
                  <a:lnTo>
                    <a:pt x="257" y="636"/>
                  </a:lnTo>
                  <a:lnTo>
                    <a:pt x="243" y="657"/>
                  </a:lnTo>
                  <a:lnTo>
                    <a:pt x="213" y="710"/>
                  </a:lnTo>
                  <a:lnTo>
                    <a:pt x="174" y="715"/>
                  </a:lnTo>
                  <a:lnTo>
                    <a:pt x="155" y="691"/>
                  </a:lnTo>
                  <a:lnTo>
                    <a:pt x="146" y="623"/>
                  </a:lnTo>
                  <a:lnTo>
                    <a:pt x="117" y="569"/>
                  </a:lnTo>
                  <a:lnTo>
                    <a:pt x="0" y="458"/>
                  </a:lnTo>
                  <a:lnTo>
                    <a:pt x="28" y="439"/>
                  </a:lnTo>
                  <a:lnTo>
                    <a:pt x="33" y="359"/>
                  </a:lnTo>
                  <a:lnTo>
                    <a:pt x="77" y="287"/>
                  </a:lnTo>
                  <a:lnTo>
                    <a:pt x="95" y="108"/>
                  </a:lnTo>
                  <a:lnTo>
                    <a:pt x="157" y="65"/>
                  </a:lnTo>
                  <a:lnTo>
                    <a:pt x="159" y="0"/>
                  </a:lnTo>
                  <a:lnTo>
                    <a:pt x="197" y="13"/>
                  </a:lnTo>
                  <a:lnTo>
                    <a:pt x="255" y="98"/>
                  </a:lnTo>
                  <a:lnTo>
                    <a:pt x="211" y="191"/>
                  </a:lnTo>
                  <a:lnTo>
                    <a:pt x="240" y="264"/>
                  </a:lnTo>
                  <a:lnTo>
                    <a:pt x="314" y="293"/>
                  </a:lnTo>
                  <a:lnTo>
                    <a:pt x="327" y="372"/>
                  </a:lnTo>
                  <a:lnTo>
                    <a:pt x="424" y="387"/>
                  </a:lnTo>
                  <a:lnTo>
                    <a:pt x="397" y="434"/>
                  </a:lnTo>
                  <a:lnTo>
                    <a:pt x="274" y="481"/>
                  </a:lnTo>
                  <a:lnTo>
                    <a:pt x="261" y="561"/>
                  </a:lnTo>
                  <a:lnTo>
                    <a:pt x="351" y="676"/>
                  </a:lnTo>
                  <a:lnTo>
                    <a:pt x="355" y="738"/>
                  </a:lnTo>
                  <a:lnTo>
                    <a:pt x="334" y="760"/>
                  </a:lnTo>
                  <a:lnTo>
                    <a:pt x="336" y="779"/>
                  </a:lnTo>
                  <a:lnTo>
                    <a:pt x="403" y="877"/>
                  </a:lnTo>
                  <a:lnTo>
                    <a:pt x="405" y="980"/>
                  </a:lnTo>
                  <a:lnTo>
                    <a:pt x="385" y="101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07" name="Freeform 306"/>
            <p:cNvSpPr>
              <a:spLocks/>
            </p:cNvSpPr>
            <p:nvPr/>
          </p:nvSpPr>
          <p:spPr bwMode="auto">
            <a:xfrm>
              <a:off x="9122866" y="3075633"/>
              <a:ext cx="196680" cy="400643"/>
            </a:xfrm>
            <a:custGeom>
              <a:avLst/>
              <a:gdLst>
                <a:gd name="T0" fmla="*/ 119 w 404"/>
                <a:gd name="T1" fmla="*/ 0 h 824"/>
                <a:gd name="T2" fmla="*/ 175 w 404"/>
                <a:gd name="T3" fmla="*/ 71 h 824"/>
                <a:gd name="T4" fmla="*/ 175 w 404"/>
                <a:gd name="T5" fmla="*/ 158 h 824"/>
                <a:gd name="T6" fmla="*/ 194 w 404"/>
                <a:gd name="T7" fmla="*/ 167 h 824"/>
                <a:gd name="T8" fmla="*/ 282 w 404"/>
                <a:gd name="T9" fmla="*/ 126 h 824"/>
                <a:gd name="T10" fmla="*/ 299 w 404"/>
                <a:gd name="T11" fmla="*/ 131 h 824"/>
                <a:gd name="T12" fmla="*/ 404 w 404"/>
                <a:gd name="T13" fmla="*/ 253 h 824"/>
                <a:gd name="T14" fmla="*/ 401 w 404"/>
                <a:gd name="T15" fmla="*/ 336 h 824"/>
                <a:gd name="T16" fmla="*/ 366 w 404"/>
                <a:gd name="T17" fmla="*/ 330 h 824"/>
                <a:gd name="T18" fmla="*/ 336 w 404"/>
                <a:gd name="T19" fmla="*/ 311 h 824"/>
                <a:gd name="T20" fmla="*/ 313 w 404"/>
                <a:gd name="T21" fmla="*/ 313 h 824"/>
                <a:gd name="T22" fmla="*/ 272 w 404"/>
                <a:gd name="T23" fmla="*/ 381 h 824"/>
                <a:gd name="T24" fmla="*/ 280 w 404"/>
                <a:gd name="T25" fmla="*/ 417 h 824"/>
                <a:gd name="T26" fmla="*/ 313 w 404"/>
                <a:gd name="T27" fmla="*/ 434 h 824"/>
                <a:gd name="T28" fmla="*/ 311 w 404"/>
                <a:gd name="T29" fmla="*/ 475 h 824"/>
                <a:gd name="T30" fmla="*/ 288 w 404"/>
                <a:gd name="T31" fmla="*/ 486 h 824"/>
                <a:gd name="T32" fmla="*/ 209 w 404"/>
                <a:gd name="T33" fmla="*/ 432 h 824"/>
                <a:gd name="T34" fmla="*/ 209 w 404"/>
                <a:gd name="T35" fmla="*/ 384 h 824"/>
                <a:gd name="T36" fmla="*/ 177 w 404"/>
                <a:gd name="T37" fmla="*/ 382 h 824"/>
                <a:gd name="T38" fmla="*/ 163 w 404"/>
                <a:gd name="T39" fmla="*/ 403 h 824"/>
                <a:gd name="T40" fmla="*/ 156 w 404"/>
                <a:gd name="T41" fmla="*/ 619 h 824"/>
                <a:gd name="T42" fmla="*/ 207 w 404"/>
                <a:gd name="T43" fmla="*/ 713 h 824"/>
                <a:gd name="T44" fmla="*/ 297 w 404"/>
                <a:gd name="T45" fmla="*/ 799 h 824"/>
                <a:gd name="T46" fmla="*/ 293 w 404"/>
                <a:gd name="T47" fmla="*/ 824 h 824"/>
                <a:gd name="T48" fmla="*/ 246 w 404"/>
                <a:gd name="T49" fmla="*/ 822 h 824"/>
                <a:gd name="T50" fmla="*/ 202 w 404"/>
                <a:gd name="T51" fmla="*/ 757 h 824"/>
                <a:gd name="T52" fmla="*/ 155 w 404"/>
                <a:gd name="T53" fmla="*/ 757 h 824"/>
                <a:gd name="T54" fmla="*/ 98 w 404"/>
                <a:gd name="T55" fmla="*/ 711 h 824"/>
                <a:gd name="T56" fmla="*/ 81 w 404"/>
                <a:gd name="T57" fmla="*/ 662 h 824"/>
                <a:gd name="T58" fmla="*/ 106 w 404"/>
                <a:gd name="T59" fmla="*/ 621 h 824"/>
                <a:gd name="T60" fmla="*/ 114 w 404"/>
                <a:gd name="T61" fmla="*/ 585 h 824"/>
                <a:gd name="T62" fmla="*/ 141 w 404"/>
                <a:gd name="T63" fmla="*/ 537 h 824"/>
                <a:gd name="T64" fmla="*/ 140 w 404"/>
                <a:gd name="T65" fmla="*/ 426 h 824"/>
                <a:gd name="T66" fmla="*/ 74 w 404"/>
                <a:gd name="T67" fmla="*/ 331 h 824"/>
                <a:gd name="T68" fmla="*/ 71 w 404"/>
                <a:gd name="T69" fmla="*/ 320 h 824"/>
                <a:gd name="T70" fmla="*/ 92 w 404"/>
                <a:gd name="T71" fmla="*/ 297 h 824"/>
                <a:gd name="T72" fmla="*/ 87 w 404"/>
                <a:gd name="T73" fmla="*/ 222 h 824"/>
                <a:gd name="T74" fmla="*/ 0 w 404"/>
                <a:gd name="T75" fmla="*/ 111 h 824"/>
                <a:gd name="T76" fmla="*/ 10 w 404"/>
                <a:gd name="T77" fmla="*/ 46 h 824"/>
                <a:gd name="T78" fmla="*/ 119 w 404"/>
                <a:gd name="T7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4" h="824">
                  <a:moveTo>
                    <a:pt x="119" y="0"/>
                  </a:moveTo>
                  <a:lnTo>
                    <a:pt x="175" y="71"/>
                  </a:lnTo>
                  <a:lnTo>
                    <a:pt x="175" y="158"/>
                  </a:lnTo>
                  <a:lnTo>
                    <a:pt x="194" y="167"/>
                  </a:lnTo>
                  <a:lnTo>
                    <a:pt x="282" y="126"/>
                  </a:lnTo>
                  <a:lnTo>
                    <a:pt x="299" y="131"/>
                  </a:lnTo>
                  <a:lnTo>
                    <a:pt x="404" y="253"/>
                  </a:lnTo>
                  <a:lnTo>
                    <a:pt x="401" y="336"/>
                  </a:lnTo>
                  <a:lnTo>
                    <a:pt x="366" y="330"/>
                  </a:lnTo>
                  <a:lnTo>
                    <a:pt x="336" y="311"/>
                  </a:lnTo>
                  <a:lnTo>
                    <a:pt x="313" y="313"/>
                  </a:lnTo>
                  <a:lnTo>
                    <a:pt x="272" y="381"/>
                  </a:lnTo>
                  <a:lnTo>
                    <a:pt x="280" y="417"/>
                  </a:lnTo>
                  <a:lnTo>
                    <a:pt x="313" y="434"/>
                  </a:lnTo>
                  <a:lnTo>
                    <a:pt x="311" y="475"/>
                  </a:lnTo>
                  <a:lnTo>
                    <a:pt x="288" y="486"/>
                  </a:lnTo>
                  <a:lnTo>
                    <a:pt x="209" y="432"/>
                  </a:lnTo>
                  <a:lnTo>
                    <a:pt x="209" y="384"/>
                  </a:lnTo>
                  <a:lnTo>
                    <a:pt x="177" y="382"/>
                  </a:lnTo>
                  <a:lnTo>
                    <a:pt x="163" y="403"/>
                  </a:lnTo>
                  <a:lnTo>
                    <a:pt x="156" y="619"/>
                  </a:lnTo>
                  <a:lnTo>
                    <a:pt x="207" y="713"/>
                  </a:lnTo>
                  <a:lnTo>
                    <a:pt x="297" y="799"/>
                  </a:lnTo>
                  <a:lnTo>
                    <a:pt x="293" y="824"/>
                  </a:lnTo>
                  <a:lnTo>
                    <a:pt x="246" y="822"/>
                  </a:lnTo>
                  <a:lnTo>
                    <a:pt x="202" y="757"/>
                  </a:lnTo>
                  <a:lnTo>
                    <a:pt x="155" y="757"/>
                  </a:lnTo>
                  <a:lnTo>
                    <a:pt x="98" y="711"/>
                  </a:lnTo>
                  <a:lnTo>
                    <a:pt x="81" y="662"/>
                  </a:lnTo>
                  <a:lnTo>
                    <a:pt x="106" y="621"/>
                  </a:lnTo>
                  <a:lnTo>
                    <a:pt x="114" y="585"/>
                  </a:lnTo>
                  <a:lnTo>
                    <a:pt x="141" y="537"/>
                  </a:lnTo>
                  <a:lnTo>
                    <a:pt x="140" y="426"/>
                  </a:lnTo>
                  <a:lnTo>
                    <a:pt x="74" y="331"/>
                  </a:lnTo>
                  <a:lnTo>
                    <a:pt x="71" y="320"/>
                  </a:lnTo>
                  <a:lnTo>
                    <a:pt x="92" y="297"/>
                  </a:lnTo>
                  <a:lnTo>
                    <a:pt x="87" y="222"/>
                  </a:lnTo>
                  <a:lnTo>
                    <a:pt x="0" y="111"/>
                  </a:lnTo>
                  <a:lnTo>
                    <a:pt x="10" y="46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08" name="Freeform 307"/>
            <p:cNvSpPr>
              <a:spLocks/>
            </p:cNvSpPr>
            <p:nvPr/>
          </p:nvSpPr>
          <p:spPr bwMode="auto">
            <a:xfrm>
              <a:off x="9207418" y="3441822"/>
              <a:ext cx="116551" cy="155886"/>
            </a:xfrm>
            <a:custGeom>
              <a:avLst/>
              <a:gdLst>
                <a:gd name="T0" fmla="*/ 0 w 242"/>
                <a:gd name="T1" fmla="*/ 1 h 322"/>
                <a:gd name="T2" fmla="*/ 35 w 242"/>
                <a:gd name="T3" fmla="*/ 79 h 322"/>
                <a:gd name="T4" fmla="*/ 43 w 242"/>
                <a:gd name="T5" fmla="*/ 179 h 322"/>
                <a:gd name="T6" fmla="*/ 89 w 242"/>
                <a:gd name="T7" fmla="*/ 250 h 322"/>
                <a:gd name="T8" fmla="*/ 200 w 242"/>
                <a:gd name="T9" fmla="*/ 318 h 322"/>
                <a:gd name="T10" fmla="*/ 242 w 242"/>
                <a:gd name="T11" fmla="*/ 322 h 322"/>
                <a:gd name="T12" fmla="*/ 235 w 242"/>
                <a:gd name="T13" fmla="*/ 252 h 322"/>
                <a:gd name="T14" fmla="*/ 198 w 242"/>
                <a:gd name="T15" fmla="*/ 164 h 322"/>
                <a:gd name="T16" fmla="*/ 144 w 242"/>
                <a:gd name="T17" fmla="*/ 50 h 322"/>
                <a:gd name="T18" fmla="*/ 140 w 242"/>
                <a:gd name="T19" fmla="*/ 70 h 322"/>
                <a:gd name="T20" fmla="*/ 75 w 242"/>
                <a:gd name="T21" fmla="*/ 67 h 322"/>
                <a:gd name="T22" fmla="*/ 30 w 242"/>
                <a:gd name="T23" fmla="*/ 0 h 322"/>
                <a:gd name="T24" fmla="*/ 0 w 242"/>
                <a:gd name="T25" fmla="*/ 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2" h="322">
                  <a:moveTo>
                    <a:pt x="0" y="1"/>
                  </a:moveTo>
                  <a:lnTo>
                    <a:pt x="35" y="79"/>
                  </a:lnTo>
                  <a:lnTo>
                    <a:pt x="43" y="179"/>
                  </a:lnTo>
                  <a:lnTo>
                    <a:pt x="89" y="250"/>
                  </a:lnTo>
                  <a:lnTo>
                    <a:pt x="200" y="318"/>
                  </a:lnTo>
                  <a:lnTo>
                    <a:pt x="242" y="322"/>
                  </a:lnTo>
                  <a:lnTo>
                    <a:pt x="235" y="252"/>
                  </a:lnTo>
                  <a:lnTo>
                    <a:pt x="198" y="164"/>
                  </a:lnTo>
                  <a:lnTo>
                    <a:pt x="144" y="50"/>
                  </a:lnTo>
                  <a:lnTo>
                    <a:pt x="140" y="70"/>
                  </a:lnTo>
                  <a:lnTo>
                    <a:pt x="75" y="67"/>
                  </a:lnTo>
                  <a:lnTo>
                    <a:pt x="3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09" name="Freeform 308"/>
            <p:cNvSpPr>
              <a:spLocks/>
            </p:cNvSpPr>
            <p:nvPr/>
          </p:nvSpPr>
          <p:spPr bwMode="auto">
            <a:xfrm>
              <a:off x="9265693" y="3224745"/>
              <a:ext cx="109267" cy="120922"/>
            </a:xfrm>
            <a:custGeom>
              <a:avLst/>
              <a:gdLst>
                <a:gd name="T0" fmla="*/ 12 w 223"/>
                <a:gd name="T1" fmla="*/ 173 h 249"/>
                <a:gd name="T2" fmla="*/ 82 w 223"/>
                <a:gd name="T3" fmla="*/ 249 h 249"/>
                <a:gd name="T4" fmla="*/ 212 w 223"/>
                <a:gd name="T5" fmla="*/ 152 h 249"/>
                <a:gd name="T6" fmla="*/ 223 w 223"/>
                <a:gd name="T7" fmla="*/ 0 h 249"/>
                <a:gd name="T8" fmla="*/ 156 w 223"/>
                <a:gd name="T9" fmla="*/ 46 h 249"/>
                <a:gd name="T10" fmla="*/ 122 w 223"/>
                <a:gd name="T11" fmla="*/ 26 h 249"/>
                <a:gd name="T12" fmla="*/ 74 w 223"/>
                <a:gd name="T13" fmla="*/ 20 h 249"/>
                <a:gd name="T14" fmla="*/ 48 w 223"/>
                <a:gd name="T15" fmla="*/ 2 h 249"/>
                <a:gd name="T16" fmla="*/ 35 w 223"/>
                <a:gd name="T17" fmla="*/ 2 h 249"/>
                <a:gd name="T18" fmla="*/ 0 w 223"/>
                <a:gd name="T19" fmla="*/ 60 h 249"/>
                <a:gd name="T20" fmla="*/ 5 w 223"/>
                <a:gd name="T21" fmla="*/ 86 h 249"/>
                <a:gd name="T22" fmla="*/ 41 w 223"/>
                <a:gd name="T23" fmla="*/ 105 h 249"/>
                <a:gd name="T24" fmla="*/ 37 w 223"/>
                <a:gd name="T25" fmla="*/ 159 h 249"/>
                <a:gd name="T26" fmla="*/ 12 w 223"/>
                <a:gd name="T27" fmla="*/ 17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49">
                  <a:moveTo>
                    <a:pt x="12" y="173"/>
                  </a:moveTo>
                  <a:lnTo>
                    <a:pt x="82" y="249"/>
                  </a:lnTo>
                  <a:lnTo>
                    <a:pt x="212" y="152"/>
                  </a:lnTo>
                  <a:lnTo>
                    <a:pt x="223" y="0"/>
                  </a:lnTo>
                  <a:lnTo>
                    <a:pt x="156" y="46"/>
                  </a:lnTo>
                  <a:lnTo>
                    <a:pt x="122" y="26"/>
                  </a:lnTo>
                  <a:lnTo>
                    <a:pt x="74" y="20"/>
                  </a:lnTo>
                  <a:lnTo>
                    <a:pt x="48" y="2"/>
                  </a:lnTo>
                  <a:lnTo>
                    <a:pt x="35" y="2"/>
                  </a:lnTo>
                  <a:lnTo>
                    <a:pt x="0" y="60"/>
                  </a:lnTo>
                  <a:lnTo>
                    <a:pt x="5" y="86"/>
                  </a:lnTo>
                  <a:lnTo>
                    <a:pt x="41" y="105"/>
                  </a:lnTo>
                  <a:lnTo>
                    <a:pt x="37" y="159"/>
                  </a:lnTo>
                  <a:lnTo>
                    <a:pt x="12" y="173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10" name="Freeform 309"/>
            <p:cNvSpPr>
              <a:spLocks/>
            </p:cNvSpPr>
            <p:nvPr/>
          </p:nvSpPr>
          <p:spPr bwMode="auto">
            <a:xfrm>
              <a:off x="9192848" y="3004757"/>
              <a:ext cx="182112" cy="234558"/>
            </a:xfrm>
            <a:custGeom>
              <a:avLst/>
              <a:gdLst>
                <a:gd name="T0" fmla="*/ 76 w 375"/>
                <a:gd name="T1" fmla="*/ 0 h 482"/>
                <a:gd name="T2" fmla="*/ 34 w 375"/>
                <a:gd name="T3" fmla="*/ 21 h 482"/>
                <a:gd name="T4" fmla="*/ 0 w 375"/>
                <a:gd name="T5" fmla="*/ 122 h 482"/>
                <a:gd name="T6" fmla="*/ 58 w 375"/>
                <a:gd name="T7" fmla="*/ 195 h 482"/>
                <a:gd name="T8" fmla="*/ 48 w 375"/>
                <a:gd name="T9" fmla="*/ 276 h 482"/>
                <a:gd name="T10" fmla="*/ 58 w 375"/>
                <a:gd name="T11" fmla="*/ 279 h 482"/>
                <a:gd name="T12" fmla="*/ 153 w 375"/>
                <a:gd name="T13" fmla="*/ 234 h 482"/>
                <a:gd name="T14" fmla="*/ 282 w 375"/>
                <a:gd name="T15" fmla="*/ 377 h 482"/>
                <a:gd name="T16" fmla="*/ 279 w 375"/>
                <a:gd name="T17" fmla="*/ 467 h 482"/>
                <a:gd name="T18" fmla="*/ 306 w 375"/>
                <a:gd name="T19" fmla="*/ 482 h 482"/>
                <a:gd name="T20" fmla="*/ 375 w 375"/>
                <a:gd name="T21" fmla="*/ 426 h 482"/>
                <a:gd name="T22" fmla="*/ 370 w 375"/>
                <a:gd name="T23" fmla="*/ 382 h 482"/>
                <a:gd name="T24" fmla="*/ 170 w 375"/>
                <a:gd name="T25" fmla="*/ 193 h 482"/>
                <a:gd name="T26" fmla="*/ 172 w 375"/>
                <a:gd name="T27" fmla="*/ 163 h 482"/>
                <a:gd name="T28" fmla="*/ 198 w 375"/>
                <a:gd name="T29" fmla="*/ 146 h 482"/>
                <a:gd name="T30" fmla="*/ 181 w 375"/>
                <a:gd name="T31" fmla="*/ 99 h 482"/>
                <a:gd name="T32" fmla="*/ 98 w 375"/>
                <a:gd name="T33" fmla="*/ 84 h 482"/>
                <a:gd name="T34" fmla="*/ 76 w 375"/>
                <a:gd name="T35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5" h="482">
                  <a:moveTo>
                    <a:pt x="76" y="0"/>
                  </a:moveTo>
                  <a:lnTo>
                    <a:pt x="34" y="21"/>
                  </a:lnTo>
                  <a:lnTo>
                    <a:pt x="0" y="122"/>
                  </a:lnTo>
                  <a:lnTo>
                    <a:pt x="58" y="195"/>
                  </a:lnTo>
                  <a:lnTo>
                    <a:pt x="48" y="276"/>
                  </a:lnTo>
                  <a:lnTo>
                    <a:pt x="58" y="279"/>
                  </a:lnTo>
                  <a:lnTo>
                    <a:pt x="153" y="234"/>
                  </a:lnTo>
                  <a:lnTo>
                    <a:pt x="282" y="377"/>
                  </a:lnTo>
                  <a:lnTo>
                    <a:pt x="279" y="467"/>
                  </a:lnTo>
                  <a:lnTo>
                    <a:pt x="306" y="482"/>
                  </a:lnTo>
                  <a:lnTo>
                    <a:pt x="375" y="426"/>
                  </a:lnTo>
                  <a:lnTo>
                    <a:pt x="370" y="382"/>
                  </a:lnTo>
                  <a:lnTo>
                    <a:pt x="170" y="193"/>
                  </a:lnTo>
                  <a:lnTo>
                    <a:pt x="172" y="163"/>
                  </a:lnTo>
                  <a:lnTo>
                    <a:pt x="198" y="146"/>
                  </a:lnTo>
                  <a:lnTo>
                    <a:pt x="181" y="99"/>
                  </a:lnTo>
                  <a:lnTo>
                    <a:pt x="98" y="8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11" name="Freeform 310"/>
            <p:cNvSpPr>
              <a:spLocks/>
            </p:cNvSpPr>
            <p:nvPr/>
          </p:nvSpPr>
          <p:spPr bwMode="auto">
            <a:xfrm>
              <a:off x="9236558" y="2985816"/>
              <a:ext cx="187939" cy="400643"/>
            </a:xfrm>
            <a:custGeom>
              <a:avLst/>
              <a:gdLst>
                <a:gd name="T0" fmla="*/ 152 w 389"/>
                <a:gd name="T1" fmla="*/ 752 h 827"/>
                <a:gd name="T2" fmla="*/ 173 w 389"/>
                <a:gd name="T3" fmla="*/ 784 h 827"/>
                <a:gd name="T4" fmla="*/ 177 w 389"/>
                <a:gd name="T5" fmla="*/ 821 h 827"/>
                <a:gd name="T6" fmla="*/ 230 w 389"/>
                <a:gd name="T7" fmla="*/ 827 h 827"/>
                <a:gd name="T8" fmla="*/ 296 w 389"/>
                <a:gd name="T9" fmla="*/ 739 h 827"/>
                <a:gd name="T10" fmla="*/ 356 w 389"/>
                <a:gd name="T11" fmla="*/ 722 h 827"/>
                <a:gd name="T12" fmla="*/ 389 w 389"/>
                <a:gd name="T13" fmla="*/ 634 h 827"/>
                <a:gd name="T14" fmla="*/ 374 w 389"/>
                <a:gd name="T15" fmla="*/ 491 h 827"/>
                <a:gd name="T16" fmla="*/ 311 w 389"/>
                <a:gd name="T17" fmla="*/ 404 h 827"/>
                <a:gd name="T18" fmla="*/ 244 w 389"/>
                <a:gd name="T19" fmla="*/ 351 h 827"/>
                <a:gd name="T20" fmla="*/ 160 w 389"/>
                <a:gd name="T21" fmla="*/ 206 h 827"/>
                <a:gd name="T22" fmla="*/ 219 w 389"/>
                <a:gd name="T23" fmla="*/ 103 h 827"/>
                <a:gd name="T24" fmla="*/ 133 w 389"/>
                <a:gd name="T25" fmla="*/ 3 h 827"/>
                <a:gd name="T26" fmla="*/ 63 w 389"/>
                <a:gd name="T27" fmla="*/ 0 h 827"/>
                <a:gd name="T28" fmla="*/ 0 w 389"/>
                <a:gd name="T29" fmla="*/ 34 h 827"/>
                <a:gd name="T30" fmla="*/ 20 w 389"/>
                <a:gd name="T31" fmla="*/ 115 h 827"/>
                <a:gd name="T32" fmla="*/ 103 w 389"/>
                <a:gd name="T33" fmla="*/ 129 h 827"/>
                <a:gd name="T34" fmla="*/ 125 w 389"/>
                <a:gd name="T35" fmla="*/ 192 h 827"/>
                <a:gd name="T36" fmla="*/ 96 w 389"/>
                <a:gd name="T37" fmla="*/ 211 h 827"/>
                <a:gd name="T38" fmla="*/ 98 w 389"/>
                <a:gd name="T39" fmla="*/ 227 h 827"/>
                <a:gd name="T40" fmla="*/ 294 w 389"/>
                <a:gd name="T41" fmla="*/ 419 h 827"/>
                <a:gd name="T42" fmla="*/ 302 w 389"/>
                <a:gd name="T43" fmla="*/ 475 h 827"/>
                <a:gd name="T44" fmla="*/ 290 w 389"/>
                <a:gd name="T45" fmla="*/ 653 h 827"/>
                <a:gd name="T46" fmla="*/ 152 w 389"/>
                <a:gd name="T47" fmla="*/ 75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9" h="827">
                  <a:moveTo>
                    <a:pt x="152" y="752"/>
                  </a:moveTo>
                  <a:lnTo>
                    <a:pt x="173" y="784"/>
                  </a:lnTo>
                  <a:lnTo>
                    <a:pt x="177" y="821"/>
                  </a:lnTo>
                  <a:lnTo>
                    <a:pt x="230" y="827"/>
                  </a:lnTo>
                  <a:lnTo>
                    <a:pt x="296" y="739"/>
                  </a:lnTo>
                  <a:lnTo>
                    <a:pt x="356" y="722"/>
                  </a:lnTo>
                  <a:lnTo>
                    <a:pt x="389" y="634"/>
                  </a:lnTo>
                  <a:lnTo>
                    <a:pt x="374" y="491"/>
                  </a:lnTo>
                  <a:lnTo>
                    <a:pt x="311" y="404"/>
                  </a:lnTo>
                  <a:lnTo>
                    <a:pt x="244" y="351"/>
                  </a:lnTo>
                  <a:lnTo>
                    <a:pt x="160" y="206"/>
                  </a:lnTo>
                  <a:lnTo>
                    <a:pt x="219" y="103"/>
                  </a:lnTo>
                  <a:lnTo>
                    <a:pt x="133" y="3"/>
                  </a:lnTo>
                  <a:lnTo>
                    <a:pt x="63" y="0"/>
                  </a:lnTo>
                  <a:lnTo>
                    <a:pt x="0" y="34"/>
                  </a:lnTo>
                  <a:lnTo>
                    <a:pt x="20" y="115"/>
                  </a:lnTo>
                  <a:lnTo>
                    <a:pt x="103" y="129"/>
                  </a:lnTo>
                  <a:lnTo>
                    <a:pt x="125" y="192"/>
                  </a:lnTo>
                  <a:lnTo>
                    <a:pt x="96" y="211"/>
                  </a:lnTo>
                  <a:lnTo>
                    <a:pt x="98" y="227"/>
                  </a:lnTo>
                  <a:lnTo>
                    <a:pt x="294" y="419"/>
                  </a:lnTo>
                  <a:lnTo>
                    <a:pt x="302" y="475"/>
                  </a:lnTo>
                  <a:lnTo>
                    <a:pt x="290" y="653"/>
                  </a:lnTo>
                  <a:lnTo>
                    <a:pt x="152" y="752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12" name="Freeform 311"/>
            <p:cNvSpPr>
              <a:spLocks/>
            </p:cNvSpPr>
            <p:nvPr/>
          </p:nvSpPr>
          <p:spPr bwMode="auto">
            <a:xfrm>
              <a:off x="7733051" y="2503588"/>
              <a:ext cx="126750" cy="64103"/>
            </a:xfrm>
            <a:custGeom>
              <a:avLst/>
              <a:gdLst>
                <a:gd name="T0" fmla="*/ 0 w 261"/>
                <a:gd name="T1" fmla="*/ 25 h 131"/>
                <a:gd name="T2" fmla="*/ 56 w 261"/>
                <a:gd name="T3" fmla="*/ 98 h 131"/>
                <a:gd name="T4" fmla="*/ 126 w 261"/>
                <a:gd name="T5" fmla="*/ 131 h 131"/>
                <a:gd name="T6" fmla="*/ 168 w 261"/>
                <a:gd name="T7" fmla="*/ 131 h 131"/>
                <a:gd name="T8" fmla="*/ 242 w 261"/>
                <a:gd name="T9" fmla="*/ 110 h 131"/>
                <a:gd name="T10" fmla="*/ 261 w 261"/>
                <a:gd name="T11" fmla="*/ 82 h 131"/>
                <a:gd name="T12" fmla="*/ 42 w 261"/>
                <a:gd name="T13" fmla="*/ 0 h 131"/>
                <a:gd name="T14" fmla="*/ 0 w 261"/>
                <a:gd name="T15" fmla="*/ 2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131">
                  <a:moveTo>
                    <a:pt x="0" y="25"/>
                  </a:moveTo>
                  <a:lnTo>
                    <a:pt x="56" y="98"/>
                  </a:lnTo>
                  <a:lnTo>
                    <a:pt x="126" y="131"/>
                  </a:lnTo>
                  <a:lnTo>
                    <a:pt x="168" y="131"/>
                  </a:lnTo>
                  <a:lnTo>
                    <a:pt x="242" y="110"/>
                  </a:lnTo>
                  <a:lnTo>
                    <a:pt x="261" y="82"/>
                  </a:lnTo>
                  <a:lnTo>
                    <a:pt x="4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13" name="Freeform 312"/>
            <p:cNvSpPr>
              <a:spLocks/>
            </p:cNvSpPr>
            <p:nvPr/>
          </p:nvSpPr>
          <p:spPr bwMode="auto">
            <a:xfrm>
              <a:off x="7816095" y="2564777"/>
              <a:ext cx="75758" cy="65561"/>
            </a:xfrm>
            <a:custGeom>
              <a:avLst/>
              <a:gdLst>
                <a:gd name="T0" fmla="*/ 72 w 155"/>
                <a:gd name="T1" fmla="*/ 0 h 135"/>
                <a:gd name="T2" fmla="*/ 155 w 155"/>
                <a:gd name="T3" fmla="*/ 107 h 135"/>
                <a:gd name="T4" fmla="*/ 130 w 155"/>
                <a:gd name="T5" fmla="*/ 135 h 135"/>
                <a:gd name="T6" fmla="*/ 72 w 155"/>
                <a:gd name="T7" fmla="*/ 124 h 135"/>
                <a:gd name="T8" fmla="*/ 0 w 155"/>
                <a:gd name="T9" fmla="*/ 60 h 135"/>
                <a:gd name="T10" fmla="*/ 4 w 155"/>
                <a:gd name="T11" fmla="*/ 18 h 135"/>
                <a:gd name="T12" fmla="*/ 72 w 155"/>
                <a:gd name="T1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35">
                  <a:moveTo>
                    <a:pt x="72" y="0"/>
                  </a:moveTo>
                  <a:lnTo>
                    <a:pt x="155" y="107"/>
                  </a:lnTo>
                  <a:lnTo>
                    <a:pt x="130" y="135"/>
                  </a:lnTo>
                  <a:lnTo>
                    <a:pt x="72" y="124"/>
                  </a:lnTo>
                  <a:lnTo>
                    <a:pt x="0" y="60"/>
                  </a:lnTo>
                  <a:lnTo>
                    <a:pt x="4" y="1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14" name="Freeform 313"/>
            <p:cNvSpPr>
              <a:spLocks/>
            </p:cNvSpPr>
            <p:nvPr/>
          </p:nvSpPr>
          <p:spPr bwMode="auto">
            <a:xfrm>
              <a:off x="7856887" y="2545838"/>
              <a:ext cx="110724" cy="84500"/>
            </a:xfrm>
            <a:custGeom>
              <a:avLst/>
              <a:gdLst>
                <a:gd name="T0" fmla="*/ 18 w 226"/>
                <a:gd name="T1" fmla="*/ 0 h 175"/>
                <a:gd name="T2" fmla="*/ 0 w 226"/>
                <a:gd name="T3" fmla="*/ 29 h 175"/>
                <a:gd name="T4" fmla="*/ 81 w 226"/>
                <a:gd name="T5" fmla="*/ 136 h 175"/>
                <a:gd name="T6" fmla="*/ 109 w 226"/>
                <a:gd name="T7" fmla="*/ 127 h 175"/>
                <a:gd name="T8" fmla="*/ 155 w 226"/>
                <a:gd name="T9" fmla="*/ 175 h 175"/>
                <a:gd name="T10" fmla="*/ 175 w 226"/>
                <a:gd name="T11" fmla="*/ 90 h 175"/>
                <a:gd name="T12" fmla="*/ 226 w 226"/>
                <a:gd name="T13" fmla="*/ 98 h 175"/>
                <a:gd name="T14" fmla="*/ 224 w 226"/>
                <a:gd name="T15" fmla="*/ 74 h 175"/>
                <a:gd name="T16" fmla="*/ 141 w 226"/>
                <a:gd name="T17" fmla="*/ 2 h 175"/>
                <a:gd name="T18" fmla="*/ 125 w 226"/>
                <a:gd name="T19" fmla="*/ 44 h 175"/>
                <a:gd name="T20" fmla="*/ 18 w 226"/>
                <a:gd name="T2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175">
                  <a:moveTo>
                    <a:pt x="18" y="0"/>
                  </a:moveTo>
                  <a:lnTo>
                    <a:pt x="0" y="29"/>
                  </a:lnTo>
                  <a:lnTo>
                    <a:pt x="81" y="136"/>
                  </a:lnTo>
                  <a:lnTo>
                    <a:pt x="109" y="127"/>
                  </a:lnTo>
                  <a:lnTo>
                    <a:pt x="155" y="175"/>
                  </a:lnTo>
                  <a:lnTo>
                    <a:pt x="175" y="90"/>
                  </a:lnTo>
                  <a:lnTo>
                    <a:pt x="226" y="98"/>
                  </a:lnTo>
                  <a:lnTo>
                    <a:pt x="224" y="74"/>
                  </a:lnTo>
                  <a:lnTo>
                    <a:pt x="141" y="2"/>
                  </a:lnTo>
                  <a:lnTo>
                    <a:pt x="125" y="4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15" name="Freeform 314"/>
            <p:cNvSpPr>
              <a:spLocks/>
            </p:cNvSpPr>
            <p:nvPr/>
          </p:nvSpPr>
          <p:spPr bwMode="auto">
            <a:xfrm>
              <a:off x="7840861" y="2614312"/>
              <a:ext cx="470574" cy="370049"/>
            </a:xfrm>
            <a:custGeom>
              <a:avLst/>
              <a:gdLst>
                <a:gd name="T0" fmla="*/ 21 w 968"/>
                <a:gd name="T1" fmla="*/ 34 h 760"/>
                <a:gd name="T2" fmla="*/ 0 w 968"/>
                <a:gd name="T3" fmla="*/ 55 h 760"/>
                <a:gd name="T4" fmla="*/ 3 w 968"/>
                <a:gd name="T5" fmla="*/ 89 h 760"/>
                <a:gd name="T6" fmla="*/ 28 w 968"/>
                <a:gd name="T7" fmla="*/ 126 h 760"/>
                <a:gd name="T8" fmla="*/ 121 w 968"/>
                <a:gd name="T9" fmla="*/ 227 h 760"/>
                <a:gd name="T10" fmla="*/ 107 w 968"/>
                <a:gd name="T11" fmla="*/ 268 h 760"/>
                <a:gd name="T12" fmla="*/ 90 w 968"/>
                <a:gd name="T13" fmla="*/ 268 h 760"/>
                <a:gd name="T14" fmla="*/ 82 w 968"/>
                <a:gd name="T15" fmla="*/ 308 h 760"/>
                <a:gd name="T16" fmla="*/ 135 w 968"/>
                <a:gd name="T17" fmla="*/ 375 h 760"/>
                <a:gd name="T18" fmla="*/ 183 w 968"/>
                <a:gd name="T19" fmla="*/ 379 h 760"/>
                <a:gd name="T20" fmla="*/ 279 w 968"/>
                <a:gd name="T21" fmla="*/ 513 h 760"/>
                <a:gd name="T22" fmla="*/ 334 w 968"/>
                <a:gd name="T23" fmla="*/ 517 h 760"/>
                <a:gd name="T24" fmla="*/ 375 w 968"/>
                <a:gd name="T25" fmla="*/ 547 h 760"/>
                <a:gd name="T26" fmla="*/ 378 w 968"/>
                <a:gd name="T27" fmla="*/ 607 h 760"/>
                <a:gd name="T28" fmla="*/ 544 w 968"/>
                <a:gd name="T29" fmla="*/ 705 h 760"/>
                <a:gd name="T30" fmla="*/ 607 w 968"/>
                <a:gd name="T31" fmla="*/ 705 h 760"/>
                <a:gd name="T32" fmla="*/ 644 w 968"/>
                <a:gd name="T33" fmla="*/ 672 h 760"/>
                <a:gd name="T34" fmla="*/ 693 w 968"/>
                <a:gd name="T35" fmla="*/ 670 h 760"/>
                <a:gd name="T36" fmla="*/ 721 w 968"/>
                <a:gd name="T37" fmla="*/ 735 h 760"/>
                <a:gd name="T38" fmla="*/ 901 w 968"/>
                <a:gd name="T39" fmla="*/ 760 h 760"/>
                <a:gd name="T40" fmla="*/ 906 w 968"/>
                <a:gd name="T41" fmla="*/ 693 h 760"/>
                <a:gd name="T42" fmla="*/ 966 w 968"/>
                <a:gd name="T43" fmla="*/ 672 h 760"/>
                <a:gd name="T44" fmla="*/ 968 w 968"/>
                <a:gd name="T45" fmla="*/ 649 h 760"/>
                <a:gd name="T46" fmla="*/ 922 w 968"/>
                <a:gd name="T47" fmla="*/ 584 h 760"/>
                <a:gd name="T48" fmla="*/ 815 w 968"/>
                <a:gd name="T49" fmla="*/ 499 h 760"/>
                <a:gd name="T50" fmla="*/ 871 w 968"/>
                <a:gd name="T51" fmla="*/ 449 h 760"/>
                <a:gd name="T52" fmla="*/ 867 w 968"/>
                <a:gd name="T53" fmla="*/ 426 h 760"/>
                <a:gd name="T54" fmla="*/ 798 w 968"/>
                <a:gd name="T55" fmla="*/ 415 h 760"/>
                <a:gd name="T56" fmla="*/ 768 w 968"/>
                <a:gd name="T57" fmla="*/ 181 h 760"/>
                <a:gd name="T58" fmla="*/ 764 w 968"/>
                <a:gd name="T59" fmla="*/ 127 h 760"/>
                <a:gd name="T60" fmla="*/ 576 w 968"/>
                <a:gd name="T61" fmla="*/ 55 h 760"/>
                <a:gd name="T62" fmla="*/ 492 w 968"/>
                <a:gd name="T63" fmla="*/ 73 h 760"/>
                <a:gd name="T64" fmla="*/ 446 w 968"/>
                <a:gd name="T65" fmla="*/ 131 h 760"/>
                <a:gd name="T66" fmla="*/ 404 w 968"/>
                <a:gd name="T67" fmla="*/ 128 h 760"/>
                <a:gd name="T68" fmla="*/ 393 w 968"/>
                <a:gd name="T69" fmla="*/ 138 h 760"/>
                <a:gd name="T70" fmla="*/ 300 w 968"/>
                <a:gd name="T71" fmla="*/ 132 h 760"/>
                <a:gd name="T72" fmla="*/ 184 w 968"/>
                <a:gd name="T73" fmla="*/ 47 h 760"/>
                <a:gd name="T74" fmla="*/ 140 w 968"/>
                <a:gd name="T75" fmla="*/ 0 h 760"/>
                <a:gd name="T76" fmla="*/ 121 w 968"/>
                <a:gd name="T77" fmla="*/ 4 h 760"/>
                <a:gd name="T78" fmla="*/ 84 w 968"/>
                <a:gd name="T79" fmla="*/ 46 h 760"/>
                <a:gd name="T80" fmla="*/ 21 w 968"/>
                <a:gd name="T81" fmla="*/ 34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68" h="760">
                  <a:moveTo>
                    <a:pt x="21" y="34"/>
                  </a:moveTo>
                  <a:lnTo>
                    <a:pt x="0" y="55"/>
                  </a:lnTo>
                  <a:lnTo>
                    <a:pt x="3" y="89"/>
                  </a:lnTo>
                  <a:lnTo>
                    <a:pt x="28" y="126"/>
                  </a:lnTo>
                  <a:lnTo>
                    <a:pt x="121" y="227"/>
                  </a:lnTo>
                  <a:lnTo>
                    <a:pt x="107" y="268"/>
                  </a:lnTo>
                  <a:lnTo>
                    <a:pt x="90" y="268"/>
                  </a:lnTo>
                  <a:lnTo>
                    <a:pt x="82" y="308"/>
                  </a:lnTo>
                  <a:lnTo>
                    <a:pt x="135" y="375"/>
                  </a:lnTo>
                  <a:lnTo>
                    <a:pt x="183" y="379"/>
                  </a:lnTo>
                  <a:lnTo>
                    <a:pt x="279" y="513"/>
                  </a:lnTo>
                  <a:lnTo>
                    <a:pt x="334" y="517"/>
                  </a:lnTo>
                  <a:lnTo>
                    <a:pt x="375" y="547"/>
                  </a:lnTo>
                  <a:lnTo>
                    <a:pt x="378" y="607"/>
                  </a:lnTo>
                  <a:lnTo>
                    <a:pt x="544" y="705"/>
                  </a:lnTo>
                  <a:lnTo>
                    <a:pt x="607" y="705"/>
                  </a:lnTo>
                  <a:lnTo>
                    <a:pt x="644" y="672"/>
                  </a:lnTo>
                  <a:lnTo>
                    <a:pt x="693" y="670"/>
                  </a:lnTo>
                  <a:lnTo>
                    <a:pt x="721" y="735"/>
                  </a:lnTo>
                  <a:lnTo>
                    <a:pt x="901" y="760"/>
                  </a:lnTo>
                  <a:lnTo>
                    <a:pt x="906" y="693"/>
                  </a:lnTo>
                  <a:lnTo>
                    <a:pt x="966" y="672"/>
                  </a:lnTo>
                  <a:lnTo>
                    <a:pt x="968" y="649"/>
                  </a:lnTo>
                  <a:lnTo>
                    <a:pt x="922" y="584"/>
                  </a:lnTo>
                  <a:lnTo>
                    <a:pt x="815" y="499"/>
                  </a:lnTo>
                  <a:lnTo>
                    <a:pt x="871" y="449"/>
                  </a:lnTo>
                  <a:lnTo>
                    <a:pt x="867" y="426"/>
                  </a:lnTo>
                  <a:lnTo>
                    <a:pt x="798" y="415"/>
                  </a:lnTo>
                  <a:lnTo>
                    <a:pt x="768" y="181"/>
                  </a:lnTo>
                  <a:lnTo>
                    <a:pt x="764" y="127"/>
                  </a:lnTo>
                  <a:lnTo>
                    <a:pt x="576" y="55"/>
                  </a:lnTo>
                  <a:lnTo>
                    <a:pt x="492" y="73"/>
                  </a:lnTo>
                  <a:lnTo>
                    <a:pt x="446" y="131"/>
                  </a:lnTo>
                  <a:lnTo>
                    <a:pt x="404" y="128"/>
                  </a:lnTo>
                  <a:lnTo>
                    <a:pt x="393" y="138"/>
                  </a:lnTo>
                  <a:lnTo>
                    <a:pt x="300" y="132"/>
                  </a:lnTo>
                  <a:lnTo>
                    <a:pt x="184" y="47"/>
                  </a:lnTo>
                  <a:lnTo>
                    <a:pt x="140" y="0"/>
                  </a:lnTo>
                  <a:lnTo>
                    <a:pt x="121" y="4"/>
                  </a:lnTo>
                  <a:lnTo>
                    <a:pt x="84" y="46"/>
                  </a:lnTo>
                  <a:lnTo>
                    <a:pt x="21" y="34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16" name="Freeform 315"/>
            <p:cNvSpPr>
              <a:spLocks/>
            </p:cNvSpPr>
            <p:nvPr/>
          </p:nvSpPr>
          <p:spPr bwMode="auto">
            <a:xfrm>
              <a:off x="7431477" y="2550210"/>
              <a:ext cx="416668" cy="177740"/>
            </a:xfrm>
            <a:custGeom>
              <a:avLst/>
              <a:gdLst>
                <a:gd name="T0" fmla="*/ 676 w 858"/>
                <a:gd name="T1" fmla="*/ 16 h 367"/>
                <a:gd name="T2" fmla="*/ 638 w 858"/>
                <a:gd name="T3" fmla="*/ 57 h 367"/>
                <a:gd name="T4" fmla="*/ 497 w 858"/>
                <a:gd name="T5" fmla="*/ 53 h 367"/>
                <a:gd name="T6" fmla="*/ 413 w 858"/>
                <a:gd name="T7" fmla="*/ 2 h 367"/>
                <a:gd name="T8" fmla="*/ 330 w 858"/>
                <a:gd name="T9" fmla="*/ 0 h 367"/>
                <a:gd name="T10" fmla="*/ 236 w 858"/>
                <a:gd name="T11" fmla="*/ 67 h 367"/>
                <a:gd name="T12" fmla="*/ 148 w 858"/>
                <a:gd name="T13" fmla="*/ 71 h 367"/>
                <a:gd name="T14" fmla="*/ 140 w 858"/>
                <a:gd name="T15" fmla="*/ 122 h 367"/>
                <a:gd name="T16" fmla="*/ 39 w 858"/>
                <a:gd name="T17" fmla="*/ 122 h 367"/>
                <a:gd name="T18" fmla="*/ 0 w 858"/>
                <a:gd name="T19" fmla="*/ 158 h 367"/>
                <a:gd name="T20" fmla="*/ 0 w 858"/>
                <a:gd name="T21" fmla="*/ 179 h 367"/>
                <a:gd name="T22" fmla="*/ 24 w 858"/>
                <a:gd name="T23" fmla="*/ 199 h 367"/>
                <a:gd name="T24" fmla="*/ 24 w 858"/>
                <a:gd name="T25" fmla="*/ 220 h 367"/>
                <a:gd name="T26" fmla="*/ 14 w 858"/>
                <a:gd name="T27" fmla="*/ 247 h 367"/>
                <a:gd name="T28" fmla="*/ 24 w 858"/>
                <a:gd name="T29" fmla="*/ 269 h 367"/>
                <a:gd name="T30" fmla="*/ 56 w 858"/>
                <a:gd name="T31" fmla="*/ 254 h 367"/>
                <a:gd name="T32" fmla="*/ 88 w 858"/>
                <a:gd name="T33" fmla="*/ 287 h 367"/>
                <a:gd name="T34" fmla="*/ 80 w 858"/>
                <a:gd name="T35" fmla="*/ 312 h 367"/>
                <a:gd name="T36" fmla="*/ 68 w 858"/>
                <a:gd name="T37" fmla="*/ 328 h 367"/>
                <a:gd name="T38" fmla="*/ 86 w 858"/>
                <a:gd name="T39" fmla="*/ 348 h 367"/>
                <a:gd name="T40" fmla="*/ 174 w 858"/>
                <a:gd name="T41" fmla="*/ 367 h 367"/>
                <a:gd name="T42" fmla="*/ 237 w 858"/>
                <a:gd name="T43" fmla="*/ 340 h 367"/>
                <a:gd name="T44" fmla="*/ 237 w 858"/>
                <a:gd name="T45" fmla="*/ 302 h 367"/>
                <a:gd name="T46" fmla="*/ 266 w 858"/>
                <a:gd name="T47" fmla="*/ 308 h 367"/>
                <a:gd name="T48" fmla="*/ 339 w 858"/>
                <a:gd name="T49" fmla="*/ 350 h 367"/>
                <a:gd name="T50" fmla="*/ 418 w 858"/>
                <a:gd name="T51" fmla="*/ 338 h 367"/>
                <a:gd name="T52" fmla="*/ 451 w 858"/>
                <a:gd name="T53" fmla="*/ 306 h 367"/>
                <a:gd name="T54" fmla="*/ 474 w 858"/>
                <a:gd name="T55" fmla="*/ 314 h 367"/>
                <a:gd name="T56" fmla="*/ 474 w 858"/>
                <a:gd name="T57" fmla="*/ 350 h 367"/>
                <a:gd name="T58" fmla="*/ 504 w 858"/>
                <a:gd name="T59" fmla="*/ 350 h 367"/>
                <a:gd name="T60" fmla="*/ 529 w 858"/>
                <a:gd name="T61" fmla="*/ 300 h 367"/>
                <a:gd name="T62" fmla="*/ 759 w 858"/>
                <a:gd name="T63" fmla="*/ 275 h 367"/>
                <a:gd name="T64" fmla="*/ 858 w 858"/>
                <a:gd name="T65" fmla="*/ 263 h 367"/>
                <a:gd name="T66" fmla="*/ 832 w 858"/>
                <a:gd name="T67" fmla="*/ 228 h 367"/>
                <a:gd name="T68" fmla="*/ 832 w 858"/>
                <a:gd name="T69" fmla="*/ 182 h 367"/>
                <a:gd name="T70" fmla="*/ 851 w 858"/>
                <a:gd name="T71" fmla="*/ 158 h 367"/>
                <a:gd name="T72" fmla="*/ 778 w 858"/>
                <a:gd name="T73" fmla="*/ 100 h 367"/>
                <a:gd name="T74" fmla="*/ 782 w 858"/>
                <a:gd name="T75" fmla="*/ 49 h 367"/>
                <a:gd name="T76" fmla="*/ 743 w 858"/>
                <a:gd name="T77" fmla="*/ 49 h 367"/>
                <a:gd name="T78" fmla="*/ 676 w 858"/>
                <a:gd name="T79" fmla="*/ 1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58" h="367">
                  <a:moveTo>
                    <a:pt x="676" y="16"/>
                  </a:moveTo>
                  <a:lnTo>
                    <a:pt x="638" y="57"/>
                  </a:lnTo>
                  <a:lnTo>
                    <a:pt x="497" y="53"/>
                  </a:lnTo>
                  <a:lnTo>
                    <a:pt x="413" y="2"/>
                  </a:lnTo>
                  <a:lnTo>
                    <a:pt x="330" y="0"/>
                  </a:lnTo>
                  <a:lnTo>
                    <a:pt x="236" y="67"/>
                  </a:lnTo>
                  <a:lnTo>
                    <a:pt x="148" y="71"/>
                  </a:lnTo>
                  <a:lnTo>
                    <a:pt x="140" y="122"/>
                  </a:lnTo>
                  <a:lnTo>
                    <a:pt x="39" y="122"/>
                  </a:lnTo>
                  <a:lnTo>
                    <a:pt x="0" y="158"/>
                  </a:lnTo>
                  <a:lnTo>
                    <a:pt x="0" y="179"/>
                  </a:lnTo>
                  <a:lnTo>
                    <a:pt x="24" y="199"/>
                  </a:lnTo>
                  <a:lnTo>
                    <a:pt x="24" y="220"/>
                  </a:lnTo>
                  <a:lnTo>
                    <a:pt x="14" y="247"/>
                  </a:lnTo>
                  <a:lnTo>
                    <a:pt x="24" y="269"/>
                  </a:lnTo>
                  <a:lnTo>
                    <a:pt x="56" y="254"/>
                  </a:lnTo>
                  <a:lnTo>
                    <a:pt x="88" y="287"/>
                  </a:lnTo>
                  <a:lnTo>
                    <a:pt x="80" y="312"/>
                  </a:lnTo>
                  <a:lnTo>
                    <a:pt x="68" y="328"/>
                  </a:lnTo>
                  <a:lnTo>
                    <a:pt x="86" y="348"/>
                  </a:lnTo>
                  <a:lnTo>
                    <a:pt x="174" y="367"/>
                  </a:lnTo>
                  <a:lnTo>
                    <a:pt x="237" y="340"/>
                  </a:lnTo>
                  <a:lnTo>
                    <a:pt x="237" y="302"/>
                  </a:lnTo>
                  <a:lnTo>
                    <a:pt x="266" y="308"/>
                  </a:lnTo>
                  <a:lnTo>
                    <a:pt x="339" y="350"/>
                  </a:lnTo>
                  <a:lnTo>
                    <a:pt x="418" y="338"/>
                  </a:lnTo>
                  <a:lnTo>
                    <a:pt x="451" y="306"/>
                  </a:lnTo>
                  <a:lnTo>
                    <a:pt x="474" y="314"/>
                  </a:lnTo>
                  <a:lnTo>
                    <a:pt x="474" y="350"/>
                  </a:lnTo>
                  <a:lnTo>
                    <a:pt x="504" y="350"/>
                  </a:lnTo>
                  <a:lnTo>
                    <a:pt x="529" y="300"/>
                  </a:lnTo>
                  <a:lnTo>
                    <a:pt x="759" y="275"/>
                  </a:lnTo>
                  <a:lnTo>
                    <a:pt x="858" y="263"/>
                  </a:lnTo>
                  <a:lnTo>
                    <a:pt x="832" y="228"/>
                  </a:lnTo>
                  <a:lnTo>
                    <a:pt x="832" y="182"/>
                  </a:lnTo>
                  <a:lnTo>
                    <a:pt x="851" y="158"/>
                  </a:lnTo>
                  <a:lnTo>
                    <a:pt x="778" y="100"/>
                  </a:lnTo>
                  <a:lnTo>
                    <a:pt x="782" y="49"/>
                  </a:lnTo>
                  <a:lnTo>
                    <a:pt x="743" y="49"/>
                  </a:lnTo>
                  <a:lnTo>
                    <a:pt x="676" y="16"/>
                  </a:lnTo>
                  <a:close/>
                </a:path>
              </a:pathLst>
            </a:custGeom>
            <a:solidFill>
              <a:srgbClr val="D1D3D4"/>
            </a:solidFill>
            <a:ln w="19050">
              <a:noFill/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17" name="Freeform 316"/>
            <p:cNvSpPr>
              <a:spLocks/>
            </p:cNvSpPr>
            <p:nvPr/>
          </p:nvSpPr>
          <p:spPr bwMode="auto">
            <a:xfrm>
              <a:off x="7871456" y="3156272"/>
              <a:ext cx="244756" cy="164628"/>
            </a:xfrm>
            <a:custGeom>
              <a:avLst/>
              <a:gdLst>
                <a:gd name="T0" fmla="*/ 0 w 504"/>
                <a:gd name="T1" fmla="*/ 139 h 337"/>
                <a:gd name="T2" fmla="*/ 24 w 504"/>
                <a:gd name="T3" fmla="*/ 212 h 337"/>
                <a:gd name="T4" fmla="*/ 24 w 504"/>
                <a:gd name="T5" fmla="*/ 283 h 337"/>
                <a:gd name="T6" fmla="*/ 83 w 504"/>
                <a:gd name="T7" fmla="*/ 337 h 337"/>
                <a:gd name="T8" fmla="*/ 501 w 504"/>
                <a:gd name="T9" fmla="*/ 167 h 337"/>
                <a:gd name="T10" fmla="*/ 504 w 504"/>
                <a:gd name="T11" fmla="*/ 121 h 337"/>
                <a:gd name="T12" fmla="*/ 438 w 504"/>
                <a:gd name="T13" fmla="*/ 0 h 337"/>
                <a:gd name="T14" fmla="*/ 270 w 504"/>
                <a:gd name="T15" fmla="*/ 54 h 337"/>
                <a:gd name="T16" fmla="*/ 173 w 504"/>
                <a:gd name="T17" fmla="*/ 149 h 337"/>
                <a:gd name="T18" fmla="*/ 62 w 504"/>
                <a:gd name="T19" fmla="*/ 82 h 337"/>
                <a:gd name="T20" fmla="*/ 0 w 504"/>
                <a:gd name="T21" fmla="*/ 139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4" h="337">
                  <a:moveTo>
                    <a:pt x="0" y="139"/>
                  </a:moveTo>
                  <a:lnTo>
                    <a:pt x="24" y="212"/>
                  </a:lnTo>
                  <a:lnTo>
                    <a:pt x="24" y="283"/>
                  </a:lnTo>
                  <a:lnTo>
                    <a:pt x="83" y="337"/>
                  </a:lnTo>
                  <a:lnTo>
                    <a:pt x="501" y="167"/>
                  </a:lnTo>
                  <a:lnTo>
                    <a:pt x="504" y="121"/>
                  </a:lnTo>
                  <a:lnTo>
                    <a:pt x="438" y="0"/>
                  </a:lnTo>
                  <a:lnTo>
                    <a:pt x="270" y="54"/>
                  </a:lnTo>
                  <a:lnTo>
                    <a:pt x="173" y="149"/>
                  </a:lnTo>
                  <a:lnTo>
                    <a:pt x="62" y="82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18" name="Freeform 317"/>
            <p:cNvSpPr>
              <a:spLocks/>
            </p:cNvSpPr>
            <p:nvPr/>
          </p:nvSpPr>
          <p:spPr bwMode="auto">
            <a:xfrm>
              <a:off x="8089988" y="2996014"/>
              <a:ext cx="163171" cy="215620"/>
            </a:xfrm>
            <a:custGeom>
              <a:avLst/>
              <a:gdLst>
                <a:gd name="T0" fmla="*/ 0 w 336"/>
                <a:gd name="T1" fmla="*/ 325 h 443"/>
                <a:gd name="T2" fmla="*/ 126 w 336"/>
                <a:gd name="T3" fmla="*/ 252 h 443"/>
                <a:gd name="T4" fmla="*/ 149 w 336"/>
                <a:gd name="T5" fmla="*/ 145 h 443"/>
                <a:gd name="T6" fmla="*/ 120 w 336"/>
                <a:gd name="T7" fmla="*/ 129 h 443"/>
                <a:gd name="T8" fmla="*/ 132 w 336"/>
                <a:gd name="T9" fmla="*/ 14 h 443"/>
                <a:gd name="T10" fmla="*/ 156 w 336"/>
                <a:gd name="T11" fmla="*/ 0 h 443"/>
                <a:gd name="T12" fmla="*/ 182 w 336"/>
                <a:gd name="T13" fmla="*/ 40 h 443"/>
                <a:gd name="T14" fmla="*/ 336 w 336"/>
                <a:gd name="T15" fmla="*/ 121 h 443"/>
                <a:gd name="T16" fmla="*/ 336 w 336"/>
                <a:gd name="T17" fmla="*/ 166 h 443"/>
                <a:gd name="T18" fmla="*/ 150 w 336"/>
                <a:gd name="T19" fmla="*/ 440 h 443"/>
                <a:gd name="T20" fmla="*/ 63 w 336"/>
                <a:gd name="T21" fmla="*/ 443 h 443"/>
                <a:gd name="T22" fmla="*/ 0 w 336"/>
                <a:gd name="T23" fmla="*/ 325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6" h="443">
                  <a:moveTo>
                    <a:pt x="0" y="325"/>
                  </a:moveTo>
                  <a:lnTo>
                    <a:pt x="126" y="252"/>
                  </a:lnTo>
                  <a:lnTo>
                    <a:pt x="149" y="145"/>
                  </a:lnTo>
                  <a:lnTo>
                    <a:pt x="120" y="129"/>
                  </a:lnTo>
                  <a:lnTo>
                    <a:pt x="132" y="14"/>
                  </a:lnTo>
                  <a:lnTo>
                    <a:pt x="156" y="0"/>
                  </a:lnTo>
                  <a:lnTo>
                    <a:pt x="182" y="40"/>
                  </a:lnTo>
                  <a:lnTo>
                    <a:pt x="336" y="121"/>
                  </a:lnTo>
                  <a:lnTo>
                    <a:pt x="336" y="166"/>
                  </a:lnTo>
                  <a:lnTo>
                    <a:pt x="150" y="440"/>
                  </a:lnTo>
                  <a:lnTo>
                    <a:pt x="63" y="443"/>
                  </a:lnTo>
                  <a:lnTo>
                    <a:pt x="0" y="325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19" name="Freeform 318"/>
            <p:cNvSpPr>
              <a:spLocks/>
            </p:cNvSpPr>
            <p:nvPr/>
          </p:nvSpPr>
          <p:spPr bwMode="auto">
            <a:xfrm>
              <a:off x="8053569" y="2968335"/>
              <a:ext cx="115095" cy="90327"/>
            </a:xfrm>
            <a:custGeom>
              <a:avLst/>
              <a:gdLst>
                <a:gd name="T0" fmla="*/ 0 w 238"/>
                <a:gd name="T1" fmla="*/ 111 h 185"/>
                <a:gd name="T2" fmla="*/ 16 w 238"/>
                <a:gd name="T3" fmla="*/ 170 h 185"/>
                <a:gd name="T4" fmla="*/ 184 w 238"/>
                <a:gd name="T5" fmla="*/ 185 h 185"/>
                <a:gd name="T6" fmla="*/ 196 w 238"/>
                <a:gd name="T7" fmla="*/ 63 h 185"/>
                <a:gd name="T8" fmla="*/ 229 w 238"/>
                <a:gd name="T9" fmla="*/ 45 h 185"/>
                <a:gd name="T10" fmla="*/ 238 w 238"/>
                <a:gd name="T11" fmla="*/ 0 h 185"/>
                <a:gd name="T12" fmla="*/ 184 w 238"/>
                <a:gd name="T13" fmla="*/ 15 h 185"/>
                <a:gd name="T14" fmla="*/ 125 w 238"/>
                <a:gd name="T15" fmla="*/ 104 h 185"/>
                <a:gd name="T16" fmla="*/ 0 w 238"/>
                <a:gd name="T17" fmla="*/ 11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85">
                  <a:moveTo>
                    <a:pt x="0" y="111"/>
                  </a:moveTo>
                  <a:lnTo>
                    <a:pt x="16" y="170"/>
                  </a:lnTo>
                  <a:lnTo>
                    <a:pt x="184" y="185"/>
                  </a:lnTo>
                  <a:lnTo>
                    <a:pt x="196" y="63"/>
                  </a:lnTo>
                  <a:lnTo>
                    <a:pt x="229" y="45"/>
                  </a:lnTo>
                  <a:lnTo>
                    <a:pt x="238" y="0"/>
                  </a:lnTo>
                  <a:lnTo>
                    <a:pt x="184" y="15"/>
                  </a:lnTo>
                  <a:lnTo>
                    <a:pt x="125" y="104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0" name="Freeform 319"/>
            <p:cNvSpPr>
              <a:spLocks/>
            </p:cNvSpPr>
            <p:nvPr/>
          </p:nvSpPr>
          <p:spPr bwMode="auto">
            <a:xfrm>
              <a:off x="8037543" y="2965420"/>
              <a:ext cx="29138" cy="49535"/>
            </a:xfrm>
            <a:custGeom>
              <a:avLst/>
              <a:gdLst>
                <a:gd name="T0" fmla="*/ 9 w 59"/>
                <a:gd name="T1" fmla="*/ 15 h 103"/>
                <a:gd name="T2" fmla="*/ 0 w 59"/>
                <a:gd name="T3" fmla="*/ 84 h 103"/>
                <a:gd name="T4" fmla="*/ 26 w 59"/>
                <a:gd name="T5" fmla="*/ 103 h 103"/>
                <a:gd name="T6" fmla="*/ 51 w 59"/>
                <a:gd name="T7" fmla="*/ 101 h 103"/>
                <a:gd name="T8" fmla="*/ 59 w 59"/>
                <a:gd name="T9" fmla="*/ 15 h 103"/>
                <a:gd name="T10" fmla="*/ 39 w 59"/>
                <a:gd name="T11" fmla="*/ 0 h 103"/>
                <a:gd name="T12" fmla="*/ 9 w 59"/>
                <a:gd name="T13" fmla="*/ 1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103">
                  <a:moveTo>
                    <a:pt x="9" y="15"/>
                  </a:moveTo>
                  <a:lnTo>
                    <a:pt x="0" y="84"/>
                  </a:lnTo>
                  <a:lnTo>
                    <a:pt x="26" y="103"/>
                  </a:lnTo>
                  <a:lnTo>
                    <a:pt x="51" y="101"/>
                  </a:lnTo>
                  <a:lnTo>
                    <a:pt x="59" y="15"/>
                  </a:lnTo>
                  <a:lnTo>
                    <a:pt x="39" y="0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1" name="Freeform 320"/>
            <p:cNvSpPr>
              <a:spLocks/>
            </p:cNvSpPr>
            <p:nvPr/>
          </p:nvSpPr>
          <p:spPr bwMode="auto">
            <a:xfrm>
              <a:off x="7932648" y="2863439"/>
              <a:ext cx="32051" cy="50991"/>
            </a:xfrm>
            <a:custGeom>
              <a:avLst/>
              <a:gdLst>
                <a:gd name="T0" fmla="*/ 65 w 65"/>
                <a:gd name="T1" fmla="*/ 21 h 104"/>
                <a:gd name="T2" fmla="*/ 26 w 65"/>
                <a:gd name="T3" fmla="*/ 0 h 104"/>
                <a:gd name="T4" fmla="*/ 0 w 65"/>
                <a:gd name="T5" fmla="*/ 27 h 104"/>
                <a:gd name="T6" fmla="*/ 3 w 65"/>
                <a:gd name="T7" fmla="*/ 81 h 104"/>
                <a:gd name="T8" fmla="*/ 65 w 65"/>
                <a:gd name="T9" fmla="*/ 104 h 104"/>
                <a:gd name="T10" fmla="*/ 65 w 65"/>
                <a:gd name="T11" fmla="*/ 2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04">
                  <a:moveTo>
                    <a:pt x="65" y="21"/>
                  </a:moveTo>
                  <a:lnTo>
                    <a:pt x="26" y="0"/>
                  </a:lnTo>
                  <a:lnTo>
                    <a:pt x="0" y="27"/>
                  </a:lnTo>
                  <a:lnTo>
                    <a:pt x="3" y="81"/>
                  </a:lnTo>
                  <a:lnTo>
                    <a:pt x="65" y="104"/>
                  </a:lnTo>
                  <a:lnTo>
                    <a:pt x="65" y="2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2" name="Freeform 321"/>
            <p:cNvSpPr>
              <a:spLocks/>
            </p:cNvSpPr>
            <p:nvPr/>
          </p:nvSpPr>
          <p:spPr bwMode="auto">
            <a:xfrm>
              <a:off x="7658753" y="2827016"/>
              <a:ext cx="496798" cy="393358"/>
            </a:xfrm>
            <a:custGeom>
              <a:avLst/>
              <a:gdLst>
                <a:gd name="T0" fmla="*/ 643 w 1025"/>
                <a:gd name="T1" fmla="*/ 202 h 811"/>
                <a:gd name="T2" fmla="*/ 763 w 1025"/>
                <a:gd name="T3" fmla="*/ 369 h 811"/>
                <a:gd name="T4" fmla="*/ 802 w 1025"/>
                <a:gd name="T5" fmla="*/ 401 h 811"/>
                <a:gd name="T6" fmla="*/ 819 w 1025"/>
                <a:gd name="T7" fmla="*/ 476 h 811"/>
                <a:gd name="T8" fmla="*/ 1004 w 1025"/>
                <a:gd name="T9" fmla="*/ 490 h 811"/>
                <a:gd name="T10" fmla="*/ 1025 w 1025"/>
                <a:gd name="T11" fmla="*/ 501 h 811"/>
                <a:gd name="T12" fmla="*/ 1004 w 1025"/>
                <a:gd name="T13" fmla="*/ 593 h 811"/>
                <a:gd name="T14" fmla="*/ 882 w 1025"/>
                <a:gd name="T15" fmla="*/ 664 h 811"/>
                <a:gd name="T16" fmla="*/ 705 w 1025"/>
                <a:gd name="T17" fmla="*/ 718 h 811"/>
                <a:gd name="T18" fmla="*/ 610 w 1025"/>
                <a:gd name="T19" fmla="*/ 811 h 811"/>
                <a:gd name="T20" fmla="*/ 498 w 1025"/>
                <a:gd name="T21" fmla="*/ 746 h 811"/>
                <a:gd name="T22" fmla="*/ 430 w 1025"/>
                <a:gd name="T23" fmla="*/ 805 h 811"/>
                <a:gd name="T24" fmla="*/ 334 w 1025"/>
                <a:gd name="T25" fmla="*/ 650 h 811"/>
                <a:gd name="T26" fmla="*/ 269 w 1025"/>
                <a:gd name="T27" fmla="*/ 620 h 811"/>
                <a:gd name="T28" fmla="*/ 246 w 1025"/>
                <a:gd name="T29" fmla="*/ 584 h 811"/>
                <a:gd name="T30" fmla="*/ 246 w 1025"/>
                <a:gd name="T31" fmla="*/ 507 h 811"/>
                <a:gd name="T32" fmla="*/ 10 w 1025"/>
                <a:gd name="T33" fmla="*/ 221 h 811"/>
                <a:gd name="T34" fmla="*/ 0 w 1025"/>
                <a:gd name="T35" fmla="*/ 170 h 811"/>
                <a:gd name="T36" fmla="*/ 68 w 1025"/>
                <a:gd name="T37" fmla="*/ 170 h 811"/>
                <a:gd name="T38" fmla="*/ 152 w 1025"/>
                <a:gd name="T39" fmla="*/ 98 h 811"/>
                <a:gd name="T40" fmla="*/ 155 w 1025"/>
                <a:gd name="T41" fmla="*/ 63 h 811"/>
                <a:gd name="T42" fmla="*/ 130 w 1025"/>
                <a:gd name="T43" fmla="*/ 38 h 811"/>
                <a:gd name="T44" fmla="*/ 178 w 1025"/>
                <a:gd name="T45" fmla="*/ 0 h 811"/>
                <a:gd name="T46" fmla="*/ 279 w 1025"/>
                <a:gd name="T47" fmla="*/ 6 h 811"/>
                <a:gd name="T48" fmla="*/ 451 w 1025"/>
                <a:gd name="T49" fmla="*/ 149 h 811"/>
                <a:gd name="T50" fmla="*/ 552 w 1025"/>
                <a:gd name="T51" fmla="*/ 145 h 811"/>
                <a:gd name="T52" fmla="*/ 559 w 1025"/>
                <a:gd name="T53" fmla="*/ 169 h 811"/>
                <a:gd name="T54" fmla="*/ 643 w 1025"/>
                <a:gd name="T55" fmla="*/ 202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5" h="811">
                  <a:moveTo>
                    <a:pt x="643" y="202"/>
                  </a:moveTo>
                  <a:lnTo>
                    <a:pt x="763" y="369"/>
                  </a:lnTo>
                  <a:lnTo>
                    <a:pt x="802" y="401"/>
                  </a:lnTo>
                  <a:lnTo>
                    <a:pt x="819" y="476"/>
                  </a:lnTo>
                  <a:lnTo>
                    <a:pt x="1004" y="490"/>
                  </a:lnTo>
                  <a:lnTo>
                    <a:pt x="1025" y="501"/>
                  </a:lnTo>
                  <a:lnTo>
                    <a:pt x="1004" y="593"/>
                  </a:lnTo>
                  <a:lnTo>
                    <a:pt x="882" y="664"/>
                  </a:lnTo>
                  <a:lnTo>
                    <a:pt x="705" y="718"/>
                  </a:lnTo>
                  <a:lnTo>
                    <a:pt x="610" y="811"/>
                  </a:lnTo>
                  <a:lnTo>
                    <a:pt x="498" y="746"/>
                  </a:lnTo>
                  <a:lnTo>
                    <a:pt x="430" y="805"/>
                  </a:lnTo>
                  <a:lnTo>
                    <a:pt x="334" y="650"/>
                  </a:lnTo>
                  <a:lnTo>
                    <a:pt x="269" y="620"/>
                  </a:lnTo>
                  <a:lnTo>
                    <a:pt x="246" y="584"/>
                  </a:lnTo>
                  <a:lnTo>
                    <a:pt x="246" y="507"/>
                  </a:lnTo>
                  <a:lnTo>
                    <a:pt x="10" y="221"/>
                  </a:lnTo>
                  <a:lnTo>
                    <a:pt x="0" y="170"/>
                  </a:lnTo>
                  <a:lnTo>
                    <a:pt x="68" y="170"/>
                  </a:lnTo>
                  <a:lnTo>
                    <a:pt x="152" y="98"/>
                  </a:lnTo>
                  <a:lnTo>
                    <a:pt x="155" y="63"/>
                  </a:lnTo>
                  <a:lnTo>
                    <a:pt x="130" y="38"/>
                  </a:lnTo>
                  <a:lnTo>
                    <a:pt x="178" y="0"/>
                  </a:lnTo>
                  <a:lnTo>
                    <a:pt x="279" y="6"/>
                  </a:lnTo>
                  <a:lnTo>
                    <a:pt x="451" y="149"/>
                  </a:lnTo>
                  <a:lnTo>
                    <a:pt x="552" y="145"/>
                  </a:lnTo>
                  <a:lnTo>
                    <a:pt x="559" y="169"/>
                  </a:lnTo>
                  <a:lnTo>
                    <a:pt x="643" y="202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7657295" y="2690069"/>
              <a:ext cx="142775" cy="123835"/>
            </a:xfrm>
            <a:custGeom>
              <a:avLst/>
              <a:gdLst>
                <a:gd name="T0" fmla="*/ 6 w 294"/>
                <a:gd name="T1" fmla="*/ 70 h 254"/>
                <a:gd name="T2" fmla="*/ 0 w 294"/>
                <a:gd name="T3" fmla="*/ 113 h 254"/>
                <a:gd name="T4" fmla="*/ 49 w 294"/>
                <a:gd name="T5" fmla="*/ 133 h 254"/>
                <a:gd name="T6" fmla="*/ 47 w 294"/>
                <a:gd name="T7" fmla="*/ 254 h 254"/>
                <a:gd name="T8" fmla="*/ 96 w 294"/>
                <a:gd name="T9" fmla="*/ 253 h 254"/>
                <a:gd name="T10" fmla="*/ 144 w 294"/>
                <a:gd name="T11" fmla="*/ 217 h 254"/>
                <a:gd name="T12" fmla="*/ 162 w 294"/>
                <a:gd name="T13" fmla="*/ 214 h 254"/>
                <a:gd name="T14" fmla="*/ 271 w 294"/>
                <a:gd name="T15" fmla="*/ 126 h 254"/>
                <a:gd name="T16" fmla="*/ 294 w 294"/>
                <a:gd name="T17" fmla="*/ 0 h 254"/>
                <a:gd name="T18" fmla="*/ 74 w 294"/>
                <a:gd name="T19" fmla="*/ 23 h 254"/>
                <a:gd name="T20" fmla="*/ 51 w 294"/>
                <a:gd name="T21" fmla="*/ 72 h 254"/>
                <a:gd name="T22" fmla="*/ 6 w 294"/>
                <a:gd name="T23" fmla="*/ 7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254">
                  <a:moveTo>
                    <a:pt x="6" y="70"/>
                  </a:moveTo>
                  <a:lnTo>
                    <a:pt x="0" y="113"/>
                  </a:lnTo>
                  <a:lnTo>
                    <a:pt x="49" y="133"/>
                  </a:lnTo>
                  <a:lnTo>
                    <a:pt x="47" y="254"/>
                  </a:lnTo>
                  <a:lnTo>
                    <a:pt x="96" y="253"/>
                  </a:lnTo>
                  <a:lnTo>
                    <a:pt x="144" y="217"/>
                  </a:lnTo>
                  <a:lnTo>
                    <a:pt x="162" y="214"/>
                  </a:lnTo>
                  <a:lnTo>
                    <a:pt x="271" y="126"/>
                  </a:lnTo>
                  <a:lnTo>
                    <a:pt x="294" y="0"/>
                  </a:lnTo>
                  <a:lnTo>
                    <a:pt x="74" y="23"/>
                  </a:lnTo>
                  <a:lnTo>
                    <a:pt x="51" y="72"/>
                  </a:lnTo>
                  <a:lnTo>
                    <a:pt x="6" y="7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4" name="Freeform 323"/>
            <p:cNvSpPr>
              <a:spLocks/>
            </p:cNvSpPr>
            <p:nvPr/>
          </p:nvSpPr>
          <p:spPr bwMode="auto">
            <a:xfrm>
              <a:off x="7740339" y="2682784"/>
              <a:ext cx="231645" cy="208334"/>
            </a:xfrm>
            <a:custGeom>
              <a:avLst/>
              <a:gdLst>
                <a:gd name="T0" fmla="*/ 137 w 477"/>
                <a:gd name="T1" fmla="*/ 13 h 429"/>
                <a:gd name="T2" fmla="*/ 111 w 477"/>
                <a:gd name="T3" fmla="*/ 146 h 429"/>
                <a:gd name="T4" fmla="*/ 0 w 477"/>
                <a:gd name="T5" fmla="*/ 238 h 429"/>
                <a:gd name="T6" fmla="*/ 7 w 477"/>
                <a:gd name="T7" fmla="*/ 281 h 429"/>
                <a:gd name="T8" fmla="*/ 115 w 477"/>
                <a:gd name="T9" fmla="*/ 288 h 429"/>
                <a:gd name="T10" fmla="*/ 287 w 477"/>
                <a:gd name="T11" fmla="*/ 429 h 429"/>
                <a:gd name="T12" fmla="*/ 383 w 477"/>
                <a:gd name="T13" fmla="*/ 427 h 429"/>
                <a:gd name="T14" fmla="*/ 386 w 477"/>
                <a:gd name="T15" fmla="*/ 394 h 429"/>
                <a:gd name="T16" fmla="*/ 421 w 477"/>
                <a:gd name="T17" fmla="*/ 356 h 429"/>
                <a:gd name="T18" fmla="*/ 470 w 477"/>
                <a:gd name="T19" fmla="*/ 384 h 429"/>
                <a:gd name="T20" fmla="*/ 477 w 477"/>
                <a:gd name="T21" fmla="*/ 378 h 429"/>
                <a:gd name="T22" fmla="*/ 382 w 477"/>
                <a:gd name="T23" fmla="*/ 251 h 429"/>
                <a:gd name="T24" fmla="*/ 336 w 477"/>
                <a:gd name="T25" fmla="*/ 248 h 429"/>
                <a:gd name="T26" fmla="*/ 276 w 477"/>
                <a:gd name="T27" fmla="*/ 171 h 429"/>
                <a:gd name="T28" fmla="*/ 288 w 477"/>
                <a:gd name="T29" fmla="*/ 114 h 429"/>
                <a:gd name="T30" fmla="*/ 306 w 477"/>
                <a:gd name="T31" fmla="*/ 112 h 429"/>
                <a:gd name="T32" fmla="*/ 313 w 477"/>
                <a:gd name="T33" fmla="*/ 86 h 429"/>
                <a:gd name="T34" fmla="*/ 230 w 477"/>
                <a:gd name="T35" fmla="*/ 0 h 429"/>
                <a:gd name="T36" fmla="*/ 137 w 477"/>
                <a:gd name="T37" fmla="*/ 1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7" h="429">
                  <a:moveTo>
                    <a:pt x="137" y="13"/>
                  </a:moveTo>
                  <a:lnTo>
                    <a:pt x="111" y="146"/>
                  </a:lnTo>
                  <a:lnTo>
                    <a:pt x="0" y="238"/>
                  </a:lnTo>
                  <a:lnTo>
                    <a:pt x="7" y="281"/>
                  </a:lnTo>
                  <a:lnTo>
                    <a:pt x="115" y="288"/>
                  </a:lnTo>
                  <a:lnTo>
                    <a:pt x="287" y="429"/>
                  </a:lnTo>
                  <a:lnTo>
                    <a:pt x="383" y="427"/>
                  </a:lnTo>
                  <a:lnTo>
                    <a:pt x="386" y="394"/>
                  </a:lnTo>
                  <a:lnTo>
                    <a:pt x="421" y="356"/>
                  </a:lnTo>
                  <a:lnTo>
                    <a:pt x="470" y="384"/>
                  </a:lnTo>
                  <a:lnTo>
                    <a:pt x="477" y="378"/>
                  </a:lnTo>
                  <a:lnTo>
                    <a:pt x="382" y="251"/>
                  </a:lnTo>
                  <a:lnTo>
                    <a:pt x="336" y="248"/>
                  </a:lnTo>
                  <a:lnTo>
                    <a:pt x="276" y="171"/>
                  </a:lnTo>
                  <a:lnTo>
                    <a:pt x="288" y="114"/>
                  </a:lnTo>
                  <a:lnTo>
                    <a:pt x="306" y="112"/>
                  </a:lnTo>
                  <a:lnTo>
                    <a:pt x="313" y="86"/>
                  </a:lnTo>
                  <a:lnTo>
                    <a:pt x="230" y="0"/>
                  </a:lnTo>
                  <a:lnTo>
                    <a:pt x="137" y="1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7657295" y="2802248"/>
              <a:ext cx="80128" cy="100527"/>
            </a:xfrm>
            <a:custGeom>
              <a:avLst/>
              <a:gdLst>
                <a:gd name="T0" fmla="*/ 44 w 166"/>
                <a:gd name="T1" fmla="*/ 38 h 208"/>
                <a:gd name="T2" fmla="*/ 1 w 166"/>
                <a:gd name="T3" fmla="*/ 186 h 208"/>
                <a:gd name="T4" fmla="*/ 0 w 166"/>
                <a:gd name="T5" fmla="*/ 208 h 208"/>
                <a:gd name="T6" fmla="*/ 66 w 166"/>
                <a:gd name="T7" fmla="*/ 208 h 208"/>
                <a:gd name="T8" fmla="*/ 140 w 166"/>
                <a:gd name="T9" fmla="*/ 143 h 208"/>
                <a:gd name="T10" fmla="*/ 143 w 166"/>
                <a:gd name="T11" fmla="*/ 118 h 208"/>
                <a:gd name="T12" fmla="*/ 112 w 166"/>
                <a:gd name="T13" fmla="*/ 87 h 208"/>
                <a:gd name="T14" fmla="*/ 166 w 166"/>
                <a:gd name="T15" fmla="*/ 41 h 208"/>
                <a:gd name="T16" fmla="*/ 159 w 166"/>
                <a:gd name="T17" fmla="*/ 0 h 208"/>
                <a:gd name="T18" fmla="*/ 144 w 166"/>
                <a:gd name="T19" fmla="*/ 3 h 208"/>
                <a:gd name="T20" fmla="*/ 98 w 166"/>
                <a:gd name="T21" fmla="*/ 35 h 208"/>
                <a:gd name="T22" fmla="*/ 44 w 166"/>
                <a:gd name="T23" fmla="*/ 3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6" h="208">
                  <a:moveTo>
                    <a:pt x="44" y="38"/>
                  </a:moveTo>
                  <a:lnTo>
                    <a:pt x="1" y="186"/>
                  </a:lnTo>
                  <a:lnTo>
                    <a:pt x="0" y="208"/>
                  </a:lnTo>
                  <a:lnTo>
                    <a:pt x="66" y="208"/>
                  </a:lnTo>
                  <a:lnTo>
                    <a:pt x="140" y="143"/>
                  </a:lnTo>
                  <a:lnTo>
                    <a:pt x="143" y="118"/>
                  </a:lnTo>
                  <a:lnTo>
                    <a:pt x="112" y="87"/>
                  </a:lnTo>
                  <a:lnTo>
                    <a:pt x="166" y="41"/>
                  </a:lnTo>
                  <a:lnTo>
                    <a:pt x="159" y="0"/>
                  </a:lnTo>
                  <a:lnTo>
                    <a:pt x="144" y="3"/>
                  </a:lnTo>
                  <a:lnTo>
                    <a:pt x="98" y="35"/>
                  </a:lnTo>
                  <a:lnTo>
                    <a:pt x="44" y="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6" name="Freeform 325"/>
            <p:cNvSpPr>
              <a:spLocks/>
            </p:cNvSpPr>
            <p:nvPr/>
          </p:nvSpPr>
          <p:spPr bwMode="auto">
            <a:xfrm>
              <a:off x="7650012" y="2751258"/>
              <a:ext cx="24767" cy="43707"/>
            </a:xfrm>
            <a:custGeom>
              <a:avLst/>
              <a:gdLst>
                <a:gd name="T0" fmla="*/ 12 w 51"/>
                <a:gd name="T1" fmla="*/ 0 h 89"/>
                <a:gd name="T2" fmla="*/ 13 w 51"/>
                <a:gd name="T3" fmla="*/ 34 h 89"/>
                <a:gd name="T4" fmla="*/ 0 w 51"/>
                <a:gd name="T5" fmla="*/ 85 h 89"/>
                <a:gd name="T6" fmla="*/ 48 w 51"/>
                <a:gd name="T7" fmla="*/ 89 h 89"/>
                <a:gd name="T8" fmla="*/ 51 w 51"/>
                <a:gd name="T9" fmla="*/ 17 h 89"/>
                <a:gd name="T10" fmla="*/ 12 w 51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89">
                  <a:moveTo>
                    <a:pt x="12" y="0"/>
                  </a:moveTo>
                  <a:lnTo>
                    <a:pt x="13" y="34"/>
                  </a:lnTo>
                  <a:lnTo>
                    <a:pt x="0" y="85"/>
                  </a:lnTo>
                  <a:lnTo>
                    <a:pt x="48" y="89"/>
                  </a:lnTo>
                  <a:lnTo>
                    <a:pt x="51" y="1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7635442" y="2797880"/>
              <a:ext cx="36422" cy="93240"/>
            </a:xfrm>
            <a:custGeom>
              <a:avLst/>
              <a:gdLst>
                <a:gd name="T0" fmla="*/ 27 w 75"/>
                <a:gd name="T1" fmla="*/ 0 h 190"/>
                <a:gd name="T2" fmla="*/ 0 w 75"/>
                <a:gd name="T3" fmla="*/ 86 h 190"/>
                <a:gd name="T4" fmla="*/ 34 w 75"/>
                <a:gd name="T5" fmla="*/ 190 h 190"/>
                <a:gd name="T6" fmla="*/ 75 w 75"/>
                <a:gd name="T7" fmla="*/ 38 h 190"/>
                <a:gd name="T8" fmla="*/ 75 w 75"/>
                <a:gd name="T9" fmla="*/ 6 h 190"/>
                <a:gd name="T10" fmla="*/ 27 w 75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90">
                  <a:moveTo>
                    <a:pt x="27" y="0"/>
                  </a:moveTo>
                  <a:lnTo>
                    <a:pt x="0" y="86"/>
                  </a:lnTo>
                  <a:lnTo>
                    <a:pt x="34" y="190"/>
                  </a:lnTo>
                  <a:lnTo>
                    <a:pt x="75" y="38"/>
                  </a:lnTo>
                  <a:lnTo>
                    <a:pt x="75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7582995" y="2730861"/>
              <a:ext cx="58275" cy="36422"/>
            </a:xfrm>
            <a:custGeom>
              <a:avLst/>
              <a:gdLst>
                <a:gd name="T0" fmla="*/ 99 w 120"/>
                <a:gd name="T1" fmla="*/ 0 h 77"/>
                <a:gd name="T2" fmla="*/ 120 w 120"/>
                <a:gd name="T3" fmla="*/ 15 h 77"/>
                <a:gd name="T4" fmla="*/ 54 w 120"/>
                <a:gd name="T5" fmla="*/ 77 h 77"/>
                <a:gd name="T6" fmla="*/ 24 w 120"/>
                <a:gd name="T7" fmla="*/ 75 h 77"/>
                <a:gd name="T8" fmla="*/ 0 w 120"/>
                <a:gd name="T9" fmla="*/ 58 h 77"/>
                <a:gd name="T10" fmla="*/ 3 w 120"/>
                <a:gd name="T11" fmla="*/ 29 h 77"/>
                <a:gd name="T12" fmla="*/ 51 w 120"/>
                <a:gd name="T13" fmla="*/ 26 h 77"/>
                <a:gd name="T14" fmla="*/ 99 w 120"/>
                <a:gd name="T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77">
                  <a:moveTo>
                    <a:pt x="99" y="0"/>
                  </a:moveTo>
                  <a:lnTo>
                    <a:pt x="120" y="15"/>
                  </a:lnTo>
                  <a:lnTo>
                    <a:pt x="54" y="77"/>
                  </a:lnTo>
                  <a:lnTo>
                    <a:pt x="24" y="75"/>
                  </a:lnTo>
                  <a:lnTo>
                    <a:pt x="0" y="58"/>
                  </a:lnTo>
                  <a:lnTo>
                    <a:pt x="3" y="29"/>
                  </a:lnTo>
                  <a:lnTo>
                    <a:pt x="51" y="2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6981300" y="1598861"/>
              <a:ext cx="435609" cy="473487"/>
            </a:xfrm>
            <a:custGeom>
              <a:avLst/>
              <a:gdLst>
                <a:gd name="T0" fmla="*/ 864 w 898"/>
                <a:gd name="T1" fmla="*/ 142 h 974"/>
                <a:gd name="T2" fmla="*/ 898 w 898"/>
                <a:gd name="T3" fmla="*/ 117 h 974"/>
                <a:gd name="T4" fmla="*/ 895 w 898"/>
                <a:gd name="T5" fmla="*/ 88 h 974"/>
                <a:gd name="T6" fmla="*/ 873 w 898"/>
                <a:gd name="T7" fmla="*/ 75 h 974"/>
                <a:gd name="T8" fmla="*/ 876 w 898"/>
                <a:gd name="T9" fmla="*/ 40 h 974"/>
                <a:gd name="T10" fmla="*/ 895 w 898"/>
                <a:gd name="T11" fmla="*/ 40 h 974"/>
                <a:gd name="T12" fmla="*/ 895 w 898"/>
                <a:gd name="T13" fmla="*/ 22 h 974"/>
                <a:gd name="T14" fmla="*/ 813 w 898"/>
                <a:gd name="T15" fmla="*/ 0 h 974"/>
                <a:gd name="T16" fmla="*/ 691 w 898"/>
                <a:gd name="T17" fmla="*/ 12 h 974"/>
                <a:gd name="T18" fmla="*/ 678 w 898"/>
                <a:gd name="T19" fmla="*/ 66 h 974"/>
                <a:gd name="T20" fmla="*/ 649 w 898"/>
                <a:gd name="T21" fmla="*/ 57 h 974"/>
                <a:gd name="T22" fmla="*/ 631 w 898"/>
                <a:gd name="T23" fmla="*/ 25 h 974"/>
                <a:gd name="T24" fmla="*/ 571 w 898"/>
                <a:gd name="T25" fmla="*/ 28 h 974"/>
                <a:gd name="T26" fmla="*/ 565 w 898"/>
                <a:gd name="T27" fmla="*/ 88 h 974"/>
                <a:gd name="T28" fmla="*/ 537 w 898"/>
                <a:gd name="T29" fmla="*/ 100 h 974"/>
                <a:gd name="T30" fmla="*/ 521 w 898"/>
                <a:gd name="T31" fmla="*/ 69 h 974"/>
                <a:gd name="T32" fmla="*/ 396 w 898"/>
                <a:gd name="T33" fmla="*/ 170 h 974"/>
                <a:gd name="T34" fmla="*/ 420 w 898"/>
                <a:gd name="T35" fmla="*/ 199 h 974"/>
                <a:gd name="T36" fmla="*/ 373 w 898"/>
                <a:gd name="T37" fmla="*/ 221 h 974"/>
                <a:gd name="T38" fmla="*/ 267 w 898"/>
                <a:gd name="T39" fmla="*/ 433 h 974"/>
                <a:gd name="T40" fmla="*/ 229 w 898"/>
                <a:gd name="T41" fmla="*/ 459 h 974"/>
                <a:gd name="T42" fmla="*/ 232 w 898"/>
                <a:gd name="T43" fmla="*/ 477 h 974"/>
                <a:gd name="T44" fmla="*/ 270 w 898"/>
                <a:gd name="T45" fmla="*/ 496 h 974"/>
                <a:gd name="T46" fmla="*/ 260 w 898"/>
                <a:gd name="T47" fmla="*/ 538 h 974"/>
                <a:gd name="T48" fmla="*/ 198 w 898"/>
                <a:gd name="T49" fmla="*/ 534 h 974"/>
                <a:gd name="T50" fmla="*/ 179 w 898"/>
                <a:gd name="T51" fmla="*/ 513 h 974"/>
                <a:gd name="T52" fmla="*/ 138 w 898"/>
                <a:gd name="T53" fmla="*/ 559 h 974"/>
                <a:gd name="T54" fmla="*/ 113 w 898"/>
                <a:gd name="T55" fmla="*/ 579 h 974"/>
                <a:gd name="T56" fmla="*/ 106 w 898"/>
                <a:gd name="T57" fmla="*/ 623 h 974"/>
                <a:gd name="T58" fmla="*/ 84 w 898"/>
                <a:gd name="T59" fmla="*/ 635 h 974"/>
                <a:gd name="T60" fmla="*/ 27 w 898"/>
                <a:gd name="T61" fmla="*/ 649 h 974"/>
                <a:gd name="T62" fmla="*/ 0 w 898"/>
                <a:gd name="T63" fmla="*/ 737 h 974"/>
                <a:gd name="T64" fmla="*/ 18 w 898"/>
                <a:gd name="T65" fmla="*/ 883 h 974"/>
                <a:gd name="T66" fmla="*/ 41 w 898"/>
                <a:gd name="T67" fmla="*/ 949 h 974"/>
                <a:gd name="T68" fmla="*/ 66 w 898"/>
                <a:gd name="T69" fmla="*/ 974 h 974"/>
                <a:gd name="T70" fmla="*/ 122 w 898"/>
                <a:gd name="T71" fmla="*/ 971 h 974"/>
                <a:gd name="T72" fmla="*/ 204 w 898"/>
                <a:gd name="T73" fmla="*/ 892 h 974"/>
                <a:gd name="T74" fmla="*/ 235 w 898"/>
                <a:gd name="T75" fmla="*/ 838 h 974"/>
                <a:gd name="T76" fmla="*/ 245 w 898"/>
                <a:gd name="T77" fmla="*/ 918 h 974"/>
                <a:gd name="T78" fmla="*/ 298 w 898"/>
                <a:gd name="T79" fmla="*/ 822 h 974"/>
                <a:gd name="T80" fmla="*/ 301 w 898"/>
                <a:gd name="T81" fmla="*/ 556 h 974"/>
                <a:gd name="T82" fmla="*/ 344 w 898"/>
                <a:gd name="T83" fmla="*/ 529 h 974"/>
                <a:gd name="T84" fmla="*/ 357 w 898"/>
                <a:gd name="T85" fmla="*/ 383 h 974"/>
                <a:gd name="T86" fmla="*/ 489 w 898"/>
                <a:gd name="T87" fmla="*/ 193 h 974"/>
                <a:gd name="T88" fmla="*/ 552 w 898"/>
                <a:gd name="T89" fmla="*/ 170 h 974"/>
                <a:gd name="T90" fmla="*/ 580 w 898"/>
                <a:gd name="T91" fmla="*/ 136 h 974"/>
                <a:gd name="T92" fmla="*/ 675 w 898"/>
                <a:gd name="T93" fmla="*/ 157 h 974"/>
                <a:gd name="T94" fmla="*/ 722 w 898"/>
                <a:gd name="T95" fmla="*/ 186 h 974"/>
                <a:gd name="T96" fmla="*/ 738 w 898"/>
                <a:gd name="T97" fmla="*/ 107 h 974"/>
                <a:gd name="T98" fmla="*/ 816 w 898"/>
                <a:gd name="T99" fmla="*/ 60 h 974"/>
                <a:gd name="T100" fmla="*/ 864 w 898"/>
                <a:gd name="T101" fmla="*/ 142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8" h="974">
                  <a:moveTo>
                    <a:pt x="864" y="142"/>
                  </a:moveTo>
                  <a:lnTo>
                    <a:pt x="898" y="117"/>
                  </a:lnTo>
                  <a:lnTo>
                    <a:pt x="895" y="88"/>
                  </a:lnTo>
                  <a:lnTo>
                    <a:pt x="873" y="75"/>
                  </a:lnTo>
                  <a:lnTo>
                    <a:pt x="876" y="40"/>
                  </a:lnTo>
                  <a:lnTo>
                    <a:pt x="895" y="40"/>
                  </a:lnTo>
                  <a:lnTo>
                    <a:pt x="895" y="22"/>
                  </a:lnTo>
                  <a:lnTo>
                    <a:pt x="813" y="0"/>
                  </a:lnTo>
                  <a:lnTo>
                    <a:pt x="691" y="12"/>
                  </a:lnTo>
                  <a:lnTo>
                    <a:pt x="678" y="66"/>
                  </a:lnTo>
                  <a:lnTo>
                    <a:pt x="649" y="57"/>
                  </a:lnTo>
                  <a:lnTo>
                    <a:pt x="631" y="25"/>
                  </a:lnTo>
                  <a:lnTo>
                    <a:pt x="571" y="28"/>
                  </a:lnTo>
                  <a:lnTo>
                    <a:pt x="565" y="88"/>
                  </a:lnTo>
                  <a:lnTo>
                    <a:pt x="537" y="100"/>
                  </a:lnTo>
                  <a:lnTo>
                    <a:pt x="521" y="69"/>
                  </a:lnTo>
                  <a:lnTo>
                    <a:pt x="396" y="170"/>
                  </a:lnTo>
                  <a:lnTo>
                    <a:pt x="420" y="199"/>
                  </a:lnTo>
                  <a:lnTo>
                    <a:pt x="373" y="221"/>
                  </a:lnTo>
                  <a:lnTo>
                    <a:pt x="267" y="433"/>
                  </a:lnTo>
                  <a:lnTo>
                    <a:pt x="229" y="459"/>
                  </a:lnTo>
                  <a:lnTo>
                    <a:pt x="232" y="477"/>
                  </a:lnTo>
                  <a:lnTo>
                    <a:pt x="270" y="496"/>
                  </a:lnTo>
                  <a:lnTo>
                    <a:pt x="260" y="538"/>
                  </a:lnTo>
                  <a:lnTo>
                    <a:pt x="198" y="534"/>
                  </a:lnTo>
                  <a:lnTo>
                    <a:pt x="179" y="513"/>
                  </a:lnTo>
                  <a:lnTo>
                    <a:pt x="138" y="559"/>
                  </a:lnTo>
                  <a:lnTo>
                    <a:pt x="113" y="579"/>
                  </a:lnTo>
                  <a:lnTo>
                    <a:pt x="106" y="623"/>
                  </a:lnTo>
                  <a:lnTo>
                    <a:pt x="84" y="635"/>
                  </a:lnTo>
                  <a:lnTo>
                    <a:pt x="27" y="649"/>
                  </a:lnTo>
                  <a:lnTo>
                    <a:pt x="0" y="737"/>
                  </a:lnTo>
                  <a:lnTo>
                    <a:pt x="18" y="883"/>
                  </a:lnTo>
                  <a:lnTo>
                    <a:pt x="41" y="949"/>
                  </a:lnTo>
                  <a:lnTo>
                    <a:pt x="66" y="974"/>
                  </a:lnTo>
                  <a:lnTo>
                    <a:pt x="122" y="971"/>
                  </a:lnTo>
                  <a:lnTo>
                    <a:pt x="204" y="892"/>
                  </a:lnTo>
                  <a:lnTo>
                    <a:pt x="235" y="838"/>
                  </a:lnTo>
                  <a:lnTo>
                    <a:pt x="245" y="918"/>
                  </a:lnTo>
                  <a:lnTo>
                    <a:pt x="298" y="822"/>
                  </a:lnTo>
                  <a:lnTo>
                    <a:pt x="301" y="556"/>
                  </a:lnTo>
                  <a:lnTo>
                    <a:pt x="344" y="529"/>
                  </a:lnTo>
                  <a:lnTo>
                    <a:pt x="357" y="383"/>
                  </a:lnTo>
                  <a:lnTo>
                    <a:pt x="489" y="193"/>
                  </a:lnTo>
                  <a:lnTo>
                    <a:pt x="552" y="170"/>
                  </a:lnTo>
                  <a:lnTo>
                    <a:pt x="580" y="136"/>
                  </a:lnTo>
                  <a:lnTo>
                    <a:pt x="675" y="157"/>
                  </a:lnTo>
                  <a:lnTo>
                    <a:pt x="722" y="186"/>
                  </a:lnTo>
                  <a:lnTo>
                    <a:pt x="738" y="107"/>
                  </a:lnTo>
                  <a:lnTo>
                    <a:pt x="816" y="60"/>
                  </a:lnTo>
                  <a:lnTo>
                    <a:pt x="864" y="14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6752571" y="2047581"/>
              <a:ext cx="164628" cy="291378"/>
            </a:xfrm>
            <a:custGeom>
              <a:avLst/>
              <a:gdLst>
                <a:gd name="T0" fmla="*/ 148 w 339"/>
                <a:gd name="T1" fmla="*/ 22 h 599"/>
                <a:gd name="T2" fmla="*/ 117 w 339"/>
                <a:gd name="T3" fmla="*/ 70 h 599"/>
                <a:gd name="T4" fmla="*/ 129 w 339"/>
                <a:gd name="T5" fmla="*/ 88 h 599"/>
                <a:gd name="T6" fmla="*/ 201 w 339"/>
                <a:gd name="T7" fmla="*/ 88 h 599"/>
                <a:gd name="T8" fmla="*/ 201 w 339"/>
                <a:gd name="T9" fmla="*/ 120 h 599"/>
                <a:gd name="T10" fmla="*/ 183 w 339"/>
                <a:gd name="T11" fmla="*/ 146 h 599"/>
                <a:gd name="T12" fmla="*/ 195 w 339"/>
                <a:gd name="T13" fmla="*/ 212 h 599"/>
                <a:gd name="T14" fmla="*/ 235 w 339"/>
                <a:gd name="T15" fmla="*/ 291 h 599"/>
                <a:gd name="T16" fmla="*/ 267 w 339"/>
                <a:gd name="T17" fmla="*/ 364 h 599"/>
                <a:gd name="T18" fmla="*/ 318 w 339"/>
                <a:gd name="T19" fmla="*/ 382 h 599"/>
                <a:gd name="T20" fmla="*/ 339 w 339"/>
                <a:gd name="T21" fmla="*/ 421 h 599"/>
                <a:gd name="T22" fmla="*/ 336 w 339"/>
                <a:gd name="T23" fmla="*/ 455 h 599"/>
                <a:gd name="T24" fmla="*/ 304 w 339"/>
                <a:gd name="T25" fmla="*/ 475 h 599"/>
                <a:gd name="T26" fmla="*/ 301 w 339"/>
                <a:gd name="T27" fmla="*/ 490 h 599"/>
                <a:gd name="T28" fmla="*/ 324 w 339"/>
                <a:gd name="T29" fmla="*/ 503 h 599"/>
                <a:gd name="T30" fmla="*/ 304 w 339"/>
                <a:gd name="T31" fmla="*/ 529 h 599"/>
                <a:gd name="T32" fmla="*/ 261 w 339"/>
                <a:gd name="T33" fmla="*/ 548 h 599"/>
                <a:gd name="T34" fmla="*/ 176 w 339"/>
                <a:gd name="T35" fmla="*/ 538 h 599"/>
                <a:gd name="T36" fmla="*/ 44 w 339"/>
                <a:gd name="T37" fmla="*/ 599 h 599"/>
                <a:gd name="T38" fmla="*/ 0 w 339"/>
                <a:gd name="T39" fmla="*/ 576 h 599"/>
                <a:gd name="T40" fmla="*/ 126 w 339"/>
                <a:gd name="T41" fmla="*/ 503 h 599"/>
                <a:gd name="T42" fmla="*/ 110 w 339"/>
                <a:gd name="T43" fmla="*/ 494 h 599"/>
                <a:gd name="T44" fmla="*/ 44 w 339"/>
                <a:gd name="T45" fmla="*/ 488 h 599"/>
                <a:gd name="T46" fmla="*/ 84 w 339"/>
                <a:gd name="T47" fmla="*/ 427 h 599"/>
                <a:gd name="T48" fmla="*/ 91 w 339"/>
                <a:gd name="T49" fmla="*/ 376 h 599"/>
                <a:gd name="T50" fmla="*/ 144 w 339"/>
                <a:gd name="T51" fmla="*/ 370 h 599"/>
                <a:gd name="T52" fmla="*/ 135 w 339"/>
                <a:gd name="T53" fmla="*/ 272 h 599"/>
                <a:gd name="T54" fmla="*/ 72 w 339"/>
                <a:gd name="T55" fmla="*/ 269 h 599"/>
                <a:gd name="T56" fmla="*/ 54 w 339"/>
                <a:gd name="T57" fmla="*/ 247 h 599"/>
                <a:gd name="T58" fmla="*/ 57 w 339"/>
                <a:gd name="T59" fmla="*/ 174 h 599"/>
                <a:gd name="T60" fmla="*/ 19 w 339"/>
                <a:gd name="T61" fmla="*/ 177 h 599"/>
                <a:gd name="T62" fmla="*/ 57 w 339"/>
                <a:gd name="T63" fmla="*/ 50 h 599"/>
                <a:gd name="T64" fmla="*/ 126 w 339"/>
                <a:gd name="T65" fmla="*/ 0 h 599"/>
                <a:gd name="T66" fmla="*/ 148 w 339"/>
                <a:gd name="T67" fmla="*/ 22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599">
                  <a:moveTo>
                    <a:pt x="148" y="22"/>
                  </a:moveTo>
                  <a:lnTo>
                    <a:pt x="117" y="70"/>
                  </a:lnTo>
                  <a:lnTo>
                    <a:pt x="129" y="88"/>
                  </a:lnTo>
                  <a:lnTo>
                    <a:pt x="201" y="88"/>
                  </a:lnTo>
                  <a:lnTo>
                    <a:pt x="201" y="120"/>
                  </a:lnTo>
                  <a:lnTo>
                    <a:pt x="183" y="146"/>
                  </a:lnTo>
                  <a:lnTo>
                    <a:pt x="195" y="212"/>
                  </a:lnTo>
                  <a:lnTo>
                    <a:pt x="235" y="291"/>
                  </a:lnTo>
                  <a:lnTo>
                    <a:pt x="267" y="364"/>
                  </a:lnTo>
                  <a:lnTo>
                    <a:pt x="318" y="382"/>
                  </a:lnTo>
                  <a:lnTo>
                    <a:pt x="339" y="421"/>
                  </a:lnTo>
                  <a:lnTo>
                    <a:pt x="336" y="455"/>
                  </a:lnTo>
                  <a:lnTo>
                    <a:pt x="304" y="475"/>
                  </a:lnTo>
                  <a:lnTo>
                    <a:pt x="301" y="490"/>
                  </a:lnTo>
                  <a:lnTo>
                    <a:pt x="324" y="503"/>
                  </a:lnTo>
                  <a:lnTo>
                    <a:pt x="304" y="529"/>
                  </a:lnTo>
                  <a:lnTo>
                    <a:pt x="261" y="548"/>
                  </a:lnTo>
                  <a:lnTo>
                    <a:pt x="176" y="538"/>
                  </a:lnTo>
                  <a:lnTo>
                    <a:pt x="44" y="599"/>
                  </a:lnTo>
                  <a:lnTo>
                    <a:pt x="0" y="576"/>
                  </a:lnTo>
                  <a:lnTo>
                    <a:pt x="126" y="503"/>
                  </a:lnTo>
                  <a:lnTo>
                    <a:pt x="110" y="494"/>
                  </a:lnTo>
                  <a:lnTo>
                    <a:pt x="44" y="488"/>
                  </a:lnTo>
                  <a:lnTo>
                    <a:pt x="84" y="427"/>
                  </a:lnTo>
                  <a:lnTo>
                    <a:pt x="91" y="376"/>
                  </a:lnTo>
                  <a:lnTo>
                    <a:pt x="144" y="370"/>
                  </a:lnTo>
                  <a:lnTo>
                    <a:pt x="135" y="272"/>
                  </a:lnTo>
                  <a:lnTo>
                    <a:pt x="72" y="269"/>
                  </a:lnTo>
                  <a:lnTo>
                    <a:pt x="54" y="247"/>
                  </a:lnTo>
                  <a:lnTo>
                    <a:pt x="57" y="174"/>
                  </a:lnTo>
                  <a:lnTo>
                    <a:pt x="19" y="177"/>
                  </a:lnTo>
                  <a:lnTo>
                    <a:pt x="57" y="50"/>
                  </a:lnTo>
                  <a:lnTo>
                    <a:pt x="126" y="0"/>
                  </a:lnTo>
                  <a:lnTo>
                    <a:pt x="148" y="2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31" name="Freeform 330"/>
            <p:cNvSpPr>
              <a:spLocks/>
            </p:cNvSpPr>
            <p:nvPr/>
          </p:nvSpPr>
          <p:spPr bwMode="auto">
            <a:xfrm>
              <a:off x="6730716" y="2161220"/>
              <a:ext cx="46621" cy="39337"/>
            </a:xfrm>
            <a:custGeom>
              <a:avLst/>
              <a:gdLst>
                <a:gd name="T0" fmla="*/ 60 w 95"/>
                <a:gd name="T1" fmla="*/ 0 h 82"/>
                <a:gd name="T2" fmla="*/ 3 w 95"/>
                <a:gd name="T3" fmla="*/ 6 h 82"/>
                <a:gd name="T4" fmla="*/ 0 w 95"/>
                <a:gd name="T5" fmla="*/ 57 h 82"/>
                <a:gd name="T6" fmla="*/ 38 w 95"/>
                <a:gd name="T7" fmla="*/ 82 h 82"/>
                <a:gd name="T8" fmla="*/ 78 w 95"/>
                <a:gd name="T9" fmla="*/ 73 h 82"/>
                <a:gd name="T10" fmla="*/ 95 w 95"/>
                <a:gd name="T11" fmla="*/ 45 h 82"/>
                <a:gd name="T12" fmla="*/ 60 w 95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2">
                  <a:moveTo>
                    <a:pt x="60" y="0"/>
                  </a:moveTo>
                  <a:lnTo>
                    <a:pt x="3" y="6"/>
                  </a:lnTo>
                  <a:lnTo>
                    <a:pt x="0" y="57"/>
                  </a:lnTo>
                  <a:lnTo>
                    <a:pt x="38" y="82"/>
                  </a:lnTo>
                  <a:lnTo>
                    <a:pt x="78" y="73"/>
                  </a:lnTo>
                  <a:lnTo>
                    <a:pt x="95" y="45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32" name="Freeform 331"/>
            <p:cNvSpPr>
              <a:spLocks/>
            </p:cNvSpPr>
            <p:nvPr/>
          </p:nvSpPr>
          <p:spPr bwMode="auto">
            <a:xfrm>
              <a:off x="6657871" y="2162676"/>
              <a:ext cx="110724" cy="115094"/>
            </a:xfrm>
            <a:custGeom>
              <a:avLst/>
              <a:gdLst>
                <a:gd name="T0" fmla="*/ 229 w 229"/>
                <a:gd name="T1" fmla="*/ 85 h 239"/>
                <a:gd name="T2" fmla="*/ 214 w 229"/>
                <a:gd name="T3" fmla="*/ 188 h 239"/>
                <a:gd name="T4" fmla="*/ 76 w 229"/>
                <a:gd name="T5" fmla="*/ 239 h 239"/>
                <a:gd name="T6" fmla="*/ 32 w 229"/>
                <a:gd name="T7" fmla="*/ 239 h 239"/>
                <a:gd name="T8" fmla="*/ 0 w 229"/>
                <a:gd name="T9" fmla="*/ 216 h 239"/>
                <a:gd name="T10" fmla="*/ 0 w 229"/>
                <a:gd name="T11" fmla="*/ 197 h 239"/>
                <a:gd name="T12" fmla="*/ 70 w 229"/>
                <a:gd name="T13" fmla="*/ 153 h 239"/>
                <a:gd name="T14" fmla="*/ 51 w 229"/>
                <a:gd name="T15" fmla="*/ 115 h 239"/>
                <a:gd name="T16" fmla="*/ 54 w 229"/>
                <a:gd name="T17" fmla="*/ 61 h 239"/>
                <a:gd name="T18" fmla="*/ 114 w 229"/>
                <a:gd name="T19" fmla="*/ 64 h 239"/>
                <a:gd name="T20" fmla="*/ 141 w 229"/>
                <a:gd name="T21" fmla="*/ 0 h 239"/>
                <a:gd name="T22" fmla="*/ 137 w 229"/>
                <a:gd name="T23" fmla="*/ 57 h 239"/>
                <a:gd name="T24" fmla="*/ 184 w 229"/>
                <a:gd name="T25" fmla="*/ 94 h 239"/>
                <a:gd name="T26" fmla="*/ 229 w 229"/>
                <a:gd name="T27" fmla="*/ 8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9" h="239">
                  <a:moveTo>
                    <a:pt x="229" y="85"/>
                  </a:moveTo>
                  <a:lnTo>
                    <a:pt x="214" y="188"/>
                  </a:lnTo>
                  <a:lnTo>
                    <a:pt x="76" y="239"/>
                  </a:lnTo>
                  <a:lnTo>
                    <a:pt x="32" y="239"/>
                  </a:lnTo>
                  <a:lnTo>
                    <a:pt x="0" y="216"/>
                  </a:lnTo>
                  <a:lnTo>
                    <a:pt x="0" y="197"/>
                  </a:lnTo>
                  <a:lnTo>
                    <a:pt x="70" y="153"/>
                  </a:lnTo>
                  <a:lnTo>
                    <a:pt x="51" y="115"/>
                  </a:lnTo>
                  <a:lnTo>
                    <a:pt x="54" y="61"/>
                  </a:lnTo>
                  <a:lnTo>
                    <a:pt x="114" y="64"/>
                  </a:lnTo>
                  <a:lnTo>
                    <a:pt x="141" y="0"/>
                  </a:lnTo>
                  <a:lnTo>
                    <a:pt x="137" y="57"/>
                  </a:lnTo>
                  <a:lnTo>
                    <a:pt x="184" y="94"/>
                  </a:lnTo>
                  <a:lnTo>
                    <a:pt x="229" y="8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33" name="Freeform 332"/>
            <p:cNvSpPr>
              <a:spLocks/>
            </p:cNvSpPr>
            <p:nvPr/>
          </p:nvSpPr>
          <p:spPr bwMode="auto">
            <a:xfrm>
              <a:off x="7102222" y="1687732"/>
              <a:ext cx="218533" cy="472030"/>
            </a:xfrm>
            <a:custGeom>
              <a:avLst/>
              <a:gdLst>
                <a:gd name="T0" fmla="*/ 311 w 452"/>
                <a:gd name="T1" fmla="*/ 0 h 971"/>
                <a:gd name="T2" fmla="*/ 345 w 452"/>
                <a:gd name="T3" fmla="*/ 31 h 971"/>
                <a:gd name="T4" fmla="*/ 408 w 452"/>
                <a:gd name="T5" fmla="*/ 31 h 971"/>
                <a:gd name="T6" fmla="*/ 442 w 452"/>
                <a:gd name="T7" fmla="*/ 97 h 971"/>
                <a:gd name="T8" fmla="*/ 452 w 452"/>
                <a:gd name="T9" fmla="*/ 211 h 971"/>
                <a:gd name="T10" fmla="*/ 367 w 452"/>
                <a:gd name="T11" fmla="*/ 272 h 971"/>
                <a:gd name="T12" fmla="*/ 367 w 452"/>
                <a:gd name="T13" fmla="*/ 332 h 971"/>
                <a:gd name="T14" fmla="*/ 307 w 452"/>
                <a:gd name="T15" fmla="*/ 414 h 971"/>
                <a:gd name="T16" fmla="*/ 273 w 452"/>
                <a:gd name="T17" fmla="*/ 417 h 971"/>
                <a:gd name="T18" fmla="*/ 226 w 452"/>
                <a:gd name="T19" fmla="*/ 496 h 971"/>
                <a:gd name="T20" fmla="*/ 229 w 452"/>
                <a:gd name="T21" fmla="*/ 572 h 971"/>
                <a:gd name="T22" fmla="*/ 310 w 452"/>
                <a:gd name="T23" fmla="*/ 632 h 971"/>
                <a:gd name="T24" fmla="*/ 304 w 452"/>
                <a:gd name="T25" fmla="*/ 667 h 971"/>
                <a:gd name="T26" fmla="*/ 273 w 452"/>
                <a:gd name="T27" fmla="*/ 714 h 971"/>
                <a:gd name="T28" fmla="*/ 226 w 452"/>
                <a:gd name="T29" fmla="*/ 756 h 971"/>
                <a:gd name="T30" fmla="*/ 229 w 452"/>
                <a:gd name="T31" fmla="*/ 892 h 971"/>
                <a:gd name="T32" fmla="*/ 157 w 452"/>
                <a:gd name="T33" fmla="*/ 917 h 971"/>
                <a:gd name="T34" fmla="*/ 132 w 452"/>
                <a:gd name="T35" fmla="*/ 971 h 971"/>
                <a:gd name="T36" fmla="*/ 97 w 452"/>
                <a:gd name="T37" fmla="*/ 971 h 971"/>
                <a:gd name="T38" fmla="*/ 78 w 452"/>
                <a:gd name="T39" fmla="*/ 876 h 971"/>
                <a:gd name="T40" fmla="*/ 0 w 452"/>
                <a:gd name="T41" fmla="*/ 755 h 971"/>
                <a:gd name="T42" fmla="*/ 64 w 452"/>
                <a:gd name="T43" fmla="*/ 647 h 971"/>
                <a:gd name="T44" fmla="*/ 69 w 452"/>
                <a:gd name="T45" fmla="*/ 380 h 971"/>
                <a:gd name="T46" fmla="*/ 113 w 452"/>
                <a:gd name="T47" fmla="*/ 356 h 971"/>
                <a:gd name="T48" fmla="*/ 123 w 452"/>
                <a:gd name="T49" fmla="*/ 203 h 971"/>
                <a:gd name="T50" fmla="*/ 250 w 452"/>
                <a:gd name="T51" fmla="*/ 21 h 971"/>
                <a:gd name="T52" fmla="*/ 311 w 452"/>
                <a:gd name="T53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2" h="971">
                  <a:moveTo>
                    <a:pt x="311" y="0"/>
                  </a:moveTo>
                  <a:lnTo>
                    <a:pt x="345" y="31"/>
                  </a:lnTo>
                  <a:lnTo>
                    <a:pt x="408" y="31"/>
                  </a:lnTo>
                  <a:lnTo>
                    <a:pt x="442" y="97"/>
                  </a:lnTo>
                  <a:lnTo>
                    <a:pt x="452" y="211"/>
                  </a:lnTo>
                  <a:lnTo>
                    <a:pt x="367" y="272"/>
                  </a:lnTo>
                  <a:lnTo>
                    <a:pt x="367" y="332"/>
                  </a:lnTo>
                  <a:lnTo>
                    <a:pt x="307" y="414"/>
                  </a:lnTo>
                  <a:lnTo>
                    <a:pt x="273" y="417"/>
                  </a:lnTo>
                  <a:lnTo>
                    <a:pt x="226" y="496"/>
                  </a:lnTo>
                  <a:lnTo>
                    <a:pt x="229" y="572"/>
                  </a:lnTo>
                  <a:lnTo>
                    <a:pt x="310" y="632"/>
                  </a:lnTo>
                  <a:lnTo>
                    <a:pt x="304" y="667"/>
                  </a:lnTo>
                  <a:lnTo>
                    <a:pt x="273" y="714"/>
                  </a:lnTo>
                  <a:lnTo>
                    <a:pt x="226" y="756"/>
                  </a:lnTo>
                  <a:lnTo>
                    <a:pt x="229" y="892"/>
                  </a:lnTo>
                  <a:lnTo>
                    <a:pt x="157" y="917"/>
                  </a:lnTo>
                  <a:lnTo>
                    <a:pt x="132" y="971"/>
                  </a:lnTo>
                  <a:lnTo>
                    <a:pt x="97" y="971"/>
                  </a:lnTo>
                  <a:lnTo>
                    <a:pt x="78" y="876"/>
                  </a:lnTo>
                  <a:lnTo>
                    <a:pt x="0" y="755"/>
                  </a:lnTo>
                  <a:lnTo>
                    <a:pt x="64" y="647"/>
                  </a:lnTo>
                  <a:lnTo>
                    <a:pt x="69" y="380"/>
                  </a:lnTo>
                  <a:lnTo>
                    <a:pt x="113" y="356"/>
                  </a:lnTo>
                  <a:lnTo>
                    <a:pt x="123" y="203"/>
                  </a:lnTo>
                  <a:lnTo>
                    <a:pt x="250" y="21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34" name="Freeform 333"/>
            <p:cNvSpPr>
              <a:spLocks/>
            </p:cNvSpPr>
            <p:nvPr/>
          </p:nvSpPr>
          <p:spPr bwMode="auto">
            <a:xfrm>
              <a:off x="7258108" y="1636740"/>
              <a:ext cx="218533" cy="359850"/>
            </a:xfrm>
            <a:custGeom>
              <a:avLst/>
              <a:gdLst>
                <a:gd name="T0" fmla="*/ 145 w 451"/>
                <a:gd name="T1" fmla="*/ 318 h 741"/>
                <a:gd name="T2" fmla="*/ 181 w 451"/>
                <a:gd name="T3" fmla="*/ 333 h 741"/>
                <a:gd name="T4" fmla="*/ 203 w 451"/>
                <a:gd name="T5" fmla="*/ 375 h 741"/>
                <a:gd name="T6" fmla="*/ 181 w 451"/>
                <a:gd name="T7" fmla="*/ 403 h 741"/>
                <a:gd name="T8" fmla="*/ 71 w 451"/>
                <a:gd name="T9" fmla="*/ 523 h 741"/>
                <a:gd name="T10" fmla="*/ 52 w 451"/>
                <a:gd name="T11" fmla="*/ 586 h 741"/>
                <a:gd name="T12" fmla="*/ 77 w 451"/>
                <a:gd name="T13" fmla="*/ 678 h 741"/>
                <a:gd name="T14" fmla="*/ 163 w 451"/>
                <a:gd name="T15" fmla="*/ 741 h 741"/>
                <a:gd name="T16" fmla="*/ 275 w 451"/>
                <a:gd name="T17" fmla="*/ 687 h 741"/>
                <a:gd name="T18" fmla="*/ 367 w 451"/>
                <a:gd name="T19" fmla="*/ 675 h 741"/>
                <a:gd name="T20" fmla="*/ 451 w 451"/>
                <a:gd name="T21" fmla="*/ 539 h 741"/>
                <a:gd name="T22" fmla="*/ 389 w 451"/>
                <a:gd name="T23" fmla="*/ 390 h 741"/>
                <a:gd name="T24" fmla="*/ 329 w 451"/>
                <a:gd name="T25" fmla="*/ 248 h 741"/>
                <a:gd name="T26" fmla="*/ 338 w 451"/>
                <a:gd name="T27" fmla="*/ 155 h 741"/>
                <a:gd name="T28" fmla="*/ 301 w 451"/>
                <a:gd name="T29" fmla="*/ 149 h 741"/>
                <a:gd name="T30" fmla="*/ 291 w 451"/>
                <a:gd name="T31" fmla="*/ 82 h 741"/>
                <a:gd name="T32" fmla="*/ 240 w 451"/>
                <a:gd name="T33" fmla="*/ 0 h 741"/>
                <a:gd name="T34" fmla="*/ 184 w 451"/>
                <a:gd name="T35" fmla="*/ 39 h 741"/>
                <a:gd name="T36" fmla="*/ 162 w 451"/>
                <a:gd name="T37" fmla="*/ 129 h 741"/>
                <a:gd name="T38" fmla="*/ 102 w 451"/>
                <a:gd name="T39" fmla="*/ 92 h 741"/>
                <a:gd name="T40" fmla="*/ 20 w 451"/>
                <a:gd name="T41" fmla="*/ 73 h 741"/>
                <a:gd name="T42" fmla="*/ 0 w 451"/>
                <a:gd name="T43" fmla="*/ 94 h 741"/>
                <a:gd name="T44" fmla="*/ 33 w 451"/>
                <a:gd name="T45" fmla="*/ 123 h 741"/>
                <a:gd name="T46" fmla="*/ 91 w 451"/>
                <a:gd name="T47" fmla="*/ 122 h 741"/>
                <a:gd name="T48" fmla="*/ 137 w 451"/>
                <a:gd name="T49" fmla="*/ 198 h 741"/>
                <a:gd name="T50" fmla="*/ 145 w 451"/>
                <a:gd name="T51" fmla="*/ 31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1" h="741">
                  <a:moveTo>
                    <a:pt x="145" y="318"/>
                  </a:moveTo>
                  <a:lnTo>
                    <a:pt x="181" y="333"/>
                  </a:lnTo>
                  <a:lnTo>
                    <a:pt x="203" y="375"/>
                  </a:lnTo>
                  <a:lnTo>
                    <a:pt x="181" y="403"/>
                  </a:lnTo>
                  <a:lnTo>
                    <a:pt x="71" y="523"/>
                  </a:lnTo>
                  <a:lnTo>
                    <a:pt x="52" y="586"/>
                  </a:lnTo>
                  <a:lnTo>
                    <a:pt x="77" y="678"/>
                  </a:lnTo>
                  <a:lnTo>
                    <a:pt x="163" y="741"/>
                  </a:lnTo>
                  <a:lnTo>
                    <a:pt x="275" y="687"/>
                  </a:lnTo>
                  <a:lnTo>
                    <a:pt x="367" y="675"/>
                  </a:lnTo>
                  <a:lnTo>
                    <a:pt x="451" y="539"/>
                  </a:lnTo>
                  <a:lnTo>
                    <a:pt x="389" y="390"/>
                  </a:lnTo>
                  <a:lnTo>
                    <a:pt x="329" y="248"/>
                  </a:lnTo>
                  <a:lnTo>
                    <a:pt x="338" y="155"/>
                  </a:lnTo>
                  <a:lnTo>
                    <a:pt x="301" y="149"/>
                  </a:lnTo>
                  <a:lnTo>
                    <a:pt x="291" y="82"/>
                  </a:lnTo>
                  <a:lnTo>
                    <a:pt x="240" y="0"/>
                  </a:lnTo>
                  <a:lnTo>
                    <a:pt x="184" y="39"/>
                  </a:lnTo>
                  <a:lnTo>
                    <a:pt x="162" y="129"/>
                  </a:lnTo>
                  <a:lnTo>
                    <a:pt x="102" y="92"/>
                  </a:lnTo>
                  <a:lnTo>
                    <a:pt x="20" y="73"/>
                  </a:lnTo>
                  <a:lnTo>
                    <a:pt x="0" y="94"/>
                  </a:lnTo>
                  <a:lnTo>
                    <a:pt x="33" y="123"/>
                  </a:lnTo>
                  <a:lnTo>
                    <a:pt x="91" y="122"/>
                  </a:lnTo>
                  <a:lnTo>
                    <a:pt x="137" y="198"/>
                  </a:lnTo>
                  <a:lnTo>
                    <a:pt x="145" y="31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35" name="Freeform 334"/>
            <p:cNvSpPr>
              <a:spLocks/>
            </p:cNvSpPr>
            <p:nvPr/>
          </p:nvSpPr>
          <p:spPr bwMode="auto">
            <a:xfrm>
              <a:off x="7365919" y="2067978"/>
              <a:ext cx="75758" cy="64103"/>
            </a:xfrm>
            <a:custGeom>
              <a:avLst/>
              <a:gdLst>
                <a:gd name="T0" fmla="*/ 117 w 156"/>
                <a:gd name="T1" fmla="*/ 20 h 132"/>
                <a:gd name="T2" fmla="*/ 0 w 156"/>
                <a:gd name="T3" fmla="*/ 0 h 132"/>
                <a:gd name="T4" fmla="*/ 3 w 156"/>
                <a:gd name="T5" fmla="*/ 65 h 132"/>
                <a:gd name="T6" fmla="*/ 111 w 156"/>
                <a:gd name="T7" fmla="*/ 132 h 132"/>
                <a:gd name="T8" fmla="*/ 156 w 156"/>
                <a:gd name="T9" fmla="*/ 119 h 132"/>
                <a:gd name="T10" fmla="*/ 153 w 156"/>
                <a:gd name="T11" fmla="*/ 69 h 132"/>
                <a:gd name="T12" fmla="*/ 117 w 156"/>
                <a:gd name="T13" fmla="*/ 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32">
                  <a:moveTo>
                    <a:pt x="117" y="20"/>
                  </a:moveTo>
                  <a:lnTo>
                    <a:pt x="0" y="0"/>
                  </a:lnTo>
                  <a:lnTo>
                    <a:pt x="3" y="65"/>
                  </a:lnTo>
                  <a:lnTo>
                    <a:pt x="111" y="132"/>
                  </a:lnTo>
                  <a:lnTo>
                    <a:pt x="156" y="119"/>
                  </a:lnTo>
                  <a:lnTo>
                    <a:pt x="153" y="69"/>
                  </a:lnTo>
                  <a:lnTo>
                    <a:pt x="117" y="2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36" name="Freeform 335"/>
            <p:cNvSpPr>
              <a:spLocks/>
            </p:cNvSpPr>
            <p:nvPr/>
          </p:nvSpPr>
          <p:spPr bwMode="auto">
            <a:xfrm>
              <a:off x="7307643" y="2046128"/>
              <a:ext cx="24767" cy="16026"/>
            </a:xfrm>
            <a:custGeom>
              <a:avLst/>
              <a:gdLst>
                <a:gd name="T0" fmla="*/ 41 w 51"/>
                <a:gd name="T1" fmla="*/ 1 h 33"/>
                <a:gd name="T2" fmla="*/ 15 w 51"/>
                <a:gd name="T3" fmla="*/ 0 h 33"/>
                <a:gd name="T4" fmla="*/ 0 w 51"/>
                <a:gd name="T5" fmla="*/ 15 h 33"/>
                <a:gd name="T6" fmla="*/ 11 w 51"/>
                <a:gd name="T7" fmla="*/ 31 h 33"/>
                <a:gd name="T8" fmla="*/ 37 w 51"/>
                <a:gd name="T9" fmla="*/ 33 h 33"/>
                <a:gd name="T10" fmla="*/ 51 w 51"/>
                <a:gd name="T11" fmla="*/ 13 h 33"/>
                <a:gd name="T12" fmla="*/ 41 w 51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3">
                  <a:moveTo>
                    <a:pt x="41" y="1"/>
                  </a:moveTo>
                  <a:lnTo>
                    <a:pt x="15" y="0"/>
                  </a:lnTo>
                  <a:lnTo>
                    <a:pt x="0" y="15"/>
                  </a:lnTo>
                  <a:lnTo>
                    <a:pt x="11" y="31"/>
                  </a:lnTo>
                  <a:lnTo>
                    <a:pt x="37" y="33"/>
                  </a:lnTo>
                  <a:lnTo>
                    <a:pt x="51" y="13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37" name="Freeform 336"/>
            <p:cNvSpPr>
              <a:spLocks/>
            </p:cNvSpPr>
            <p:nvPr/>
          </p:nvSpPr>
          <p:spPr bwMode="auto">
            <a:xfrm>
              <a:off x="7291617" y="2079635"/>
              <a:ext cx="49535" cy="42249"/>
            </a:xfrm>
            <a:custGeom>
              <a:avLst/>
              <a:gdLst>
                <a:gd name="T0" fmla="*/ 71 w 102"/>
                <a:gd name="T1" fmla="*/ 3 h 88"/>
                <a:gd name="T2" fmla="*/ 46 w 102"/>
                <a:gd name="T3" fmla="*/ 0 h 88"/>
                <a:gd name="T4" fmla="*/ 0 w 102"/>
                <a:gd name="T5" fmla="*/ 54 h 88"/>
                <a:gd name="T6" fmla="*/ 0 w 102"/>
                <a:gd name="T7" fmla="*/ 81 h 88"/>
                <a:gd name="T8" fmla="*/ 16 w 102"/>
                <a:gd name="T9" fmla="*/ 87 h 88"/>
                <a:gd name="T10" fmla="*/ 45 w 102"/>
                <a:gd name="T11" fmla="*/ 88 h 88"/>
                <a:gd name="T12" fmla="*/ 95 w 102"/>
                <a:gd name="T13" fmla="*/ 47 h 88"/>
                <a:gd name="T14" fmla="*/ 102 w 102"/>
                <a:gd name="T15" fmla="*/ 33 h 88"/>
                <a:gd name="T16" fmla="*/ 71 w 102"/>
                <a:gd name="T17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88">
                  <a:moveTo>
                    <a:pt x="71" y="3"/>
                  </a:moveTo>
                  <a:lnTo>
                    <a:pt x="46" y="0"/>
                  </a:lnTo>
                  <a:lnTo>
                    <a:pt x="0" y="54"/>
                  </a:lnTo>
                  <a:lnTo>
                    <a:pt x="0" y="81"/>
                  </a:lnTo>
                  <a:lnTo>
                    <a:pt x="16" y="87"/>
                  </a:lnTo>
                  <a:lnTo>
                    <a:pt x="45" y="88"/>
                  </a:lnTo>
                  <a:lnTo>
                    <a:pt x="95" y="47"/>
                  </a:lnTo>
                  <a:lnTo>
                    <a:pt x="102" y="33"/>
                  </a:lnTo>
                  <a:lnTo>
                    <a:pt x="71" y="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38" name="Freeform 337"/>
            <p:cNvSpPr>
              <a:spLocks/>
            </p:cNvSpPr>
            <p:nvPr/>
          </p:nvSpPr>
          <p:spPr bwMode="auto">
            <a:xfrm>
              <a:off x="7287246" y="2104402"/>
              <a:ext cx="128207" cy="90327"/>
            </a:xfrm>
            <a:custGeom>
              <a:avLst/>
              <a:gdLst>
                <a:gd name="T0" fmla="*/ 153 w 265"/>
                <a:gd name="T1" fmla="*/ 1 h 186"/>
                <a:gd name="T2" fmla="*/ 117 w 265"/>
                <a:gd name="T3" fmla="*/ 0 h 186"/>
                <a:gd name="T4" fmla="*/ 66 w 265"/>
                <a:gd name="T5" fmla="*/ 49 h 186"/>
                <a:gd name="T6" fmla="*/ 24 w 265"/>
                <a:gd name="T7" fmla="*/ 49 h 186"/>
                <a:gd name="T8" fmla="*/ 27 w 265"/>
                <a:gd name="T9" fmla="*/ 109 h 186"/>
                <a:gd name="T10" fmla="*/ 0 w 265"/>
                <a:gd name="T11" fmla="*/ 157 h 186"/>
                <a:gd name="T12" fmla="*/ 93 w 265"/>
                <a:gd name="T13" fmla="*/ 158 h 186"/>
                <a:gd name="T14" fmla="*/ 120 w 265"/>
                <a:gd name="T15" fmla="*/ 154 h 186"/>
                <a:gd name="T16" fmla="*/ 146 w 265"/>
                <a:gd name="T17" fmla="*/ 186 h 186"/>
                <a:gd name="T18" fmla="*/ 207 w 265"/>
                <a:gd name="T19" fmla="*/ 183 h 186"/>
                <a:gd name="T20" fmla="*/ 265 w 265"/>
                <a:gd name="T21" fmla="*/ 109 h 186"/>
                <a:gd name="T22" fmla="*/ 262 w 265"/>
                <a:gd name="T23" fmla="*/ 65 h 186"/>
                <a:gd name="T24" fmla="*/ 153 w 265"/>
                <a:gd name="T25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186">
                  <a:moveTo>
                    <a:pt x="153" y="1"/>
                  </a:moveTo>
                  <a:lnTo>
                    <a:pt x="117" y="0"/>
                  </a:lnTo>
                  <a:lnTo>
                    <a:pt x="66" y="49"/>
                  </a:lnTo>
                  <a:lnTo>
                    <a:pt x="24" y="49"/>
                  </a:lnTo>
                  <a:lnTo>
                    <a:pt x="27" y="109"/>
                  </a:lnTo>
                  <a:lnTo>
                    <a:pt x="0" y="157"/>
                  </a:lnTo>
                  <a:lnTo>
                    <a:pt x="93" y="158"/>
                  </a:lnTo>
                  <a:lnTo>
                    <a:pt x="120" y="154"/>
                  </a:lnTo>
                  <a:lnTo>
                    <a:pt x="146" y="186"/>
                  </a:lnTo>
                  <a:lnTo>
                    <a:pt x="207" y="183"/>
                  </a:lnTo>
                  <a:lnTo>
                    <a:pt x="265" y="109"/>
                  </a:lnTo>
                  <a:lnTo>
                    <a:pt x="262" y="65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39" name="Freeform 338"/>
            <p:cNvSpPr>
              <a:spLocks/>
            </p:cNvSpPr>
            <p:nvPr/>
          </p:nvSpPr>
          <p:spPr bwMode="auto">
            <a:xfrm>
              <a:off x="7360090" y="2132082"/>
              <a:ext cx="177740" cy="134033"/>
            </a:xfrm>
            <a:custGeom>
              <a:avLst/>
              <a:gdLst>
                <a:gd name="T0" fmla="*/ 0 w 364"/>
                <a:gd name="T1" fmla="*/ 143 h 278"/>
                <a:gd name="T2" fmla="*/ 26 w 364"/>
                <a:gd name="T3" fmla="*/ 186 h 278"/>
                <a:gd name="T4" fmla="*/ 16 w 364"/>
                <a:gd name="T5" fmla="*/ 220 h 278"/>
                <a:gd name="T6" fmla="*/ 18 w 364"/>
                <a:gd name="T7" fmla="*/ 247 h 278"/>
                <a:gd name="T8" fmla="*/ 27 w 364"/>
                <a:gd name="T9" fmla="*/ 278 h 278"/>
                <a:gd name="T10" fmla="*/ 80 w 364"/>
                <a:gd name="T11" fmla="*/ 248 h 278"/>
                <a:gd name="T12" fmla="*/ 146 w 364"/>
                <a:gd name="T13" fmla="*/ 250 h 278"/>
                <a:gd name="T14" fmla="*/ 192 w 364"/>
                <a:gd name="T15" fmla="*/ 269 h 278"/>
                <a:gd name="T16" fmla="*/ 309 w 364"/>
                <a:gd name="T17" fmla="*/ 269 h 278"/>
                <a:gd name="T18" fmla="*/ 343 w 364"/>
                <a:gd name="T19" fmla="*/ 187 h 278"/>
                <a:gd name="T20" fmla="*/ 364 w 364"/>
                <a:gd name="T21" fmla="*/ 156 h 278"/>
                <a:gd name="T22" fmla="*/ 364 w 364"/>
                <a:gd name="T23" fmla="*/ 135 h 278"/>
                <a:gd name="T24" fmla="*/ 291 w 364"/>
                <a:gd name="T25" fmla="*/ 32 h 278"/>
                <a:gd name="T26" fmla="*/ 226 w 364"/>
                <a:gd name="T27" fmla="*/ 6 h 278"/>
                <a:gd name="T28" fmla="*/ 172 w 364"/>
                <a:gd name="T29" fmla="*/ 0 h 278"/>
                <a:gd name="T30" fmla="*/ 126 w 364"/>
                <a:gd name="T31" fmla="*/ 14 h 278"/>
                <a:gd name="T32" fmla="*/ 127 w 364"/>
                <a:gd name="T33" fmla="*/ 61 h 278"/>
                <a:gd name="T34" fmla="*/ 63 w 364"/>
                <a:gd name="T35" fmla="*/ 142 h 278"/>
                <a:gd name="T36" fmla="*/ 0 w 364"/>
                <a:gd name="T37" fmla="*/ 143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278">
                  <a:moveTo>
                    <a:pt x="0" y="143"/>
                  </a:moveTo>
                  <a:lnTo>
                    <a:pt x="26" y="186"/>
                  </a:lnTo>
                  <a:lnTo>
                    <a:pt x="16" y="220"/>
                  </a:lnTo>
                  <a:lnTo>
                    <a:pt x="18" y="247"/>
                  </a:lnTo>
                  <a:lnTo>
                    <a:pt x="27" y="278"/>
                  </a:lnTo>
                  <a:lnTo>
                    <a:pt x="80" y="248"/>
                  </a:lnTo>
                  <a:lnTo>
                    <a:pt x="146" y="250"/>
                  </a:lnTo>
                  <a:lnTo>
                    <a:pt x="192" y="269"/>
                  </a:lnTo>
                  <a:lnTo>
                    <a:pt x="309" y="269"/>
                  </a:lnTo>
                  <a:lnTo>
                    <a:pt x="343" y="187"/>
                  </a:lnTo>
                  <a:lnTo>
                    <a:pt x="364" y="156"/>
                  </a:lnTo>
                  <a:lnTo>
                    <a:pt x="364" y="135"/>
                  </a:lnTo>
                  <a:lnTo>
                    <a:pt x="291" y="32"/>
                  </a:lnTo>
                  <a:lnTo>
                    <a:pt x="226" y="6"/>
                  </a:lnTo>
                  <a:lnTo>
                    <a:pt x="172" y="0"/>
                  </a:lnTo>
                  <a:lnTo>
                    <a:pt x="126" y="14"/>
                  </a:lnTo>
                  <a:lnTo>
                    <a:pt x="127" y="61"/>
                  </a:lnTo>
                  <a:lnTo>
                    <a:pt x="63" y="142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40" name="Freeform 339"/>
            <p:cNvSpPr>
              <a:spLocks/>
            </p:cNvSpPr>
            <p:nvPr/>
          </p:nvSpPr>
          <p:spPr bwMode="auto">
            <a:xfrm>
              <a:off x="7180895" y="2169962"/>
              <a:ext cx="195222" cy="174825"/>
            </a:xfrm>
            <a:custGeom>
              <a:avLst/>
              <a:gdLst>
                <a:gd name="T0" fmla="*/ 383 w 401"/>
                <a:gd name="T1" fmla="*/ 210 h 360"/>
                <a:gd name="T2" fmla="*/ 398 w 401"/>
                <a:gd name="T3" fmla="*/ 237 h 360"/>
                <a:gd name="T4" fmla="*/ 401 w 401"/>
                <a:gd name="T5" fmla="*/ 265 h 360"/>
                <a:gd name="T6" fmla="*/ 389 w 401"/>
                <a:gd name="T7" fmla="*/ 293 h 360"/>
                <a:gd name="T8" fmla="*/ 361 w 401"/>
                <a:gd name="T9" fmla="*/ 346 h 360"/>
                <a:gd name="T10" fmla="*/ 338 w 401"/>
                <a:gd name="T11" fmla="*/ 356 h 360"/>
                <a:gd name="T12" fmla="*/ 309 w 401"/>
                <a:gd name="T13" fmla="*/ 343 h 360"/>
                <a:gd name="T14" fmla="*/ 290 w 401"/>
                <a:gd name="T15" fmla="*/ 344 h 360"/>
                <a:gd name="T16" fmla="*/ 247 w 401"/>
                <a:gd name="T17" fmla="*/ 360 h 360"/>
                <a:gd name="T18" fmla="*/ 197 w 401"/>
                <a:gd name="T19" fmla="*/ 346 h 360"/>
                <a:gd name="T20" fmla="*/ 117 w 401"/>
                <a:gd name="T21" fmla="*/ 289 h 360"/>
                <a:gd name="T22" fmla="*/ 38 w 401"/>
                <a:gd name="T23" fmla="*/ 246 h 360"/>
                <a:gd name="T24" fmla="*/ 6 w 401"/>
                <a:gd name="T25" fmla="*/ 197 h 360"/>
                <a:gd name="T26" fmla="*/ 0 w 401"/>
                <a:gd name="T27" fmla="*/ 84 h 360"/>
                <a:gd name="T28" fmla="*/ 62 w 401"/>
                <a:gd name="T29" fmla="*/ 30 h 360"/>
                <a:gd name="T30" fmla="*/ 142 w 401"/>
                <a:gd name="T31" fmla="*/ 3 h 360"/>
                <a:gd name="T32" fmla="*/ 173 w 401"/>
                <a:gd name="T33" fmla="*/ 0 h 360"/>
                <a:gd name="T34" fmla="*/ 160 w 401"/>
                <a:gd name="T35" fmla="*/ 24 h 360"/>
                <a:gd name="T36" fmla="*/ 167 w 401"/>
                <a:gd name="T37" fmla="*/ 34 h 360"/>
                <a:gd name="T38" fmla="*/ 303 w 401"/>
                <a:gd name="T39" fmla="*/ 36 h 360"/>
                <a:gd name="T40" fmla="*/ 333 w 401"/>
                <a:gd name="T41" fmla="*/ 35 h 360"/>
                <a:gd name="T42" fmla="*/ 381 w 401"/>
                <a:gd name="T43" fmla="*/ 109 h 360"/>
                <a:gd name="T44" fmla="*/ 368 w 401"/>
                <a:gd name="T45" fmla="*/ 138 h 360"/>
                <a:gd name="T46" fmla="*/ 373 w 401"/>
                <a:gd name="T47" fmla="*/ 174 h 360"/>
                <a:gd name="T48" fmla="*/ 383 w 401"/>
                <a:gd name="T49" fmla="*/ 21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1" h="360">
                  <a:moveTo>
                    <a:pt x="383" y="210"/>
                  </a:moveTo>
                  <a:lnTo>
                    <a:pt x="398" y="237"/>
                  </a:lnTo>
                  <a:lnTo>
                    <a:pt x="401" y="265"/>
                  </a:lnTo>
                  <a:lnTo>
                    <a:pt x="389" y="293"/>
                  </a:lnTo>
                  <a:lnTo>
                    <a:pt x="361" y="346"/>
                  </a:lnTo>
                  <a:lnTo>
                    <a:pt x="338" y="356"/>
                  </a:lnTo>
                  <a:lnTo>
                    <a:pt x="309" y="343"/>
                  </a:lnTo>
                  <a:lnTo>
                    <a:pt x="290" y="344"/>
                  </a:lnTo>
                  <a:lnTo>
                    <a:pt x="247" y="360"/>
                  </a:lnTo>
                  <a:lnTo>
                    <a:pt x="197" y="346"/>
                  </a:lnTo>
                  <a:lnTo>
                    <a:pt x="117" y="289"/>
                  </a:lnTo>
                  <a:lnTo>
                    <a:pt x="38" y="246"/>
                  </a:lnTo>
                  <a:lnTo>
                    <a:pt x="6" y="197"/>
                  </a:lnTo>
                  <a:lnTo>
                    <a:pt x="0" y="84"/>
                  </a:lnTo>
                  <a:lnTo>
                    <a:pt x="62" y="30"/>
                  </a:lnTo>
                  <a:lnTo>
                    <a:pt x="142" y="3"/>
                  </a:lnTo>
                  <a:lnTo>
                    <a:pt x="173" y="0"/>
                  </a:lnTo>
                  <a:lnTo>
                    <a:pt x="160" y="24"/>
                  </a:lnTo>
                  <a:lnTo>
                    <a:pt x="167" y="34"/>
                  </a:lnTo>
                  <a:lnTo>
                    <a:pt x="303" y="36"/>
                  </a:lnTo>
                  <a:lnTo>
                    <a:pt x="333" y="35"/>
                  </a:lnTo>
                  <a:lnTo>
                    <a:pt x="381" y="109"/>
                  </a:lnTo>
                  <a:lnTo>
                    <a:pt x="368" y="138"/>
                  </a:lnTo>
                  <a:lnTo>
                    <a:pt x="373" y="174"/>
                  </a:lnTo>
                  <a:lnTo>
                    <a:pt x="383" y="21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41" name="Freeform 340"/>
            <p:cNvSpPr>
              <a:spLocks/>
            </p:cNvSpPr>
            <p:nvPr/>
          </p:nvSpPr>
          <p:spPr bwMode="auto">
            <a:xfrm>
              <a:off x="6692836" y="2513785"/>
              <a:ext cx="253498" cy="208334"/>
            </a:xfrm>
            <a:custGeom>
              <a:avLst/>
              <a:gdLst>
                <a:gd name="T0" fmla="*/ 310 w 524"/>
                <a:gd name="T1" fmla="*/ 19 h 430"/>
                <a:gd name="T2" fmla="*/ 92 w 524"/>
                <a:gd name="T3" fmla="*/ 19 h 430"/>
                <a:gd name="T4" fmla="*/ 47 w 524"/>
                <a:gd name="T5" fmla="*/ 0 h 430"/>
                <a:gd name="T6" fmla="*/ 26 w 524"/>
                <a:gd name="T7" fmla="*/ 1 h 430"/>
                <a:gd name="T8" fmla="*/ 0 w 524"/>
                <a:gd name="T9" fmla="*/ 55 h 430"/>
                <a:gd name="T10" fmla="*/ 9 w 524"/>
                <a:gd name="T11" fmla="*/ 110 h 430"/>
                <a:gd name="T12" fmla="*/ 93 w 524"/>
                <a:gd name="T13" fmla="*/ 118 h 430"/>
                <a:gd name="T14" fmla="*/ 104 w 524"/>
                <a:gd name="T15" fmla="*/ 152 h 430"/>
                <a:gd name="T16" fmla="*/ 67 w 524"/>
                <a:gd name="T17" fmla="*/ 357 h 430"/>
                <a:gd name="T18" fmla="*/ 68 w 524"/>
                <a:gd name="T19" fmla="*/ 394 h 430"/>
                <a:gd name="T20" fmla="*/ 127 w 524"/>
                <a:gd name="T21" fmla="*/ 426 h 430"/>
                <a:gd name="T22" fmla="*/ 196 w 524"/>
                <a:gd name="T23" fmla="*/ 430 h 430"/>
                <a:gd name="T24" fmla="*/ 332 w 524"/>
                <a:gd name="T25" fmla="*/ 397 h 430"/>
                <a:gd name="T26" fmla="*/ 399 w 524"/>
                <a:gd name="T27" fmla="*/ 313 h 430"/>
                <a:gd name="T28" fmla="*/ 400 w 524"/>
                <a:gd name="T29" fmla="*/ 227 h 430"/>
                <a:gd name="T30" fmla="*/ 519 w 524"/>
                <a:gd name="T31" fmla="*/ 121 h 430"/>
                <a:gd name="T32" fmla="*/ 524 w 524"/>
                <a:gd name="T33" fmla="*/ 73 h 430"/>
                <a:gd name="T34" fmla="*/ 416 w 524"/>
                <a:gd name="T35" fmla="*/ 72 h 430"/>
                <a:gd name="T36" fmla="*/ 310 w 524"/>
                <a:gd name="T37" fmla="*/ 1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4" h="430">
                  <a:moveTo>
                    <a:pt x="310" y="19"/>
                  </a:moveTo>
                  <a:lnTo>
                    <a:pt x="92" y="19"/>
                  </a:lnTo>
                  <a:lnTo>
                    <a:pt x="47" y="0"/>
                  </a:lnTo>
                  <a:lnTo>
                    <a:pt x="26" y="1"/>
                  </a:lnTo>
                  <a:lnTo>
                    <a:pt x="0" y="55"/>
                  </a:lnTo>
                  <a:lnTo>
                    <a:pt x="9" y="110"/>
                  </a:lnTo>
                  <a:lnTo>
                    <a:pt x="93" y="118"/>
                  </a:lnTo>
                  <a:lnTo>
                    <a:pt x="104" y="152"/>
                  </a:lnTo>
                  <a:lnTo>
                    <a:pt x="67" y="357"/>
                  </a:lnTo>
                  <a:lnTo>
                    <a:pt x="68" y="394"/>
                  </a:lnTo>
                  <a:lnTo>
                    <a:pt x="127" y="426"/>
                  </a:lnTo>
                  <a:lnTo>
                    <a:pt x="196" y="430"/>
                  </a:lnTo>
                  <a:lnTo>
                    <a:pt x="332" y="397"/>
                  </a:lnTo>
                  <a:lnTo>
                    <a:pt x="399" y="313"/>
                  </a:lnTo>
                  <a:lnTo>
                    <a:pt x="400" y="227"/>
                  </a:lnTo>
                  <a:lnTo>
                    <a:pt x="519" y="121"/>
                  </a:lnTo>
                  <a:lnTo>
                    <a:pt x="524" y="73"/>
                  </a:lnTo>
                  <a:lnTo>
                    <a:pt x="416" y="72"/>
                  </a:lnTo>
                  <a:lnTo>
                    <a:pt x="310" y="1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42" name="Freeform 341"/>
            <p:cNvSpPr>
              <a:spLocks/>
            </p:cNvSpPr>
            <p:nvPr/>
          </p:nvSpPr>
          <p:spPr bwMode="auto">
            <a:xfrm>
              <a:off x="6678265" y="2574974"/>
              <a:ext cx="56818" cy="135491"/>
            </a:xfrm>
            <a:custGeom>
              <a:avLst/>
              <a:gdLst>
                <a:gd name="T0" fmla="*/ 40 w 118"/>
                <a:gd name="T1" fmla="*/ 0 h 278"/>
                <a:gd name="T2" fmla="*/ 30 w 118"/>
                <a:gd name="T3" fmla="*/ 148 h 278"/>
                <a:gd name="T4" fmla="*/ 0 w 118"/>
                <a:gd name="T5" fmla="*/ 175 h 278"/>
                <a:gd name="T6" fmla="*/ 3 w 118"/>
                <a:gd name="T7" fmla="*/ 192 h 278"/>
                <a:gd name="T8" fmla="*/ 24 w 118"/>
                <a:gd name="T9" fmla="*/ 227 h 278"/>
                <a:gd name="T10" fmla="*/ 11 w 118"/>
                <a:gd name="T11" fmla="*/ 270 h 278"/>
                <a:gd name="T12" fmla="*/ 33 w 118"/>
                <a:gd name="T13" fmla="*/ 278 h 278"/>
                <a:gd name="T14" fmla="*/ 86 w 118"/>
                <a:gd name="T15" fmla="*/ 272 h 278"/>
                <a:gd name="T16" fmla="*/ 83 w 118"/>
                <a:gd name="T17" fmla="*/ 228 h 278"/>
                <a:gd name="T18" fmla="*/ 118 w 118"/>
                <a:gd name="T19" fmla="*/ 30 h 278"/>
                <a:gd name="T20" fmla="*/ 110 w 118"/>
                <a:gd name="T21" fmla="*/ 3 h 278"/>
                <a:gd name="T22" fmla="*/ 40 w 118"/>
                <a:gd name="T2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278">
                  <a:moveTo>
                    <a:pt x="40" y="0"/>
                  </a:moveTo>
                  <a:lnTo>
                    <a:pt x="30" y="148"/>
                  </a:lnTo>
                  <a:lnTo>
                    <a:pt x="0" y="175"/>
                  </a:lnTo>
                  <a:lnTo>
                    <a:pt x="3" y="192"/>
                  </a:lnTo>
                  <a:lnTo>
                    <a:pt x="24" y="227"/>
                  </a:lnTo>
                  <a:lnTo>
                    <a:pt x="11" y="270"/>
                  </a:lnTo>
                  <a:lnTo>
                    <a:pt x="33" y="278"/>
                  </a:lnTo>
                  <a:lnTo>
                    <a:pt x="86" y="272"/>
                  </a:lnTo>
                  <a:lnTo>
                    <a:pt x="83" y="228"/>
                  </a:lnTo>
                  <a:lnTo>
                    <a:pt x="118" y="30"/>
                  </a:lnTo>
                  <a:lnTo>
                    <a:pt x="110" y="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43" name="Freeform 342"/>
            <p:cNvSpPr>
              <a:spLocks/>
            </p:cNvSpPr>
            <p:nvPr/>
          </p:nvSpPr>
          <p:spPr bwMode="auto">
            <a:xfrm>
              <a:off x="6936136" y="2624509"/>
              <a:ext cx="29138" cy="17482"/>
            </a:xfrm>
            <a:custGeom>
              <a:avLst/>
              <a:gdLst>
                <a:gd name="T0" fmla="*/ 26 w 61"/>
                <a:gd name="T1" fmla="*/ 0 h 35"/>
                <a:gd name="T2" fmla="*/ 0 w 61"/>
                <a:gd name="T3" fmla="*/ 11 h 35"/>
                <a:gd name="T4" fmla="*/ 6 w 61"/>
                <a:gd name="T5" fmla="*/ 35 h 35"/>
                <a:gd name="T6" fmla="*/ 44 w 61"/>
                <a:gd name="T7" fmla="*/ 35 h 35"/>
                <a:gd name="T8" fmla="*/ 61 w 61"/>
                <a:gd name="T9" fmla="*/ 17 h 35"/>
                <a:gd name="T10" fmla="*/ 26 w 61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5">
                  <a:moveTo>
                    <a:pt x="26" y="0"/>
                  </a:moveTo>
                  <a:lnTo>
                    <a:pt x="0" y="11"/>
                  </a:lnTo>
                  <a:lnTo>
                    <a:pt x="6" y="35"/>
                  </a:lnTo>
                  <a:lnTo>
                    <a:pt x="44" y="35"/>
                  </a:lnTo>
                  <a:lnTo>
                    <a:pt x="61" y="1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44" name="Freeform 343"/>
            <p:cNvSpPr>
              <a:spLocks/>
            </p:cNvSpPr>
            <p:nvPr/>
          </p:nvSpPr>
          <p:spPr bwMode="auto">
            <a:xfrm>
              <a:off x="7062884" y="2592457"/>
              <a:ext cx="33509" cy="58275"/>
            </a:xfrm>
            <a:custGeom>
              <a:avLst/>
              <a:gdLst>
                <a:gd name="T0" fmla="*/ 46 w 70"/>
                <a:gd name="T1" fmla="*/ 0 h 118"/>
                <a:gd name="T2" fmla="*/ 0 w 70"/>
                <a:gd name="T3" fmla="*/ 23 h 118"/>
                <a:gd name="T4" fmla="*/ 6 w 70"/>
                <a:gd name="T5" fmla="*/ 112 h 118"/>
                <a:gd name="T6" fmla="*/ 43 w 70"/>
                <a:gd name="T7" fmla="*/ 118 h 118"/>
                <a:gd name="T8" fmla="*/ 70 w 70"/>
                <a:gd name="T9" fmla="*/ 92 h 118"/>
                <a:gd name="T10" fmla="*/ 70 w 70"/>
                <a:gd name="T11" fmla="*/ 8 h 118"/>
                <a:gd name="T12" fmla="*/ 46 w 70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8">
                  <a:moveTo>
                    <a:pt x="46" y="0"/>
                  </a:moveTo>
                  <a:lnTo>
                    <a:pt x="0" y="23"/>
                  </a:lnTo>
                  <a:lnTo>
                    <a:pt x="6" y="112"/>
                  </a:lnTo>
                  <a:lnTo>
                    <a:pt x="43" y="118"/>
                  </a:lnTo>
                  <a:lnTo>
                    <a:pt x="70" y="92"/>
                  </a:lnTo>
                  <a:lnTo>
                    <a:pt x="70" y="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45" name="Freeform 344"/>
            <p:cNvSpPr>
              <a:spLocks/>
            </p:cNvSpPr>
            <p:nvPr/>
          </p:nvSpPr>
          <p:spPr bwMode="auto">
            <a:xfrm>
              <a:off x="7070170" y="2540009"/>
              <a:ext cx="20395" cy="39337"/>
            </a:xfrm>
            <a:custGeom>
              <a:avLst/>
              <a:gdLst>
                <a:gd name="T0" fmla="*/ 36 w 43"/>
                <a:gd name="T1" fmla="*/ 0 h 80"/>
                <a:gd name="T2" fmla="*/ 3 w 43"/>
                <a:gd name="T3" fmla="*/ 33 h 80"/>
                <a:gd name="T4" fmla="*/ 0 w 43"/>
                <a:gd name="T5" fmla="*/ 64 h 80"/>
                <a:gd name="T6" fmla="*/ 27 w 43"/>
                <a:gd name="T7" fmla="*/ 80 h 80"/>
                <a:gd name="T8" fmla="*/ 37 w 43"/>
                <a:gd name="T9" fmla="*/ 79 h 80"/>
                <a:gd name="T10" fmla="*/ 43 w 43"/>
                <a:gd name="T11" fmla="*/ 34 h 80"/>
                <a:gd name="T12" fmla="*/ 36 w 4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80">
                  <a:moveTo>
                    <a:pt x="36" y="0"/>
                  </a:moveTo>
                  <a:lnTo>
                    <a:pt x="3" y="33"/>
                  </a:lnTo>
                  <a:lnTo>
                    <a:pt x="0" y="64"/>
                  </a:lnTo>
                  <a:lnTo>
                    <a:pt x="27" y="80"/>
                  </a:lnTo>
                  <a:lnTo>
                    <a:pt x="37" y="79"/>
                  </a:lnTo>
                  <a:lnTo>
                    <a:pt x="43" y="3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46" name="Freeform 345"/>
            <p:cNvSpPr>
              <a:spLocks/>
            </p:cNvSpPr>
            <p:nvPr/>
          </p:nvSpPr>
          <p:spPr bwMode="auto">
            <a:xfrm>
              <a:off x="6790446" y="2305451"/>
              <a:ext cx="260782" cy="237473"/>
            </a:xfrm>
            <a:custGeom>
              <a:avLst/>
              <a:gdLst>
                <a:gd name="T0" fmla="*/ 313 w 537"/>
                <a:gd name="T1" fmla="*/ 0 h 489"/>
                <a:gd name="T2" fmla="*/ 274 w 537"/>
                <a:gd name="T3" fmla="*/ 9 h 489"/>
                <a:gd name="T4" fmla="*/ 199 w 537"/>
                <a:gd name="T5" fmla="*/ 91 h 489"/>
                <a:gd name="T6" fmla="*/ 176 w 537"/>
                <a:gd name="T7" fmla="*/ 93 h 489"/>
                <a:gd name="T8" fmla="*/ 145 w 537"/>
                <a:gd name="T9" fmla="*/ 71 h 489"/>
                <a:gd name="T10" fmla="*/ 126 w 537"/>
                <a:gd name="T11" fmla="*/ 76 h 489"/>
                <a:gd name="T12" fmla="*/ 111 w 537"/>
                <a:gd name="T13" fmla="*/ 123 h 489"/>
                <a:gd name="T14" fmla="*/ 0 w 537"/>
                <a:gd name="T15" fmla="*/ 126 h 489"/>
                <a:gd name="T16" fmla="*/ 3 w 537"/>
                <a:gd name="T17" fmla="*/ 151 h 489"/>
                <a:gd name="T18" fmla="*/ 79 w 537"/>
                <a:gd name="T19" fmla="*/ 201 h 489"/>
                <a:gd name="T20" fmla="*/ 167 w 537"/>
                <a:gd name="T21" fmla="*/ 271 h 489"/>
                <a:gd name="T22" fmla="*/ 166 w 537"/>
                <a:gd name="T23" fmla="*/ 355 h 489"/>
                <a:gd name="T24" fmla="*/ 119 w 537"/>
                <a:gd name="T25" fmla="*/ 437 h 489"/>
                <a:gd name="T26" fmla="*/ 220 w 537"/>
                <a:gd name="T27" fmla="*/ 486 h 489"/>
                <a:gd name="T28" fmla="*/ 323 w 537"/>
                <a:gd name="T29" fmla="*/ 489 h 489"/>
                <a:gd name="T30" fmla="*/ 355 w 537"/>
                <a:gd name="T31" fmla="*/ 452 h 489"/>
                <a:gd name="T32" fmla="*/ 420 w 537"/>
                <a:gd name="T33" fmla="*/ 454 h 489"/>
                <a:gd name="T34" fmla="*/ 439 w 537"/>
                <a:gd name="T35" fmla="*/ 471 h 489"/>
                <a:gd name="T36" fmla="*/ 504 w 537"/>
                <a:gd name="T37" fmla="*/ 467 h 489"/>
                <a:gd name="T38" fmla="*/ 537 w 537"/>
                <a:gd name="T39" fmla="*/ 424 h 489"/>
                <a:gd name="T40" fmla="*/ 494 w 537"/>
                <a:gd name="T41" fmla="*/ 373 h 489"/>
                <a:gd name="T42" fmla="*/ 491 w 537"/>
                <a:gd name="T43" fmla="*/ 341 h 489"/>
                <a:gd name="T44" fmla="*/ 501 w 537"/>
                <a:gd name="T45" fmla="*/ 306 h 489"/>
                <a:gd name="T46" fmla="*/ 479 w 537"/>
                <a:gd name="T47" fmla="*/ 276 h 489"/>
                <a:gd name="T48" fmla="*/ 443 w 537"/>
                <a:gd name="T49" fmla="*/ 286 h 489"/>
                <a:gd name="T50" fmla="*/ 439 w 537"/>
                <a:gd name="T51" fmla="*/ 258 h 489"/>
                <a:gd name="T52" fmla="*/ 519 w 537"/>
                <a:gd name="T53" fmla="*/ 170 h 489"/>
                <a:gd name="T54" fmla="*/ 519 w 537"/>
                <a:gd name="T55" fmla="*/ 116 h 489"/>
                <a:gd name="T56" fmla="*/ 465 w 537"/>
                <a:gd name="T57" fmla="*/ 86 h 489"/>
                <a:gd name="T58" fmla="*/ 439 w 537"/>
                <a:gd name="T59" fmla="*/ 82 h 489"/>
                <a:gd name="T60" fmla="*/ 313 w 537"/>
                <a:gd name="T6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37" h="489">
                  <a:moveTo>
                    <a:pt x="313" y="0"/>
                  </a:moveTo>
                  <a:lnTo>
                    <a:pt x="274" y="9"/>
                  </a:lnTo>
                  <a:lnTo>
                    <a:pt x="199" y="91"/>
                  </a:lnTo>
                  <a:lnTo>
                    <a:pt x="176" y="93"/>
                  </a:lnTo>
                  <a:lnTo>
                    <a:pt x="145" y="71"/>
                  </a:lnTo>
                  <a:lnTo>
                    <a:pt x="126" y="76"/>
                  </a:lnTo>
                  <a:lnTo>
                    <a:pt x="111" y="123"/>
                  </a:lnTo>
                  <a:lnTo>
                    <a:pt x="0" y="126"/>
                  </a:lnTo>
                  <a:lnTo>
                    <a:pt x="3" y="151"/>
                  </a:lnTo>
                  <a:lnTo>
                    <a:pt x="79" y="201"/>
                  </a:lnTo>
                  <a:lnTo>
                    <a:pt x="167" y="271"/>
                  </a:lnTo>
                  <a:lnTo>
                    <a:pt x="166" y="355"/>
                  </a:lnTo>
                  <a:lnTo>
                    <a:pt x="119" y="437"/>
                  </a:lnTo>
                  <a:lnTo>
                    <a:pt x="220" y="486"/>
                  </a:lnTo>
                  <a:lnTo>
                    <a:pt x="323" y="489"/>
                  </a:lnTo>
                  <a:lnTo>
                    <a:pt x="355" y="452"/>
                  </a:lnTo>
                  <a:lnTo>
                    <a:pt x="420" y="454"/>
                  </a:lnTo>
                  <a:lnTo>
                    <a:pt x="439" y="471"/>
                  </a:lnTo>
                  <a:lnTo>
                    <a:pt x="504" y="467"/>
                  </a:lnTo>
                  <a:lnTo>
                    <a:pt x="537" y="424"/>
                  </a:lnTo>
                  <a:lnTo>
                    <a:pt x="494" y="373"/>
                  </a:lnTo>
                  <a:lnTo>
                    <a:pt x="491" y="341"/>
                  </a:lnTo>
                  <a:lnTo>
                    <a:pt x="501" y="306"/>
                  </a:lnTo>
                  <a:lnTo>
                    <a:pt x="479" y="276"/>
                  </a:lnTo>
                  <a:lnTo>
                    <a:pt x="443" y="286"/>
                  </a:lnTo>
                  <a:lnTo>
                    <a:pt x="439" y="258"/>
                  </a:lnTo>
                  <a:lnTo>
                    <a:pt x="519" y="170"/>
                  </a:lnTo>
                  <a:lnTo>
                    <a:pt x="519" y="116"/>
                  </a:lnTo>
                  <a:lnTo>
                    <a:pt x="465" y="86"/>
                  </a:lnTo>
                  <a:lnTo>
                    <a:pt x="439" y="82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47" name="Freeform 346"/>
            <p:cNvSpPr>
              <a:spLocks/>
            </p:cNvSpPr>
            <p:nvPr/>
          </p:nvSpPr>
          <p:spPr bwMode="auto">
            <a:xfrm>
              <a:off x="6956530" y="2218038"/>
              <a:ext cx="75758" cy="81585"/>
            </a:xfrm>
            <a:custGeom>
              <a:avLst/>
              <a:gdLst>
                <a:gd name="T0" fmla="*/ 137 w 155"/>
                <a:gd name="T1" fmla="*/ 0 h 168"/>
                <a:gd name="T2" fmla="*/ 60 w 155"/>
                <a:gd name="T3" fmla="*/ 37 h 168"/>
                <a:gd name="T4" fmla="*/ 76 w 155"/>
                <a:gd name="T5" fmla="*/ 53 h 168"/>
                <a:gd name="T6" fmla="*/ 78 w 155"/>
                <a:gd name="T7" fmla="*/ 91 h 168"/>
                <a:gd name="T8" fmla="*/ 61 w 155"/>
                <a:gd name="T9" fmla="*/ 87 h 168"/>
                <a:gd name="T10" fmla="*/ 44 w 155"/>
                <a:gd name="T11" fmla="*/ 60 h 168"/>
                <a:gd name="T12" fmla="*/ 0 w 155"/>
                <a:gd name="T13" fmla="*/ 128 h 168"/>
                <a:gd name="T14" fmla="*/ 66 w 155"/>
                <a:gd name="T15" fmla="*/ 142 h 168"/>
                <a:gd name="T16" fmla="*/ 92 w 155"/>
                <a:gd name="T17" fmla="*/ 168 h 168"/>
                <a:gd name="T18" fmla="*/ 105 w 155"/>
                <a:gd name="T19" fmla="*/ 168 h 168"/>
                <a:gd name="T20" fmla="*/ 114 w 155"/>
                <a:gd name="T21" fmla="*/ 110 h 168"/>
                <a:gd name="T22" fmla="*/ 155 w 155"/>
                <a:gd name="T23" fmla="*/ 91 h 168"/>
                <a:gd name="T24" fmla="*/ 137 w 15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168">
                  <a:moveTo>
                    <a:pt x="137" y="0"/>
                  </a:moveTo>
                  <a:lnTo>
                    <a:pt x="60" y="37"/>
                  </a:lnTo>
                  <a:lnTo>
                    <a:pt x="76" y="53"/>
                  </a:lnTo>
                  <a:lnTo>
                    <a:pt x="78" y="91"/>
                  </a:lnTo>
                  <a:lnTo>
                    <a:pt x="61" y="87"/>
                  </a:lnTo>
                  <a:lnTo>
                    <a:pt x="44" y="60"/>
                  </a:lnTo>
                  <a:lnTo>
                    <a:pt x="0" y="128"/>
                  </a:lnTo>
                  <a:lnTo>
                    <a:pt x="66" y="142"/>
                  </a:lnTo>
                  <a:lnTo>
                    <a:pt x="92" y="168"/>
                  </a:lnTo>
                  <a:lnTo>
                    <a:pt x="105" y="168"/>
                  </a:lnTo>
                  <a:lnTo>
                    <a:pt x="114" y="110"/>
                  </a:lnTo>
                  <a:lnTo>
                    <a:pt x="155" y="91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48" name="Freeform 347"/>
            <p:cNvSpPr>
              <a:spLocks/>
            </p:cNvSpPr>
            <p:nvPr/>
          </p:nvSpPr>
          <p:spPr bwMode="auto">
            <a:xfrm>
              <a:off x="6947790" y="2286512"/>
              <a:ext cx="74301" cy="55362"/>
            </a:xfrm>
            <a:custGeom>
              <a:avLst/>
              <a:gdLst>
                <a:gd name="T0" fmla="*/ 11 w 153"/>
                <a:gd name="T1" fmla="*/ 0 h 113"/>
                <a:gd name="T2" fmla="*/ 0 w 153"/>
                <a:gd name="T3" fmla="*/ 27 h 113"/>
                <a:gd name="T4" fmla="*/ 118 w 153"/>
                <a:gd name="T5" fmla="*/ 106 h 113"/>
                <a:gd name="T6" fmla="*/ 152 w 153"/>
                <a:gd name="T7" fmla="*/ 113 h 113"/>
                <a:gd name="T8" fmla="*/ 153 w 153"/>
                <a:gd name="T9" fmla="*/ 76 h 113"/>
                <a:gd name="T10" fmla="*/ 124 w 153"/>
                <a:gd name="T11" fmla="*/ 43 h 113"/>
                <a:gd name="T12" fmla="*/ 105 w 153"/>
                <a:gd name="T13" fmla="*/ 43 h 113"/>
                <a:gd name="T14" fmla="*/ 80 w 153"/>
                <a:gd name="T15" fmla="*/ 15 h 113"/>
                <a:gd name="T16" fmla="*/ 11 w 153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" h="113">
                  <a:moveTo>
                    <a:pt x="11" y="0"/>
                  </a:moveTo>
                  <a:lnTo>
                    <a:pt x="0" y="27"/>
                  </a:lnTo>
                  <a:lnTo>
                    <a:pt x="118" y="106"/>
                  </a:lnTo>
                  <a:lnTo>
                    <a:pt x="152" y="113"/>
                  </a:lnTo>
                  <a:lnTo>
                    <a:pt x="153" y="76"/>
                  </a:lnTo>
                  <a:lnTo>
                    <a:pt x="124" y="43"/>
                  </a:lnTo>
                  <a:lnTo>
                    <a:pt x="105" y="43"/>
                  </a:lnTo>
                  <a:lnTo>
                    <a:pt x="80" y="1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49" name="Freeform 348"/>
            <p:cNvSpPr>
              <a:spLocks/>
            </p:cNvSpPr>
            <p:nvPr/>
          </p:nvSpPr>
          <p:spPr bwMode="auto">
            <a:xfrm>
              <a:off x="7014807" y="2184529"/>
              <a:ext cx="179197" cy="224360"/>
            </a:xfrm>
            <a:custGeom>
              <a:avLst/>
              <a:gdLst>
                <a:gd name="T0" fmla="*/ 36 w 371"/>
                <a:gd name="T1" fmla="*/ 61 h 460"/>
                <a:gd name="T2" fmla="*/ 97 w 371"/>
                <a:gd name="T3" fmla="*/ 51 h 460"/>
                <a:gd name="T4" fmla="*/ 97 w 371"/>
                <a:gd name="T5" fmla="*/ 8 h 460"/>
                <a:gd name="T6" fmla="*/ 149 w 371"/>
                <a:gd name="T7" fmla="*/ 0 h 460"/>
                <a:gd name="T8" fmla="*/ 177 w 371"/>
                <a:gd name="T9" fmla="*/ 27 h 460"/>
                <a:gd name="T10" fmla="*/ 206 w 371"/>
                <a:gd name="T11" fmla="*/ 31 h 460"/>
                <a:gd name="T12" fmla="*/ 253 w 371"/>
                <a:gd name="T13" fmla="*/ 11 h 460"/>
                <a:gd name="T14" fmla="*/ 294 w 371"/>
                <a:gd name="T15" fmla="*/ 22 h 460"/>
                <a:gd name="T16" fmla="*/ 330 w 371"/>
                <a:gd name="T17" fmla="*/ 54 h 460"/>
                <a:gd name="T18" fmla="*/ 335 w 371"/>
                <a:gd name="T19" fmla="*/ 172 h 460"/>
                <a:gd name="T20" fmla="*/ 371 w 371"/>
                <a:gd name="T21" fmla="*/ 220 h 460"/>
                <a:gd name="T22" fmla="*/ 324 w 371"/>
                <a:gd name="T23" fmla="*/ 227 h 460"/>
                <a:gd name="T24" fmla="*/ 245 w 371"/>
                <a:gd name="T25" fmla="*/ 277 h 460"/>
                <a:gd name="T26" fmla="*/ 251 w 371"/>
                <a:gd name="T27" fmla="*/ 293 h 460"/>
                <a:gd name="T28" fmla="*/ 322 w 371"/>
                <a:gd name="T29" fmla="*/ 360 h 460"/>
                <a:gd name="T30" fmla="*/ 317 w 371"/>
                <a:gd name="T31" fmla="*/ 393 h 460"/>
                <a:gd name="T32" fmla="*/ 251 w 371"/>
                <a:gd name="T33" fmla="*/ 426 h 460"/>
                <a:gd name="T34" fmla="*/ 190 w 371"/>
                <a:gd name="T35" fmla="*/ 428 h 460"/>
                <a:gd name="T36" fmla="*/ 176 w 371"/>
                <a:gd name="T37" fmla="*/ 460 h 460"/>
                <a:gd name="T38" fmla="*/ 144 w 371"/>
                <a:gd name="T39" fmla="*/ 460 h 460"/>
                <a:gd name="T40" fmla="*/ 129 w 371"/>
                <a:gd name="T41" fmla="*/ 426 h 460"/>
                <a:gd name="T42" fmla="*/ 74 w 371"/>
                <a:gd name="T43" fmla="*/ 413 h 460"/>
                <a:gd name="T44" fmla="*/ 73 w 371"/>
                <a:gd name="T45" fmla="*/ 358 h 460"/>
                <a:gd name="T46" fmla="*/ 26 w 371"/>
                <a:gd name="T47" fmla="*/ 327 h 460"/>
                <a:gd name="T48" fmla="*/ 31 w 371"/>
                <a:gd name="T49" fmla="*/ 287 h 460"/>
                <a:gd name="T50" fmla="*/ 0 w 371"/>
                <a:gd name="T51" fmla="*/ 244 h 460"/>
                <a:gd name="T52" fmla="*/ 8 w 371"/>
                <a:gd name="T53" fmla="*/ 188 h 460"/>
                <a:gd name="T54" fmla="*/ 51 w 371"/>
                <a:gd name="T55" fmla="*/ 167 h 460"/>
                <a:gd name="T56" fmla="*/ 36 w 371"/>
                <a:gd name="T57" fmla="*/ 61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1" h="460">
                  <a:moveTo>
                    <a:pt x="36" y="61"/>
                  </a:moveTo>
                  <a:lnTo>
                    <a:pt x="97" y="51"/>
                  </a:lnTo>
                  <a:lnTo>
                    <a:pt x="97" y="8"/>
                  </a:lnTo>
                  <a:lnTo>
                    <a:pt x="149" y="0"/>
                  </a:lnTo>
                  <a:lnTo>
                    <a:pt x="177" y="27"/>
                  </a:lnTo>
                  <a:lnTo>
                    <a:pt x="206" y="31"/>
                  </a:lnTo>
                  <a:lnTo>
                    <a:pt x="253" y="11"/>
                  </a:lnTo>
                  <a:lnTo>
                    <a:pt x="294" y="22"/>
                  </a:lnTo>
                  <a:lnTo>
                    <a:pt x="330" y="54"/>
                  </a:lnTo>
                  <a:lnTo>
                    <a:pt x="335" y="172"/>
                  </a:lnTo>
                  <a:lnTo>
                    <a:pt x="371" y="220"/>
                  </a:lnTo>
                  <a:lnTo>
                    <a:pt x="324" y="227"/>
                  </a:lnTo>
                  <a:lnTo>
                    <a:pt x="245" y="277"/>
                  </a:lnTo>
                  <a:lnTo>
                    <a:pt x="251" y="293"/>
                  </a:lnTo>
                  <a:lnTo>
                    <a:pt x="322" y="360"/>
                  </a:lnTo>
                  <a:lnTo>
                    <a:pt x="317" y="393"/>
                  </a:lnTo>
                  <a:lnTo>
                    <a:pt x="251" y="426"/>
                  </a:lnTo>
                  <a:lnTo>
                    <a:pt x="190" y="428"/>
                  </a:lnTo>
                  <a:lnTo>
                    <a:pt x="176" y="460"/>
                  </a:lnTo>
                  <a:lnTo>
                    <a:pt x="144" y="460"/>
                  </a:lnTo>
                  <a:lnTo>
                    <a:pt x="129" y="426"/>
                  </a:lnTo>
                  <a:lnTo>
                    <a:pt x="74" y="413"/>
                  </a:lnTo>
                  <a:lnTo>
                    <a:pt x="73" y="358"/>
                  </a:lnTo>
                  <a:lnTo>
                    <a:pt x="26" y="327"/>
                  </a:lnTo>
                  <a:lnTo>
                    <a:pt x="31" y="287"/>
                  </a:lnTo>
                  <a:lnTo>
                    <a:pt x="0" y="244"/>
                  </a:lnTo>
                  <a:lnTo>
                    <a:pt x="8" y="188"/>
                  </a:lnTo>
                  <a:lnTo>
                    <a:pt x="51" y="167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50" name="Freeform 349"/>
            <p:cNvSpPr>
              <a:spLocks/>
            </p:cNvSpPr>
            <p:nvPr/>
          </p:nvSpPr>
          <p:spPr bwMode="auto">
            <a:xfrm>
              <a:off x="7042487" y="2078179"/>
              <a:ext cx="53905" cy="104895"/>
            </a:xfrm>
            <a:custGeom>
              <a:avLst/>
              <a:gdLst>
                <a:gd name="T0" fmla="*/ 74 w 111"/>
                <a:gd name="T1" fmla="*/ 0 h 214"/>
                <a:gd name="T2" fmla="*/ 3 w 111"/>
                <a:gd name="T3" fmla="*/ 78 h 214"/>
                <a:gd name="T4" fmla="*/ 0 w 111"/>
                <a:gd name="T5" fmla="*/ 130 h 214"/>
                <a:gd name="T6" fmla="*/ 32 w 111"/>
                <a:gd name="T7" fmla="*/ 214 h 214"/>
                <a:gd name="T8" fmla="*/ 83 w 111"/>
                <a:gd name="T9" fmla="*/ 204 h 214"/>
                <a:gd name="T10" fmla="*/ 77 w 111"/>
                <a:gd name="T11" fmla="*/ 135 h 214"/>
                <a:gd name="T12" fmla="*/ 111 w 111"/>
                <a:gd name="T13" fmla="*/ 96 h 214"/>
                <a:gd name="T14" fmla="*/ 111 w 111"/>
                <a:gd name="T15" fmla="*/ 66 h 214"/>
                <a:gd name="T16" fmla="*/ 86 w 111"/>
                <a:gd name="T17" fmla="*/ 2 h 214"/>
                <a:gd name="T18" fmla="*/ 74 w 111"/>
                <a:gd name="T19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214">
                  <a:moveTo>
                    <a:pt x="74" y="0"/>
                  </a:moveTo>
                  <a:lnTo>
                    <a:pt x="3" y="78"/>
                  </a:lnTo>
                  <a:lnTo>
                    <a:pt x="0" y="130"/>
                  </a:lnTo>
                  <a:lnTo>
                    <a:pt x="32" y="214"/>
                  </a:lnTo>
                  <a:lnTo>
                    <a:pt x="83" y="204"/>
                  </a:lnTo>
                  <a:lnTo>
                    <a:pt x="77" y="135"/>
                  </a:lnTo>
                  <a:lnTo>
                    <a:pt x="111" y="96"/>
                  </a:lnTo>
                  <a:lnTo>
                    <a:pt x="111" y="66"/>
                  </a:lnTo>
                  <a:lnTo>
                    <a:pt x="86" y="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51" name="Freeform 350"/>
            <p:cNvSpPr>
              <a:spLocks/>
            </p:cNvSpPr>
            <p:nvPr/>
          </p:nvSpPr>
          <p:spPr bwMode="auto">
            <a:xfrm>
              <a:off x="7099306" y="2145195"/>
              <a:ext cx="26224" cy="24767"/>
            </a:xfrm>
            <a:custGeom>
              <a:avLst/>
              <a:gdLst>
                <a:gd name="T0" fmla="*/ 37 w 54"/>
                <a:gd name="T1" fmla="*/ 1 h 50"/>
                <a:gd name="T2" fmla="*/ 21 w 54"/>
                <a:gd name="T3" fmla="*/ 0 h 50"/>
                <a:gd name="T4" fmla="*/ 0 w 54"/>
                <a:gd name="T5" fmla="*/ 19 h 50"/>
                <a:gd name="T6" fmla="*/ 3 w 54"/>
                <a:gd name="T7" fmla="*/ 49 h 50"/>
                <a:gd name="T8" fmla="*/ 52 w 54"/>
                <a:gd name="T9" fmla="*/ 50 h 50"/>
                <a:gd name="T10" fmla="*/ 54 w 54"/>
                <a:gd name="T11" fmla="*/ 17 h 50"/>
                <a:gd name="T12" fmla="*/ 37 w 54"/>
                <a:gd name="T13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0">
                  <a:moveTo>
                    <a:pt x="37" y="1"/>
                  </a:moveTo>
                  <a:lnTo>
                    <a:pt x="21" y="0"/>
                  </a:lnTo>
                  <a:lnTo>
                    <a:pt x="0" y="19"/>
                  </a:lnTo>
                  <a:lnTo>
                    <a:pt x="3" y="49"/>
                  </a:lnTo>
                  <a:lnTo>
                    <a:pt x="52" y="50"/>
                  </a:lnTo>
                  <a:lnTo>
                    <a:pt x="54" y="17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52" name="Freeform 351"/>
            <p:cNvSpPr>
              <a:spLocks/>
            </p:cNvSpPr>
            <p:nvPr/>
          </p:nvSpPr>
          <p:spPr bwMode="auto">
            <a:xfrm>
              <a:off x="7242081" y="2066523"/>
              <a:ext cx="24767" cy="34965"/>
            </a:xfrm>
            <a:custGeom>
              <a:avLst/>
              <a:gdLst>
                <a:gd name="T0" fmla="*/ 35 w 50"/>
                <a:gd name="T1" fmla="*/ 0 h 71"/>
                <a:gd name="T2" fmla="*/ 0 w 50"/>
                <a:gd name="T3" fmla="*/ 30 h 71"/>
                <a:gd name="T4" fmla="*/ 18 w 50"/>
                <a:gd name="T5" fmla="*/ 71 h 71"/>
                <a:gd name="T6" fmla="*/ 50 w 50"/>
                <a:gd name="T7" fmla="*/ 40 h 71"/>
                <a:gd name="T8" fmla="*/ 35 w 50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71">
                  <a:moveTo>
                    <a:pt x="35" y="0"/>
                  </a:moveTo>
                  <a:lnTo>
                    <a:pt x="0" y="30"/>
                  </a:lnTo>
                  <a:lnTo>
                    <a:pt x="18" y="71"/>
                  </a:lnTo>
                  <a:lnTo>
                    <a:pt x="50" y="4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53" name="Freeform 352"/>
            <p:cNvSpPr>
              <a:spLocks/>
            </p:cNvSpPr>
            <p:nvPr/>
          </p:nvSpPr>
          <p:spPr bwMode="auto">
            <a:xfrm>
              <a:off x="7010436" y="2392864"/>
              <a:ext cx="93240" cy="61190"/>
            </a:xfrm>
            <a:custGeom>
              <a:avLst/>
              <a:gdLst>
                <a:gd name="T0" fmla="*/ 75 w 192"/>
                <a:gd name="T1" fmla="*/ 0 h 125"/>
                <a:gd name="T2" fmla="*/ 0 w 192"/>
                <a:gd name="T3" fmla="*/ 79 h 125"/>
                <a:gd name="T4" fmla="*/ 2 w 192"/>
                <a:gd name="T5" fmla="*/ 88 h 125"/>
                <a:gd name="T6" fmla="*/ 32 w 192"/>
                <a:gd name="T7" fmla="*/ 78 h 125"/>
                <a:gd name="T8" fmla="*/ 60 w 192"/>
                <a:gd name="T9" fmla="*/ 116 h 125"/>
                <a:gd name="T10" fmla="*/ 106 w 192"/>
                <a:gd name="T11" fmla="*/ 100 h 125"/>
                <a:gd name="T12" fmla="*/ 139 w 192"/>
                <a:gd name="T13" fmla="*/ 125 h 125"/>
                <a:gd name="T14" fmla="*/ 152 w 192"/>
                <a:gd name="T15" fmla="*/ 118 h 125"/>
                <a:gd name="T16" fmla="*/ 192 w 192"/>
                <a:gd name="T17" fmla="*/ 55 h 125"/>
                <a:gd name="T18" fmla="*/ 181 w 192"/>
                <a:gd name="T19" fmla="*/ 46 h 125"/>
                <a:gd name="T20" fmla="*/ 142 w 192"/>
                <a:gd name="T21" fmla="*/ 45 h 125"/>
                <a:gd name="T22" fmla="*/ 123 w 192"/>
                <a:gd name="T23" fmla="*/ 5 h 125"/>
                <a:gd name="T24" fmla="*/ 75 w 192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25">
                  <a:moveTo>
                    <a:pt x="75" y="0"/>
                  </a:moveTo>
                  <a:lnTo>
                    <a:pt x="0" y="79"/>
                  </a:lnTo>
                  <a:lnTo>
                    <a:pt x="2" y="88"/>
                  </a:lnTo>
                  <a:lnTo>
                    <a:pt x="32" y="78"/>
                  </a:lnTo>
                  <a:lnTo>
                    <a:pt x="60" y="116"/>
                  </a:lnTo>
                  <a:lnTo>
                    <a:pt x="106" y="100"/>
                  </a:lnTo>
                  <a:lnTo>
                    <a:pt x="139" y="125"/>
                  </a:lnTo>
                  <a:lnTo>
                    <a:pt x="152" y="118"/>
                  </a:lnTo>
                  <a:lnTo>
                    <a:pt x="192" y="55"/>
                  </a:lnTo>
                  <a:lnTo>
                    <a:pt x="181" y="46"/>
                  </a:lnTo>
                  <a:lnTo>
                    <a:pt x="142" y="45"/>
                  </a:lnTo>
                  <a:lnTo>
                    <a:pt x="123" y="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7141555" y="2296711"/>
              <a:ext cx="126750" cy="72845"/>
            </a:xfrm>
            <a:custGeom>
              <a:avLst/>
              <a:gdLst>
                <a:gd name="T0" fmla="*/ 71 w 262"/>
                <a:gd name="T1" fmla="*/ 121 h 150"/>
                <a:gd name="T2" fmla="*/ 122 w 262"/>
                <a:gd name="T3" fmla="*/ 121 h 150"/>
                <a:gd name="T4" fmla="*/ 146 w 262"/>
                <a:gd name="T5" fmla="*/ 121 h 150"/>
                <a:gd name="T6" fmla="*/ 187 w 262"/>
                <a:gd name="T7" fmla="*/ 150 h 150"/>
                <a:gd name="T8" fmla="*/ 262 w 262"/>
                <a:gd name="T9" fmla="*/ 88 h 150"/>
                <a:gd name="T10" fmla="*/ 190 w 262"/>
                <a:gd name="T11" fmla="*/ 35 h 150"/>
                <a:gd name="T12" fmla="*/ 116 w 262"/>
                <a:gd name="T13" fmla="*/ 0 h 150"/>
                <a:gd name="T14" fmla="*/ 68 w 262"/>
                <a:gd name="T15" fmla="*/ 9 h 150"/>
                <a:gd name="T16" fmla="*/ 0 w 262"/>
                <a:gd name="T17" fmla="*/ 52 h 150"/>
                <a:gd name="T18" fmla="*/ 71 w 262"/>
                <a:gd name="T19" fmla="*/ 12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" h="150">
                  <a:moveTo>
                    <a:pt x="71" y="121"/>
                  </a:moveTo>
                  <a:lnTo>
                    <a:pt x="122" y="121"/>
                  </a:lnTo>
                  <a:lnTo>
                    <a:pt x="146" y="121"/>
                  </a:lnTo>
                  <a:lnTo>
                    <a:pt x="187" y="150"/>
                  </a:lnTo>
                  <a:lnTo>
                    <a:pt x="262" y="88"/>
                  </a:lnTo>
                  <a:lnTo>
                    <a:pt x="190" y="35"/>
                  </a:lnTo>
                  <a:lnTo>
                    <a:pt x="116" y="0"/>
                  </a:lnTo>
                  <a:lnTo>
                    <a:pt x="68" y="9"/>
                  </a:lnTo>
                  <a:lnTo>
                    <a:pt x="0" y="52"/>
                  </a:lnTo>
                  <a:lnTo>
                    <a:pt x="71" y="12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7237709" y="2343330"/>
              <a:ext cx="116551" cy="45164"/>
            </a:xfrm>
            <a:custGeom>
              <a:avLst/>
              <a:gdLst>
                <a:gd name="T0" fmla="*/ 0 w 240"/>
                <a:gd name="T1" fmla="*/ 65 h 93"/>
                <a:gd name="T2" fmla="*/ 11 w 240"/>
                <a:gd name="T3" fmla="*/ 75 h 93"/>
                <a:gd name="T4" fmla="*/ 13 w 240"/>
                <a:gd name="T5" fmla="*/ 93 h 93"/>
                <a:gd name="T6" fmla="*/ 144 w 240"/>
                <a:gd name="T7" fmla="*/ 90 h 93"/>
                <a:gd name="T8" fmla="*/ 240 w 240"/>
                <a:gd name="T9" fmla="*/ 48 h 93"/>
                <a:gd name="T10" fmla="*/ 238 w 240"/>
                <a:gd name="T11" fmla="*/ 6 h 93"/>
                <a:gd name="T12" fmla="*/ 220 w 240"/>
                <a:gd name="T13" fmla="*/ 14 h 93"/>
                <a:gd name="T14" fmla="*/ 194 w 240"/>
                <a:gd name="T15" fmla="*/ 0 h 93"/>
                <a:gd name="T16" fmla="*/ 177 w 240"/>
                <a:gd name="T17" fmla="*/ 0 h 93"/>
                <a:gd name="T18" fmla="*/ 135 w 240"/>
                <a:gd name="T19" fmla="*/ 17 h 93"/>
                <a:gd name="T20" fmla="*/ 76 w 240"/>
                <a:gd name="T21" fmla="*/ 3 h 93"/>
                <a:gd name="T22" fmla="*/ 0 w 240"/>
                <a:gd name="T23" fmla="*/ 6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93">
                  <a:moveTo>
                    <a:pt x="0" y="65"/>
                  </a:moveTo>
                  <a:lnTo>
                    <a:pt x="11" y="75"/>
                  </a:lnTo>
                  <a:lnTo>
                    <a:pt x="13" y="93"/>
                  </a:lnTo>
                  <a:lnTo>
                    <a:pt x="144" y="90"/>
                  </a:lnTo>
                  <a:lnTo>
                    <a:pt x="240" y="48"/>
                  </a:lnTo>
                  <a:lnTo>
                    <a:pt x="238" y="6"/>
                  </a:lnTo>
                  <a:lnTo>
                    <a:pt x="220" y="14"/>
                  </a:lnTo>
                  <a:lnTo>
                    <a:pt x="194" y="0"/>
                  </a:lnTo>
                  <a:lnTo>
                    <a:pt x="177" y="0"/>
                  </a:lnTo>
                  <a:lnTo>
                    <a:pt x="135" y="17"/>
                  </a:lnTo>
                  <a:lnTo>
                    <a:pt x="76" y="3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7105133" y="2362270"/>
              <a:ext cx="132577" cy="67018"/>
            </a:xfrm>
            <a:custGeom>
              <a:avLst/>
              <a:gdLst>
                <a:gd name="T0" fmla="*/ 11 w 271"/>
                <a:gd name="T1" fmla="*/ 77 h 140"/>
                <a:gd name="T2" fmla="*/ 0 w 271"/>
                <a:gd name="T3" fmla="*/ 101 h 140"/>
                <a:gd name="T4" fmla="*/ 9 w 271"/>
                <a:gd name="T5" fmla="*/ 117 h 140"/>
                <a:gd name="T6" fmla="*/ 49 w 271"/>
                <a:gd name="T7" fmla="*/ 109 h 140"/>
                <a:gd name="T8" fmla="*/ 83 w 271"/>
                <a:gd name="T9" fmla="*/ 109 h 140"/>
                <a:gd name="T10" fmla="*/ 120 w 271"/>
                <a:gd name="T11" fmla="*/ 140 h 140"/>
                <a:gd name="T12" fmla="*/ 199 w 271"/>
                <a:gd name="T13" fmla="*/ 126 h 140"/>
                <a:gd name="T14" fmla="*/ 255 w 271"/>
                <a:gd name="T15" fmla="*/ 92 h 140"/>
                <a:gd name="T16" fmla="*/ 271 w 271"/>
                <a:gd name="T17" fmla="*/ 68 h 140"/>
                <a:gd name="T18" fmla="*/ 269 w 271"/>
                <a:gd name="T19" fmla="*/ 39 h 140"/>
                <a:gd name="T20" fmla="*/ 217 w 271"/>
                <a:gd name="T21" fmla="*/ 0 h 140"/>
                <a:gd name="T22" fmla="*/ 147 w 271"/>
                <a:gd name="T23" fmla="*/ 1 h 140"/>
                <a:gd name="T24" fmla="*/ 142 w 271"/>
                <a:gd name="T25" fmla="*/ 40 h 140"/>
                <a:gd name="T26" fmla="*/ 69 w 271"/>
                <a:gd name="T27" fmla="*/ 76 h 140"/>
                <a:gd name="T28" fmla="*/ 11 w 271"/>
                <a:gd name="T29" fmla="*/ 7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1" h="140">
                  <a:moveTo>
                    <a:pt x="11" y="77"/>
                  </a:moveTo>
                  <a:lnTo>
                    <a:pt x="0" y="101"/>
                  </a:lnTo>
                  <a:lnTo>
                    <a:pt x="9" y="117"/>
                  </a:lnTo>
                  <a:lnTo>
                    <a:pt x="49" y="109"/>
                  </a:lnTo>
                  <a:lnTo>
                    <a:pt x="83" y="109"/>
                  </a:lnTo>
                  <a:lnTo>
                    <a:pt x="120" y="140"/>
                  </a:lnTo>
                  <a:lnTo>
                    <a:pt x="199" y="126"/>
                  </a:lnTo>
                  <a:lnTo>
                    <a:pt x="255" y="92"/>
                  </a:lnTo>
                  <a:lnTo>
                    <a:pt x="271" y="68"/>
                  </a:lnTo>
                  <a:lnTo>
                    <a:pt x="269" y="39"/>
                  </a:lnTo>
                  <a:lnTo>
                    <a:pt x="217" y="0"/>
                  </a:lnTo>
                  <a:lnTo>
                    <a:pt x="147" y="1"/>
                  </a:lnTo>
                  <a:lnTo>
                    <a:pt x="142" y="40"/>
                  </a:lnTo>
                  <a:lnTo>
                    <a:pt x="69" y="76"/>
                  </a:lnTo>
                  <a:lnTo>
                    <a:pt x="11" y="7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7234796" y="2371012"/>
              <a:ext cx="129663" cy="71388"/>
            </a:xfrm>
            <a:custGeom>
              <a:avLst/>
              <a:gdLst>
                <a:gd name="T0" fmla="*/ 20 w 267"/>
                <a:gd name="T1" fmla="*/ 49 h 147"/>
                <a:gd name="T2" fmla="*/ 0 w 267"/>
                <a:gd name="T3" fmla="*/ 80 h 147"/>
                <a:gd name="T4" fmla="*/ 2 w 267"/>
                <a:gd name="T5" fmla="*/ 128 h 147"/>
                <a:gd name="T6" fmla="*/ 33 w 267"/>
                <a:gd name="T7" fmla="*/ 144 h 147"/>
                <a:gd name="T8" fmla="*/ 131 w 267"/>
                <a:gd name="T9" fmla="*/ 147 h 147"/>
                <a:gd name="T10" fmla="*/ 267 w 267"/>
                <a:gd name="T11" fmla="*/ 32 h 147"/>
                <a:gd name="T12" fmla="*/ 267 w 267"/>
                <a:gd name="T13" fmla="*/ 7 h 147"/>
                <a:gd name="T14" fmla="*/ 252 w 267"/>
                <a:gd name="T15" fmla="*/ 0 h 147"/>
                <a:gd name="T16" fmla="*/ 154 w 267"/>
                <a:gd name="T17" fmla="*/ 44 h 147"/>
                <a:gd name="T18" fmla="*/ 20 w 267"/>
                <a:gd name="T19" fmla="*/ 4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147">
                  <a:moveTo>
                    <a:pt x="20" y="49"/>
                  </a:moveTo>
                  <a:lnTo>
                    <a:pt x="0" y="80"/>
                  </a:lnTo>
                  <a:lnTo>
                    <a:pt x="2" y="128"/>
                  </a:lnTo>
                  <a:lnTo>
                    <a:pt x="33" y="144"/>
                  </a:lnTo>
                  <a:lnTo>
                    <a:pt x="131" y="147"/>
                  </a:lnTo>
                  <a:lnTo>
                    <a:pt x="267" y="32"/>
                  </a:lnTo>
                  <a:lnTo>
                    <a:pt x="267" y="7"/>
                  </a:lnTo>
                  <a:lnTo>
                    <a:pt x="252" y="0"/>
                  </a:lnTo>
                  <a:lnTo>
                    <a:pt x="154" y="44"/>
                  </a:lnTo>
                  <a:lnTo>
                    <a:pt x="20" y="49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7167780" y="2414718"/>
              <a:ext cx="61190" cy="45164"/>
            </a:xfrm>
            <a:custGeom>
              <a:avLst/>
              <a:gdLst>
                <a:gd name="T0" fmla="*/ 124 w 125"/>
                <a:gd name="T1" fmla="*/ 0 h 91"/>
                <a:gd name="T2" fmla="*/ 81 w 125"/>
                <a:gd name="T3" fmla="*/ 26 h 91"/>
                <a:gd name="T4" fmla="*/ 0 w 125"/>
                <a:gd name="T5" fmla="*/ 44 h 91"/>
                <a:gd name="T6" fmla="*/ 16 w 125"/>
                <a:gd name="T7" fmla="*/ 90 h 91"/>
                <a:gd name="T8" fmla="*/ 73 w 125"/>
                <a:gd name="T9" fmla="*/ 91 h 91"/>
                <a:gd name="T10" fmla="*/ 125 w 125"/>
                <a:gd name="T11" fmla="*/ 48 h 91"/>
                <a:gd name="T12" fmla="*/ 124 w 12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91">
                  <a:moveTo>
                    <a:pt x="124" y="0"/>
                  </a:moveTo>
                  <a:lnTo>
                    <a:pt x="81" y="26"/>
                  </a:lnTo>
                  <a:lnTo>
                    <a:pt x="0" y="44"/>
                  </a:lnTo>
                  <a:lnTo>
                    <a:pt x="16" y="90"/>
                  </a:lnTo>
                  <a:lnTo>
                    <a:pt x="73" y="91"/>
                  </a:lnTo>
                  <a:lnTo>
                    <a:pt x="125" y="4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7173607" y="2440942"/>
              <a:ext cx="112181" cy="106352"/>
            </a:xfrm>
            <a:custGeom>
              <a:avLst/>
              <a:gdLst>
                <a:gd name="T0" fmla="*/ 129 w 232"/>
                <a:gd name="T1" fmla="*/ 0 h 217"/>
                <a:gd name="T2" fmla="*/ 68 w 232"/>
                <a:gd name="T3" fmla="*/ 51 h 217"/>
                <a:gd name="T4" fmla="*/ 7 w 232"/>
                <a:gd name="T5" fmla="*/ 51 h 217"/>
                <a:gd name="T6" fmla="*/ 0 w 232"/>
                <a:gd name="T7" fmla="*/ 93 h 217"/>
                <a:gd name="T8" fmla="*/ 27 w 232"/>
                <a:gd name="T9" fmla="*/ 100 h 217"/>
                <a:gd name="T10" fmla="*/ 41 w 232"/>
                <a:gd name="T11" fmla="*/ 80 h 217"/>
                <a:gd name="T12" fmla="*/ 64 w 232"/>
                <a:gd name="T13" fmla="*/ 99 h 217"/>
                <a:gd name="T14" fmla="*/ 81 w 232"/>
                <a:gd name="T15" fmla="*/ 161 h 217"/>
                <a:gd name="T16" fmla="*/ 203 w 232"/>
                <a:gd name="T17" fmla="*/ 217 h 217"/>
                <a:gd name="T18" fmla="*/ 214 w 232"/>
                <a:gd name="T19" fmla="*/ 204 h 217"/>
                <a:gd name="T20" fmla="*/ 91 w 232"/>
                <a:gd name="T21" fmla="*/ 77 h 217"/>
                <a:gd name="T22" fmla="*/ 104 w 232"/>
                <a:gd name="T23" fmla="*/ 54 h 217"/>
                <a:gd name="T24" fmla="*/ 221 w 232"/>
                <a:gd name="T25" fmla="*/ 49 h 217"/>
                <a:gd name="T26" fmla="*/ 232 w 232"/>
                <a:gd name="T27" fmla="*/ 12 h 217"/>
                <a:gd name="T28" fmla="*/ 156 w 232"/>
                <a:gd name="T29" fmla="*/ 14 h 217"/>
                <a:gd name="T30" fmla="*/ 129 w 232"/>
                <a:gd name="T31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217">
                  <a:moveTo>
                    <a:pt x="129" y="0"/>
                  </a:moveTo>
                  <a:lnTo>
                    <a:pt x="68" y="51"/>
                  </a:lnTo>
                  <a:lnTo>
                    <a:pt x="7" y="51"/>
                  </a:lnTo>
                  <a:lnTo>
                    <a:pt x="0" y="93"/>
                  </a:lnTo>
                  <a:lnTo>
                    <a:pt x="27" y="100"/>
                  </a:lnTo>
                  <a:lnTo>
                    <a:pt x="41" y="80"/>
                  </a:lnTo>
                  <a:lnTo>
                    <a:pt x="64" y="99"/>
                  </a:lnTo>
                  <a:lnTo>
                    <a:pt x="81" y="161"/>
                  </a:lnTo>
                  <a:lnTo>
                    <a:pt x="203" y="217"/>
                  </a:lnTo>
                  <a:lnTo>
                    <a:pt x="214" y="204"/>
                  </a:lnTo>
                  <a:lnTo>
                    <a:pt x="91" y="77"/>
                  </a:lnTo>
                  <a:lnTo>
                    <a:pt x="104" y="54"/>
                  </a:lnTo>
                  <a:lnTo>
                    <a:pt x="221" y="49"/>
                  </a:lnTo>
                  <a:lnTo>
                    <a:pt x="232" y="12"/>
                  </a:lnTo>
                  <a:lnTo>
                    <a:pt x="156" y="1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60" name="Freeform 359"/>
            <p:cNvSpPr>
              <a:spLocks/>
            </p:cNvSpPr>
            <p:nvPr/>
          </p:nvSpPr>
          <p:spPr bwMode="auto">
            <a:xfrm>
              <a:off x="7226055" y="2471537"/>
              <a:ext cx="75758" cy="64103"/>
            </a:xfrm>
            <a:custGeom>
              <a:avLst/>
              <a:gdLst>
                <a:gd name="T0" fmla="*/ 6 w 158"/>
                <a:gd name="T1" fmla="*/ 2 h 131"/>
                <a:gd name="T2" fmla="*/ 0 w 158"/>
                <a:gd name="T3" fmla="*/ 13 h 131"/>
                <a:gd name="T4" fmla="*/ 115 w 158"/>
                <a:gd name="T5" fmla="*/ 131 h 131"/>
                <a:gd name="T6" fmla="*/ 158 w 158"/>
                <a:gd name="T7" fmla="*/ 69 h 131"/>
                <a:gd name="T8" fmla="*/ 156 w 158"/>
                <a:gd name="T9" fmla="*/ 44 h 131"/>
                <a:gd name="T10" fmla="*/ 119 w 158"/>
                <a:gd name="T11" fmla="*/ 0 h 131"/>
                <a:gd name="T12" fmla="*/ 6 w 158"/>
                <a:gd name="T13" fmla="*/ 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31">
                  <a:moveTo>
                    <a:pt x="6" y="2"/>
                  </a:moveTo>
                  <a:lnTo>
                    <a:pt x="0" y="13"/>
                  </a:lnTo>
                  <a:lnTo>
                    <a:pt x="115" y="131"/>
                  </a:lnTo>
                  <a:lnTo>
                    <a:pt x="158" y="69"/>
                  </a:lnTo>
                  <a:lnTo>
                    <a:pt x="156" y="44"/>
                  </a:lnTo>
                  <a:lnTo>
                    <a:pt x="119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7036661" y="2420544"/>
              <a:ext cx="241843" cy="256411"/>
            </a:xfrm>
            <a:custGeom>
              <a:avLst/>
              <a:gdLst>
                <a:gd name="T0" fmla="*/ 11 w 498"/>
                <a:gd name="T1" fmla="*/ 74 h 529"/>
                <a:gd name="T2" fmla="*/ 0 w 498"/>
                <a:gd name="T3" fmla="*/ 102 h 529"/>
                <a:gd name="T4" fmla="*/ 3 w 498"/>
                <a:gd name="T5" fmla="*/ 130 h 529"/>
                <a:gd name="T6" fmla="*/ 44 w 498"/>
                <a:gd name="T7" fmla="*/ 179 h 529"/>
                <a:gd name="T8" fmla="*/ 108 w 498"/>
                <a:gd name="T9" fmla="*/ 176 h 529"/>
                <a:gd name="T10" fmla="*/ 250 w 498"/>
                <a:gd name="T11" fmla="*/ 341 h 529"/>
                <a:gd name="T12" fmla="*/ 340 w 498"/>
                <a:gd name="T13" fmla="*/ 367 h 529"/>
                <a:gd name="T14" fmla="*/ 391 w 498"/>
                <a:gd name="T15" fmla="*/ 416 h 529"/>
                <a:gd name="T16" fmla="*/ 405 w 498"/>
                <a:gd name="T17" fmla="*/ 529 h 529"/>
                <a:gd name="T18" fmla="*/ 432 w 498"/>
                <a:gd name="T19" fmla="*/ 513 h 529"/>
                <a:gd name="T20" fmla="*/ 456 w 498"/>
                <a:gd name="T21" fmla="*/ 452 h 529"/>
                <a:gd name="T22" fmla="*/ 450 w 498"/>
                <a:gd name="T23" fmla="*/ 407 h 529"/>
                <a:gd name="T24" fmla="*/ 492 w 498"/>
                <a:gd name="T25" fmla="*/ 403 h 529"/>
                <a:gd name="T26" fmla="*/ 498 w 498"/>
                <a:gd name="T27" fmla="*/ 379 h 529"/>
                <a:gd name="T28" fmla="*/ 381 w 498"/>
                <a:gd name="T29" fmla="*/ 322 h 529"/>
                <a:gd name="T30" fmla="*/ 270 w 498"/>
                <a:gd name="T31" fmla="*/ 212 h 529"/>
                <a:gd name="T32" fmla="*/ 225 w 498"/>
                <a:gd name="T33" fmla="*/ 147 h 529"/>
                <a:gd name="T34" fmla="*/ 215 w 498"/>
                <a:gd name="T35" fmla="*/ 85 h 529"/>
                <a:gd name="T36" fmla="*/ 271 w 498"/>
                <a:gd name="T37" fmla="*/ 71 h 529"/>
                <a:gd name="T38" fmla="*/ 256 w 498"/>
                <a:gd name="T39" fmla="*/ 31 h 529"/>
                <a:gd name="T40" fmla="*/ 222 w 498"/>
                <a:gd name="T41" fmla="*/ 1 h 529"/>
                <a:gd name="T42" fmla="*/ 191 w 498"/>
                <a:gd name="T43" fmla="*/ 0 h 529"/>
                <a:gd name="T44" fmla="*/ 150 w 498"/>
                <a:gd name="T45" fmla="*/ 11 h 529"/>
                <a:gd name="T46" fmla="*/ 110 w 498"/>
                <a:gd name="T47" fmla="*/ 67 h 529"/>
                <a:gd name="T48" fmla="*/ 87 w 498"/>
                <a:gd name="T49" fmla="*/ 82 h 529"/>
                <a:gd name="T50" fmla="*/ 50 w 498"/>
                <a:gd name="T51" fmla="*/ 60 h 529"/>
                <a:gd name="T52" fmla="*/ 11 w 498"/>
                <a:gd name="T53" fmla="*/ 74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8" h="529">
                  <a:moveTo>
                    <a:pt x="11" y="74"/>
                  </a:moveTo>
                  <a:lnTo>
                    <a:pt x="0" y="102"/>
                  </a:lnTo>
                  <a:lnTo>
                    <a:pt x="3" y="130"/>
                  </a:lnTo>
                  <a:lnTo>
                    <a:pt x="44" y="179"/>
                  </a:lnTo>
                  <a:lnTo>
                    <a:pt x="108" y="176"/>
                  </a:lnTo>
                  <a:lnTo>
                    <a:pt x="250" y="341"/>
                  </a:lnTo>
                  <a:lnTo>
                    <a:pt x="340" y="367"/>
                  </a:lnTo>
                  <a:lnTo>
                    <a:pt x="391" y="416"/>
                  </a:lnTo>
                  <a:lnTo>
                    <a:pt x="405" y="529"/>
                  </a:lnTo>
                  <a:lnTo>
                    <a:pt x="432" y="513"/>
                  </a:lnTo>
                  <a:lnTo>
                    <a:pt x="456" y="452"/>
                  </a:lnTo>
                  <a:lnTo>
                    <a:pt x="450" y="407"/>
                  </a:lnTo>
                  <a:lnTo>
                    <a:pt x="492" y="403"/>
                  </a:lnTo>
                  <a:lnTo>
                    <a:pt x="498" y="379"/>
                  </a:lnTo>
                  <a:lnTo>
                    <a:pt x="381" y="322"/>
                  </a:lnTo>
                  <a:lnTo>
                    <a:pt x="270" y="212"/>
                  </a:lnTo>
                  <a:lnTo>
                    <a:pt x="225" y="147"/>
                  </a:lnTo>
                  <a:lnTo>
                    <a:pt x="215" y="85"/>
                  </a:lnTo>
                  <a:lnTo>
                    <a:pt x="271" y="71"/>
                  </a:lnTo>
                  <a:lnTo>
                    <a:pt x="256" y="31"/>
                  </a:lnTo>
                  <a:lnTo>
                    <a:pt x="222" y="1"/>
                  </a:lnTo>
                  <a:lnTo>
                    <a:pt x="191" y="0"/>
                  </a:lnTo>
                  <a:lnTo>
                    <a:pt x="150" y="11"/>
                  </a:lnTo>
                  <a:lnTo>
                    <a:pt x="110" y="67"/>
                  </a:lnTo>
                  <a:lnTo>
                    <a:pt x="87" y="82"/>
                  </a:lnTo>
                  <a:lnTo>
                    <a:pt x="50" y="60"/>
                  </a:lnTo>
                  <a:lnTo>
                    <a:pt x="11" y="7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7156129" y="2666758"/>
              <a:ext cx="53905" cy="43707"/>
            </a:xfrm>
            <a:custGeom>
              <a:avLst/>
              <a:gdLst>
                <a:gd name="T0" fmla="*/ 110 w 111"/>
                <a:gd name="T1" fmla="*/ 14 h 90"/>
                <a:gd name="T2" fmla="*/ 85 w 111"/>
                <a:gd name="T3" fmla="*/ 0 h 90"/>
                <a:gd name="T4" fmla="*/ 0 w 111"/>
                <a:gd name="T5" fmla="*/ 14 h 90"/>
                <a:gd name="T6" fmla="*/ 3 w 111"/>
                <a:gd name="T7" fmla="*/ 36 h 90"/>
                <a:gd name="T8" fmla="*/ 79 w 111"/>
                <a:gd name="T9" fmla="*/ 75 h 90"/>
                <a:gd name="T10" fmla="*/ 92 w 111"/>
                <a:gd name="T11" fmla="*/ 87 h 90"/>
                <a:gd name="T12" fmla="*/ 111 w 111"/>
                <a:gd name="T13" fmla="*/ 90 h 90"/>
                <a:gd name="T14" fmla="*/ 110 w 111"/>
                <a:gd name="T15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90">
                  <a:moveTo>
                    <a:pt x="110" y="14"/>
                  </a:moveTo>
                  <a:lnTo>
                    <a:pt x="85" y="0"/>
                  </a:lnTo>
                  <a:lnTo>
                    <a:pt x="0" y="14"/>
                  </a:lnTo>
                  <a:lnTo>
                    <a:pt x="3" y="36"/>
                  </a:lnTo>
                  <a:lnTo>
                    <a:pt x="79" y="75"/>
                  </a:lnTo>
                  <a:lnTo>
                    <a:pt x="92" y="87"/>
                  </a:lnTo>
                  <a:lnTo>
                    <a:pt x="111" y="90"/>
                  </a:lnTo>
                  <a:lnTo>
                    <a:pt x="110" y="1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7196922" y="2735232"/>
              <a:ext cx="18939" cy="21854"/>
            </a:xfrm>
            <a:custGeom>
              <a:avLst/>
              <a:gdLst>
                <a:gd name="T0" fmla="*/ 29 w 39"/>
                <a:gd name="T1" fmla="*/ 0 h 46"/>
                <a:gd name="T2" fmla="*/ 0 w 39"/>
                <a:gd name="T3" fmla="*/ 6 h 46"/>
                <a:gd name="T4" fmla="*/ 1 w 39"/>
                <a:gd name="T5" fmla="*/ 37 h 46"/>
                <a:gd name="T6" fmla="*/ 27 w 39"/>
                <a:gd name="T7" fmla="*/ 46 h 46"/>
                <a:gd name="T8" fmla="*/ 39 w 39"/>
                <a:gd name="T9" fmla="*/ 36 h 46"/>
                <a:gd name="T10" fmla="*/ 29 w 39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46">
                  <a:moveTo>
                    <a:pt x="29" y="0"/>
                  </a:moveTo>
                  <a:lnTo>
                    <a:pt x="0" y="6"/>
                  </a:lnTo>
                  <a:lnTo>
                    <a:pt x="1" y="37"/>
                  </a:lnTo>
                  <a:lnTo>
                    <a:pt x="27" y="46"/>
                  </a:lnTo>
                  <a:lnTo>
                    <a:pt x="39" y="36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7361556" y="2232609"/>
              <a:ext cx="349653" cy="247670"/>
            </a:xfrm>
            <a:custGeom>
              <a:avLst/>
              <a:gdLst>
                <a:gd name="T0" fmla="*/ 84 w 722"/>
                <a:gd name="T1" fmla="*/ 53 h 511"/>
                <a:gd name="T2" fmla="*/ 34 w 722"/>
                <a:gd name="T3" fmla="*/ 82 h 511"/>
                <a:gd name="T4" fmla="*/ 46 w 722"/>
                <a:gd name="T5" fmla="*/ 134 h 511"/>
                <a:gd name="T6" fmla="*/ 0 w 722"/>
                <a:gd name="T7" fmla="*/ 231 h 511"/>
                <a:gd name="T8" fmla="*/ 0 w 722"/>
                <a:gd name="T9" fmla="*/ 273 h 511"/>
                <a:gd name="T10" fmla="*/ 22 w 722"/>
                <a:gd name="T11" fmla="*/ 287 h 511"/>
                <a:gd name="T12" fmla="*/ 160 w 722"/>
                <a:gd name="T13" fmla="*/ 294 h 511"/>
                <a:gd name="T14" fmla="*/ 199 w 722"/>
                <a:gd name="T15" fmla="*/ 262 h 511"/>
                <a:gd name="T16" fmla="*/ 240 w 722"/>
                <a:gd name="T17" fmla="*/ 275 h 511"/>
                <a:gd name="T18" fmla="*/ 300 w 722"/>
                <a:gd name="T19" fmla="*/ 355 h 511"/>
                <a:gd name="T20" fmla="*/ 256 w 722"/>
                <a:gd name="T21" fmla="*/ 433 h 511"/>
                <a:gd name="T22" fmla="*/ 308 w 722"/>
                <a:gd name="T23" fmla="*/ 448 h 511"/>
                <a:gd name="T24" fmla="*/ 376 w 722"/>
                <a:gd name="T25" fmla="*/ 370 h 511"/>
                <a:gd name="T26" fmla="*/ 415 w 722"/>
                <a:gd name="T27" fmla="*/ 377 h 511"/>
                <a:gd name="T28" fmla="*/ 450 w 722"/>
                <a:gd name="T29" fmla="*/ 402 h 511"/>
                <a:gd name="T30" fmla="*/ 419 w 722"/>
                <a:gd name="T31" fmla="*/ 444 h 511"/>
                <a:gd name="T32" fmla="*/ 461 w 722"/>
                <a:gd name="T33" fmla="*/ 511 h 511"/>
                <a:gd name="T34" fmla="*/ 507 w 722"/>
                <a:gd name="T35" fmla="*/ 511 h 511"/>
                <a:gd name="T36" fmla="*/ 530 w 722"/>
                <a:gd name="T37" fmla="*/ 466 h 511"/>
                <a:gd name="T38" fmla="*/ 579 w 722"/>
                <a:gd name="T39" fmla="*/ 456 h 511"/>
                <a:gd name="T40" fmla="*/ 580 w 722"/>
                <a:gd name="T41" fmla="*/ 421 h 511"/>
                <a:gd name="T42" fmla="*/ 491 w 722"/>
                <a:gd name="T43" fmla="*/ 406 h 511"/>
                <a:gd name="T44" fmla="*/ 494 w 722"/>
                <a:gd name="T45" fmla="*/ 368 h 511"/>
                <a:gd name="T46" fmla="*/ 580 w 722"/>
                <a:gd name="T47" fmla="*/ 368 h 511"/>
                <a:gd name="T48" fmla="*/ 674 w 722"/>
                <a:gd name="T49" fmla="*/ 293 h 511"/>
                <a:gd name="T50" fmla="*/ 716 w 722"/>
                <a:gd name="T51" fmla="*/ 256 h 511"/>
                <a:gd name="T52" fmla="*/ 722 w 722"/>
                <a:gd name="T53" fmla="*/ 142 h 511"/>
                <a:gd name="T54" fmla="*/ 537 w 722"/>
                <a:gd name="T55" fmla="*/ 125 h 511"/>
                <a:gd name="T56" fmla="*/ 461 w 722"/>
                <a:gd name="T57" fmla="*/ 19 h 511"/>
                <a:gd name="T58" fmla="*/ 409 w 722"/>
                <a:gd name="T59" fmla="*/ 0 h 511"/>
                <a:gd name="T60" fmla="*/ 346 w 722"/>
                <a:gd name="T61" fmla="*/ 3 h 511"/>
                <a:gd name="T62" fmla="*/ 317 w 722"/>
                <a:gd name="T63" fmla="*/ 74 h 511"/>
                <a:gd name="T64" fmla="*/ 187 w 722"/>
                <a:gd name="T65" fmla="*/ 75 h 511"/>
                <a:gd name="T66" fmla="*/ 145 w 722"/>
                <a:gd name="T67" fmla="*/ 56 h 511"/>
                <a:gd name="T68" fmla="*/ 84 w 722"/>
                <a:gd name="T69" fmla="*/ 53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2" h="511">
                  <a:moveTo>
                    <a:pt x="84" y="53"/>
                  </a:moveTo>
                  <a:lnTo>
                    <a:pt x="34" y="82"/>
                  </a:lnTo>
                  <a:lnTo>
                    <a:pt x="46" y="134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22" y="287"/>
                  </a:lnTo>
                  <a:lnTo>
                    <a:pt x="160" y="294"/>
                  </a:lnTo>
                  <a:lnTo>
                    <a:pt x="199" y="262"/>
                  </a:lnTo>
                  <a:lnTo>
                    <a:pt x="240" y="275"/>
                  </a:lnTo>
                  <a:lnTo>
                    <a:pt x="300" y="355"/>
                  </a:lnTo>
                  <a:lnTo>
                    <a:pt x="256" y="433"/>
                  </a:lnTo>
                  <a:lnTo>
                    <a:pt x="308" y="448"/>
                  </a:lnTo>
                  <a:lnTo>
                    <a:pt x="376" y="370"/>
                  </a:lnTo>
                  <a:lnTo>
                    <a:pt x="415" y="377"/>
                  </a:lnTo>
                  <a:lnTo>
                    <a:pt x="450" y="402"/>
                  </a:lnTo>
                  <a:lnTo>
                    <a:pt x="419" y="444"/>
                  </a:lnTo>
                  <a:lnTo>
                    <a:pt x="461" y="511"/>
                  </a:lnTo>
                  <a:lnTo>
                    <a:pt x="507" y="511"/>
                  </a:lnTo>
                  <a:lnTo>
                    <a:pt x="530" y="466"/>
                  </a:lnTo>
                  <a:lnTo>
                    <a:pt x="579" y="456"/>
                  </a:lnTo>
                  <a:lnTo>
                    <a:pt x="580" y="421"/>
                  </a:lnTo>
                  <a:lnTo>
                    <a:pt x="491" y="406"/>
                  </a:lnTo>
                  <a:lnTo>
                    <a:pt x="494" y="368"/>
                  </a:lnTo>
                  <a:lnTo>
                    <a:pt x="580" y="368"/>
                  </a:lnTo>
                  <a:lnTo>
                    <a:pt x="674" y="293"/>
                  </a:lnTo>
                  <a:lnTo>
                    <a:pt x="716" y="256"/>
                  </a:lnTo>
                  <a:lnTo>
                    <a:pt x="722" y="142"/>
                  </a:lnTo>
                  <a:lnTo>
                    <a:pt x="537" y="125"/>
                  </a:lnTo>
                  <a:lnTo>
                    <a:pt x="461" y="19"/>
                  </a:lnTo>
                  <a:lnTo>
                    <a:pt x="409" y="0"/>
                  </a:lnTo>
                  <a:lnTo>
                    <a:pt x="346" y="3"/>
                  </a:lnTo>
                  <a:lnTo>
                    <a:pt x="317" y="74"/>
                  </a:lnTo>
                  <a:lnTo>
                    <a:pt x="187" y="75"/>
                  </a:lnTo>
                  <a:lnTo>
                    <a:pt x="145" y="56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7444598" y="2366641"/>
              <a:ext cx="55362" cy="75758"/>
            </a:xfrm>
            <a:custGeom>
              <a:avLst/>
              <a:gdLst>
                <a:gd name="T0" fmla="*/ 0 w 113"/>
                <a:gd name="T1" fmla="*/ 28 h 157"/>
                <a:gd name="T2" fmla="*/ 53 w 113"/>
                <a:gd name="T3" fmla="*/ 109 h 157"/>
                <a:gd name="T4" fmla="*/ 49 w 113"/>
                <a:gd name="T5" fmla="*/ 156 h 157"/>
                <a:gd name="T6" fmla="*/ 68 w 113"/>
                <a:gd name="T7" fmla="*/ 157 h 157"/>
                <a:gd name="T8" fmla="*/ 113 w 113"/>
                <a:gd name="T9" fmla="*/ 81 h 157"/>
                <a:gd name="T10" fmla="*/ 59 w 113"/>
                <a:gd name="T11" fmla="*/ 13 h 157"/>
                <a:gd name="T12" fmla="*/ 27 w 113"/>
                <a:gd name="T13" fmla="*/ 0 h 157"/>
                <a:gd name="T14" fmla="*/ 0 w 113"/>
                <a:gd name="T15" fmla="*/ 2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157">
                  <a:moveTo>
                    <a:pt x="0" y="28"/>
                  </a:moveTo>
                  <a:lnTo>
                    <a:pt x="53" y="109"/>
                  </a:lnTo>
                  <a:lnTo>
                    <a:pt x="49" y="156"/>
                  </a:lnTo>
                  <a:lnTo>
                    <a:pt x="68" y="157"/>
                  </a:lnTo>
                  <a:lnTo>
                    <a:pt x="113" y="81"/>
                  </a:lnTo>
                  <a:lnTo>
                    <a:pt x="59" y="13"/>
                  </a:lnTo>
                  <a:lnTo>
                    <a:pt x="27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7322223" y="2378299"/>
              <a:ext cx="190853" cy="129663"/>
            </a:xfrm>
            <a:custGeom>
              <a:avLst/>
              <a:gdLst>
                <a:gd name="T0" fmla="*/ 104 w 393"/>
                <a:gd name="T1" fmla="*/ 0 h 267"/>
                <a:gd name="T2" fmla="*/ 100 w 393"/>
                <a:gd name="T3" fmla="*/ 25 h 267"/>
                <a:gd name="T4" fmla="*/ 0 w 393"/>
                <a:gd name="T5" fmla="*/ 107 h 267"/>
                <a:gd name="T6" fmla="*/ 83 w 393"/>
                <a:gd name="T7" fmla="*/ 229 h 267"/>
                <a:gd name="T8" fmla="*/ 136 w 393"/>
                <a:gd name="T9" fmla="*/ 267 h 267"/>
                <a:gd name="T10" fmla="*/ 232 w 393"/>
                <a:gd name="T11" fmla="*/ 267 h 267"/>
                <a:gd name="T12" fmla="*/ 263 w 393"/>
                <a:gd name="T13" fmla="*/ 240 h 267"/>
                <a:gd name="T14" fmla="*/ 306 w 393"/>
                <a:gd name="T15" fmla="*/ 234 h 267"/>
                <a:gd name="T16" fmla="*/ 337 w 393"/>
                <a:gd name="T17" fmla="*/ 254 h 267"/>
                <a:gd name="T18" fmla="*/ 393 w 393"/>
                <a:gd name="T19" fmla="*/ 190 h 267"/>
                <a:gd name="T20" fmla="*/ 383 w 393"/>
                <a:gd name="T21" fmla="*/ 158 h 267"/>
                <a:gd name="T22" fmla="*/ 326 w 393"/>
                <a:gd name="T23" fmla="*/ 144 h 267"/>
                <a:gd name="T24" fmla="*/ 287 w 393"/>
                <a:gd name="T25" fmla="*/ 142 h 267"/>
                <a:gd name="T26" fmla="*/ 289 w 393"/>
                <a:gd name="T27" fmla="*/ 87 h 267"/>
                <a:gd name="T28" fmla="*/ 238 w 393"/>
                <a:gd name="T29" fmla="*/ 6 h 267"/>
                <a:gd name="T30" fmla="*/ 104 w 393"/>
                <a:gd name="T3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3" h="267">
                  <a:moveTo>
                    <a:pt x="104" y="0"/>
                  </a:moveTo>
                  <a:lnTo>
                    <a:pt x="100" y="25"/>
                  </a:lnTo>
                  <a:lnTo>
                    <a:pt x="0" y="107"/>
                  </a:lnTo>
                  <a:lnTo>
                    <a:pt x="83" y="229"/>
                  </a:lnTo>
                  <a:lnTo>
                    <a:pt x="136" y="267"/>
                  </a:lnTo>
                  <a:lnTo>
                    <a:pt x="232" y="267"/>
                  </a:lnTo>
                  <a:lnTo>
                    <a:pt x="263" y="240"/>
                  </a:lnTo>
                  <a:lnTo>
                    <a:pt x="306" y="234"/>
                  </a:lnTo>
                  <a:lnTo>
                    <a:pt x="337" y="254"/>
                  </a:lnTo>
                  <a:lnTo>
                    <a:pt x="393" y="190"/>
                  </a:lnTo>
                  <a:lnTo>
                    <a:pt x="383" y="158"/>
                  </a:lnTo>
                  <a:lnTo>
                    <a:pt x="326" y="144"/>
                  </a:lnTo>
                  <a:lnTo>
                    <a:pt x="287" y="142"/>
                  </a:lnTo>
                  <a:lnTo>
                    <a:pt x="289" y="87"/>
                  </a:lnTo>
                  <a:lnTo>
                    <a:pt x="238" y="6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7282893" y="2436574"/>
              <a:ext cx="78672" cy="120922"/>
            </a:xfrm>
            <a:custGeom>
              <a:avLst/>
              <a:gdLst>
                <a:gd name="T0" fmla="*/ 71 w 161"/>
                <a:gd name="T1" fmla="*/ 0 h 248"/>
                <a:gd name="T2" fmla="*/ 37 w 161"/>
                <a:gd name="T3" fmla="*/ 26 h 248"/>
                <a:gd name="T4" fmla="*/ 19 w 161"/>
                <a:gd name="T5" fmla="*/ 26 h 248"/>
                <a:gd name="T6" fmla="*/ 8 w 161"/>
                <a:gd name="T7" fmla="*/ 63 h 248"/>
                <a:gd name="T8" fmla="*/ 49 w 161"/>
                <a:gd name="T9" fmla="*/ 110 h 248"/>
                <a:gd name="T10" fmla="*/ 52 w 161"/>
                <a:gd name="T11" fmla="*/ 149 h 248"/>
                <a:gd name="T12" fmla="*/ 0 w 161"/>
                <a:gd name="T13" fmla="*/ 221 h 248"/>
                <a:gd name="T14" fmla="*/ 8 w 161"/>
                <a:gd name="T15" fmla="*/ 243 h 248"/>
                <a:gd name="T16" fmla="*/ 38 w 161"/>
                <a:gd name="T17" fmla="*/ 248 h 248"/>
                <a:gd name="T18" fmla="*/ 61 w 161"/>
                <a:gd name="T19" fmla="*/ 217 h 248"/>
                <a:gd name="T20" fmla="*/ 74 w 161"/>
                <a:gd name="T21" fmla="*/ 216 h 248"/>
                <a:gd name="T22" fmla="*/ 95 w 161"/>
                <a:gd name="T23" fmla="*/ 236 h 248"/>
                <a:gd name="T24" fmla="*/ 161 w 161"/>
                <a:gd name="T25" fmla="*/ 217 h 248"/>
                <a:gd name="T26" fmla="*/ 155 w 161"/>
                <a:gd name="T27" fmla="*/ 123 h 248"/>
                <a:gd name="T28" fmla="*/ 71 w 161"/>
                <a:gd name="T2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1" h="248">
                  <a:moveTo>
                    <a:pt x="71" y="0"/>
                  </a:moveTo>
                  <a:lnTo>
                    <a:pt x="37" y="26"/>
                  </a:lnTo>
                  <a:lnTo>
                    <a:pt x="19" y="26"/>
                  </a:lnTo>
                  <a:lnTo>
                    <a:pt x="8" y="63"/>
                  </a:lnTo>
                  <a:lnTo>
                    <a:pt x="49" y="110"/>
                  </a:lnTo>
                  <a:lnTo>
                    <a:pt x="52" y="149"/>
                  </a:lnTo>
                  <a:lnTo>
                    <a:pt x="0" y="221"/>
                  </a:lnTo>
                  <a:lnTo>
                    <a:pt x="8" y="243"/>
                  </a:lnTo>
                  <a:lnTo>
                    <a:pt x="38" y="248"/>
                  </a:lnTo>
                  <a:lnTo>
                    <a:pt x="61" y="217"/>
                  </a:lnTo>
                  <a:lnTo>
                    <a:pt x="74" y="216"/>
                  </a:lnTo>
                  <a:lnTo>
                    <a:pt x="95" y="236"/>
                  </a:lnTo>
                  <a:lnTo>
                    <a:pt x="161" y="217"/>
                  </a:lnTo>
                  <a:lnTo>
                    <a:pt x="155" y="12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7367393" y="2500673"/>
              <a:ext cx="113637" cy="72845"/>
            </a:xfrm>
            <a:custGeom>
              <a:avLst/>
              <a:gdLst>
                <a:gd name="T0" fmla="*/ 0 w 235"/>
                <a:gd name="T1" fmla="*/ 2 h 149"/>
                <a:gd name="T2" fmla="*/ 3 w 235"/>
                <a:gd name="T3" fmla="*/ 87 h 149"/>
                <a:gd name="T4" fmla="*/ 31 w 235"/>
                <a:gd name="T5" fmla="*/ 148 h 149"/>
                <a:gd name="T6" fmla="*/ 139 w 235"/>
                <a:gd name="T7" fmla="*/ 149 h 149"/>
                <a:gd name="T8" fmla="*/ 187 w 235"/>
                <a:gd name="T9" fmla="*/ 114 h 149"/>
                <a:gd name="T10" fmla="*/ 235 w 235"/>
                <a:gd name="T11" fmla="*/ 96 h 149"/>
                <a:gd name="T12" fmla="*/ 224 w 235"/>
                <a:gd name="T13" fmla="*/ 41 h 149"/>
                <a:gd name="T14" fmla="*/ 235 w 235"/>
                <a:gd name="T15" fmla="*/ 12 h 149"/>
                <a:gd name="T16" fmla="*/ 211 w 235"/>
                <a:gd name="T17" fmla="*/ 0 h 149"/>
                <a:gd name="T18" fmla="*/ 177 w 235"/>
                <a:gd name="T19" fmla="*/ 3 h 149"/>
                <a:gd name="T20" fmla="*/ 151 w 235"/>
                <a:gd name="T21" fmla="*/ 29 h 149"/>
                <a:gd name="T22" fmla="*/ 41 w 235"/>
                <a:gd name="T23" fmla="*/ 29 h 149"/>
                <a:gd name="T24" fmla="*/ 0 w 235"/>
                <a:gd name="T25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" h="149">
                  <a:moveTo>
                    <a:pt x="0" y="2"/>
                  </a:moveTo>
                  <a:lnTo>
                    <a:pt x="3" y="87"/>
                  </a:lnTo>
                  <a:lnTo>
                    <a:pt x="31" y="148"/>
                  </a:lnTo>
                  <a:lnTo>
                    <a:pt x="139" y="149"/>
                  </a:lnTo>
                  <a:lnTo>
                    <a:pt x="187" y="114"/>
                  </a:lnTo>
                  <a:lnTo>
                    <a:pt x="235" y="96"/>
                  </a:lnTo>
                  <a:lnTo>
                    <a:pt x="224" y="41"/>
                  </a:lnTo>
                  <a:lnTo>
                    <a:pt x="235" y="12"/>
                  </a:lnTo>
                  <a:lnTo>
                    <a:pt x="211" y="0"/>
                  </a:lnTo>
                  <a:lnTo>
                    <a:pt x="177" y="3"/>
                  </a:lnTo>
                  <a:lnTo>
                    <a:pt x="151" y="29"/>
                  </a:lnTo>
                  <a:lnTo>
                    <a:pt x="41" y="2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7306203" y="2548750"/>
              <a:ext cx="32051" cy="72845"/>
            </a:xfrm>
            <a:custGeom>
              <a:avLst/>
              <a:gdLst>
                <a:gd name="T0" fmla="*/ 0 w 66"/>
                <a:gd name="T1" fmla="*/ 30 h 152"/>
                <a:gd name="T2" fmla="*/ 0 w 66"/>
                <a:gd name="T3" fmla="*/ 110 h 152"/>
                <a:gd name="T4" fmla="*/ 22 w 66"/>
                <a:gd name="T5" fmla="*/ 152 h 152"/>
                <a:gd name="T6" fmla="*/ 38 w 66"/>
                <a:gd name="T7" fmla="*/ 150 h 152"/>
                <a:gd name="T8" fmla="*/ 66 w 66"/>
                <a:gd name="T9" fmla="*/ 100 h 152"/>
                <a:gd name="T10" fmla="*/ 49 w 66"/>
                <a:gd name="T11" fmla="*/ 76 h 152"/>
                <a:gd name="T12" fmla="*/ 43 w 66"/>
                <a:gd name="T13" fmla="*/ 20 h 152"/>
                <a:gd name="T14" fmla="*/ 22 w 66"/>
                <a:gd name="T15" fmla="*/ 0 h 152"/>
                <a:gd name="T16" fmla="*/ 0 w 66"/>
                <a:gd name="T17" fmla="*/ 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52">
                  <a:moveTo>
                    <a:pt x="0" y="30"/>
                  </a:moveTo>
                  <a:lnTo>
                    <a:pt x="0" y="110"/>
                  </a:lnTo>
                  <a:lnTo>
                    <a:pt x="22" y="152"/>
                  </a:lnTo>
                  <a:lnTo>
                    <a:pt x="38" y="150"/>
                  </a:lnTo>
                  <a:lnTo>
                    <a:pt x="66" y="100"/>
                  </a:lnTo>
                  <a:lnTo>
                    <a:pt x="49" y="76"/>
                  </a:lnTo>
                  <a:lnTo>
                    <a:pt x="43" y="20"/>
                  </a:lnTo>
                  <a:lnTo>
                    <a:pt x="22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7335340" y="2548749"/>
              <a:ext cx="40793" cy="40793"/>
            </a:xfrm>
            <a:custGeom>
              <a:avLst/>
              <a:gdLst>
                <a:gd name="T0" fmla="*/ 57 w 85"/>
                <a:gd name="T1" fmla="*/ 0 h 85"/>
                <a:gd name="T2" fmla="*/ 0 w 85"/>
                <a:gd name="T3" fmla="*/ 19 h 85"/>
                <a:gd name="T4" fmla="*/ 3 w 85"/>
                <a:gd name="T5" fmla="*/ 68 h 85"/>
                <a:gd name="T6" fmla="*/ 16 w 85"/>
                <a:gd name="T7" fmla="*/ 85 h 85"/>
                <a:gd name="T8" fmla="*/ 85 w 85"/>
                <a:gd name="T9" fmla="*/ 54 h 85"/>
                <a:gd name="T10" fmla="*/ 57 w 85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85">
                  <a:moveTo>
                    <a:pt x="57" y="0"/>
                  </a:moveTo>
                  <a:lnTo>
                    <a:pt x="0" y="19"/>
                  </a:lnTo>
                  <a:lnTo>
                    <a:pt x="3" y="68"/>
                  </a:lnTo>
                  <a:lnTo>
                    <a:pt x="16" y="85"/>
                  </a:lnTo>
                  <a:lnTo>
                    <a:pt x="85" y="5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7326591" y="2566232"/>
              <a:ext cx="129663" cy="151515"/>
            </a:xfrm>
            <a:custGeom>
              <a:avLst/>
              <a:gdLst>
                <a:gd name="T0" fmla="*/ 2 w 267"/>
                <a:gd name="T1" fmla="*/ 126 h 312"/>
                <a:gd name="T2" fmla="*/ 0 w 267"/>
                <a:gd name="T3" fmla="*/ 150 h 312"/>
                <a:gd name="T4" fmla="*/ 80 w 267"/>
                <a:gd name="T5" fmla="*/ 189 h 312"/>
                <a:gd name="T6" fmla="*/ 118 w 267"/>
                <a:gd name="T7" fmla="*/ 204 h 312"/>
                <a:gd name="T8" fmla="*/ 98 w 267"/>
                <a:gd name="T9" fmla="*/ 225 h 312"/>
                <a:gd name="T10" fmla="*/ 54 w 267"/>
                <a:gd name="T11" fmla="*/ 229 h 312"/>
                <a:gd name="T12" fmla="*/ 47 w 267"/>
                <a:gd name="T13" fmla="*/ 249 h 312"/>
                <a:gd name="T14" fmla="*/ 62 w 267"/>
                <a:gd name="T15" fmla="*/ 284 h 312"/>
                <a:gd name="T16" fmla="*/ 112 w 267"/>
                <a:gd name="T17" fmla="*/ 310 h 312"/>
                <a:gd name="T18" fmla="*/ 133 w 267"/>
                <a:gd name="T19" fmla="*/ 312 h 312"/>
                <a:gd name="T20" fmla="*/ 136 w 267"/>
                <a:gd name="T21" fmla="*/ 252 h 312"/>
                <a:gd name="T22" fmla="*/ 169 w 267"/>
                <a:gd name="T23" fmla="*/ 214 h 312"/>
                <a:gd name="T24" fmla="*/ 81 w 267"/>
                <a:gd name="T25" fmla="*/ 109 h 312"/>
                <a:gd name="T26" fmla="*/ 92 w 267"/>
                <a:gd name="T27" fmla="*/ 74 h 312"/>
                <a:gd name="T28" fmla="*/ 113 w 267"/>
                <a:gd name="T29" fmla="*/ 73 h 312"/>
                <a:gd name="T30" fmla="*/ 145 w 267"/>
                <a:gd name="T31" fmla="*/ 98 h 312"/>
                <a:gd name="T32" fmla="*/ 164 w 267"/>
                <a:gd name="T33" fmla="*/ 88 h 312"/>
                <a:gd name="T34" fmla="*/ 171 w 267"/>
                <a:gd name="T35" fmla="*/ 53 h 312"/>
                <a:gd name="T36" fmla="*/ 263 w 267"/>
                <a:gd name="T37" fmla="*/ 53 h 312"/>
                <a:gd name="T38" fmla="*/ 267 w 267"/>
                <a:gd name="T39" fmla="*/ 0 h 312"/>
                <a:gd name="T40" fmla="*/ 228 w 267"/>
                <a:gd name="T41" fmla="*/ 27 h 312"/>
                <a:gd name="T42" fmla="*/ 115 w 267"/>
                <a:gd name="T43" fmla="*/ 24 h 312"/>
                <a:gd name="T44" fmla="*/ 41 w 267"/>
                <a:gd name="T45" fmla="*/ 62 h 312"/>
                <a:gd name="T46" fmla="*/ 2 w 267"/>
                <a:gd name="T47" fmla="*/ 126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7" h="312">
                  <a:moveTo>
                    <a:pt x="2" y="126"/>
                  </a:moveTo>
                  <a:lnTo>
                    <a:pt x="0" y="150"/>
                  </a:lnTo>
                  <a:lnTo>
                    <a:pt x="80" y="189"/>
                  </a:lnTo>
                  <a:lnTo>
                    <a:pt x="118" y="204"/>
                  </a:lnTo>
                  <a:lnTo>
                    <a:pt x="98" y="225"/>
                  </a:lnTo>
                  <a:lnTo>
                    <a:pt x="54" y="229"/>
                  </a:lnTo>
                  <a:lnTo>
                    <a:pt x="47" y="249"/>
                  </a:lnTo>
                  <a:lnTo>
                    <a:pt x="62" y="284"/>
                  </a:lnTo>
                  <a:lnTo>
                    <a:pt x="112" y="310"/>
                  </a:lnTo>
                  <a:lnTo>
                    <a:pt x="133" y="312"/>
                  </a:lnTo>
                  <a:lnTo>
                    <a:pt x="136" y="252"/>
                  </a:lnTo>
                  <a:lnTo>
                    <a:pt x="169" y="214"/>
                  </a:lnTo>
                  <a:lnTo>
                    <a:pt x="81" y="109"/>
                  </a:lnTo>
                  <a:lnTo>
                    <a:pt x="92" y="74"/>
                  </a:lnTo>
                  <a:lnTo>
                    <a:pt x="113" y="73"/>
                  </a:lnTo>
                  <a:lnTo>
                    <a:pt x="145" y="98"/>
                  </a:lnTo>
                  <a:lnTo>
                    <a:pt x="164" y="88"/>
                  </a:lnTo>
                  <a:lnTo>
                    <a:pt x="171" y="53"/>
                  </a:lnTo>
                  <a:lnTo>
                    <a:pt x="263" y="53"/>
                  </a:lnTo>
                  <a:lnTo>
                    <a:pt x="267" y="0"/>
                  </a:lnTo>
                  <a:lnTo>
                    <a:pt x="228" y="27"/>
                  </a:lnTo>
                  <a:lnTo>
                    <a:pt x="115" y="24"/>
                  </a:lnTo>
                  <a:lnTo>
                    <a:pt x="41" y="62"/>
                  </a:lnTo>
                  <a:lnTo>
                    <a:pt x="2" y="126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7462082" y="2553121"/>
              <a:ext cx="37879" cy="39337"/>
            </a:xfrm>
            <a:custGeom>
              <a:avLst/>
              <a:gdLst>
                <a:gd name="T0" fmla="*/ 3 w 78"/>
                <a:gd name="T1" fmla="*/ 18 h 79"/>
                <a:gd name="T2" fmla="*/ 0 w 78"/>
                <a:gd name="T3" fmla="*/ 79 h 79"/>
                <a:gd name="T4" fmla="*/ 53 w 78"/>
                <a:gd name="T5" fmla="*/ 63 h 79"/>
                <a:gd name="T6" fmla="*/ 78 w 78"/>
                <a:gd name="T7" fmla="*/ 47 h 79"/>
                <a:gd name="T8" fmla="*/ 71 w 78"/>
                <a:gd name="T9" fmla="*/ 20 h 79"/>
                <a:gd name="T10" fmla="*/ 45 w 78"/>
                <a:gd name="T11" fmla="*/ 0 h 79"/>
                <a:gd name="T12" fmla="*/ 3 w 78"/>
                <a:gd name="T13" fmla="*/ 1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9">
                  <a:moveTo>
                    <a:pt x="3" y="18"/>
                  </a:moveTo>
                  <a:lnTo>
                    <a:pt x="0" y="79"/>
                  </a:lnTo>
                  <a:lnTo>
                    <a:pt x="53" y="63"/>
                  </a:lnTo>
                  <a:lnTo>
                    <a:pt x="78" y="47"/>
                  </a:lnTo>
                  <a:lnTo>
                    <a:pt x="71" y="20"/>
                  </a:lnTo>
                  <a:lnTo>
                    <a:pt x="45" y="0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D1D3D4"/>
            </a:solidFill>
            <a:ln w="19050">
              <a:solidFill>
                <a:srgbClr val="D3D3D3"/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7406733" y="2736706"/>
              <a:ext cx="61190" cy="21854"/>
            </a:xfrm>
            <a:custGeom>
              <a:avLst/>
              <a:gdLst>
                <a:gd name="T0" fmla="*/ 11 w 127"/>
                <a:gd name="T1" fmla="*/ 0 h 45"/>
                <a:gd name="T2" fmla="*/ 38 w 127"/>
                <a:gd name="T3" fmla="*/ 1 h 45"/>
                <a:gd name="T4" fmla="*/ 51 w 127"/>
                <a:gd name="T5" fmla="*/ 18 h 45"/>
                <a:gd name="T6" fmla="*/ 91 w 127"/>
                <a:gd name="T7" fmla="*/ 18 h 45"/>
                <a:gd name="T8" fmla="*/ 118 w 127"/>
                <a:gd name="T9" fmla="*/ 8 h 45"/>
                <a:gd name="T10" fmla="*/ 127 w 127"/>
                <a:gd name="T11" fmla="*/ 19 h 45"/>
                <a:gd name="T12" fmla="*/ 108 w 127"/>
                <a:gd name="T13" fmla="*/ 42 h 45"/>
                <a:gd name="T14" fmla="*/ 29 w 127"/>
                <a:gd name="T15" fmla="*/ 45 h 45"/>
                <a:gd name="T16" fmla="*/ 15 w 127"/>
                <a:gd name="T17" fmla="*/ 26 h 45"/>
                <a:gd name="T18" fmla="*/ 0 w 127"/>
                <a:gd name="T19" fmla="*/ 17 h 45"/>
                <a:gd name="T20" fmla="*/ 11 w 127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45">
                  <a:moveTo>
                    <a:pt x="11" y="0"/>
                  </a:moveTo>
                  <a:lnTo>
                    <a:pt x="38" y="1"/>
                  </a:lnTo>
                  <a:lnTo>
                    <a:pt x="51" y="18"/>
                  </a:lnTo>
                  <a:lnTo>
                    <a:pt x="91" y="18"/>
                  </a:lnTo>
                  <a:lnTo>
                    <a:pt x="118" y="8"/>
                  </a:lnTo>
                  <a:lnTo>
                    <a:pt x="127" y="19"/>
                  </a:lnTo>
                  <a:lnTo>
                    <a:pt x="108" y="42"/>
                  </a:lnTo>
                  <a:lnTo>
                    <a:pt x="29" y="45"/>
                  </a:lnTo>
                  <a:lnTo>
                    <a:pt x="15" y="26"/>
                  </a:lnTo>
                  <a:lnTo>
                    <a:pt x="0" y="1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grpSp>
          <p:nvGrpSpPr>
            <p:cNvPr id="374" name="Group 373"/>
            <p:cNvGrpSpPr/>
            <p:nvPr/>
          </p:nvGrpSpPr>
          <p:grpSpPr>
            <a:xfrm>
              <a:off x="4561208" y="2991682"/>
              <a:ext cx="307968" cy="92332"/>
              <a:chOff x="4259025" y="4248923"/>
              <a:chExt cx="318640" cy="95532"/>
            </a:xfrm>
          </p:grpSpPr>
          <p:sp>
            <p:nvSpPr>
              <p:cNvPr id="548" name="Hexagon 547"/>
              <p:cNvSpPr>
                <a:spLocks noChangeAspect="1"/>
              </p:cNvSpPr>
              <p:nvPr/>
            </p:nvSpPr>
            <p:spPr>
              <a:xfrm rot="1800000">
                <a:off x="4259025" y="4295360"/>
                <a:ext cx="47047" cy="42214"/>
              </a:xfrm>
              <a:prstGeom prst="hexagon">
                <a:avLst/>
              </a:prstGeom>
              <a:solidFill>
                <a:srgbClr val="08B8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49" name="TextBox 548"/>
              <p:cNvSpPr txBox="1"/>
              <p:nvPr/>
            </p:nvSpPr>
            <p:spPr>
              <a:xfrm>
                <a:off x="4322249" y="4248923"/>
                <a:ext cx="255416" cy="955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>
                    <a:latin typeface="Lato" panose="020F0502020204030203" pitchFamily="34" charset="0"/>
                  </a:rPr>
                  <a:t>Mexico</a:t>
                </a:r>
              </a:p>
            </p:txBody>
          </p:sp>
        </p:grpSp>
        <p:sp>
          <p:nvSpPr>
            <p:cNvPr id="541" name="Hexagon 540"/>
            <p:cNvSpPr>
              <a:spLocks noChangeAspect="1"/>
            </p:cNvSpPr>
            <p:nvPr/>
          </p:nvSpPr>
          <p:spPr>
            <a:xfrm rot="1800000">
              <a:off x="8105171" y="3002110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39" name="Hexagon 538"/>
            <p:cNvSpPr>
              <a:spLocks noChangeAspect="1"/>
            </p:cNvSpPr>
            <p:nvPr/>
          </p:nvSpPr>
          <p:spPr>
            <a:xfrm rot="1800000">
              <a:off x="8029045" y="2948900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32" name="Hexagon 531"/>
            <p:cNvSpPr>
              <a:spLocks noChangeAspect="1"/>
            </p:cNvSpPr>
            <p:nvPr/>
          </p:nvSpPr>
          <p:spPr>
            <a:xfrm rot="1800000">
              <a:off x="7805838" y="3403691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5" name="Hexagon 524"/>
            <p:cNvSpPr>
              <a:spLocks noChangeAspect="1"/>
            </p:cNvSpPr>
            <p:nvPr/>
          </p:nvSpPr>
          <p:spPr>
            <a:xfrm rot="1800000">
              <a:off x="9369543" y="3801999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82" name="Hexagon 381"/>
            <p:cNvSpPr>
              <a:spLocks noChangeAspect="1"/>
            </p:cNvSpPr>
            <p:nvPr/>
          </p:nvSpPr>
          <p:spPr>
            <a:xfrm rot="1800000">
              <a:off x="5563293" y="4254696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6472295" y="3220419"/>
              <a:ext cx="318348" cy="92333"/>
              <a:chOff x="6236327" y="4485539"/>
              <a:chExt cx="329379" cy="95532"/>
            </a:xfrm>
          </p:grpSpPr>
          <p:sp>
            <p:nvSpPr>
              <p:cNvPr id="512" name="TextBox 511"/>
              <p:cNvSpPr txBox="1"/>
              <p:nvPr/>
            </p:nvSpPr>
            <p:spPr>
              <a:xfrm>
                <a:off x="6295362" y="4485539"/>
                <a:ext cx="270344" cy="955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>
                    <a:latin typeface="Lato" panose="020F0502020204030203" pitchFamily="34" charset="0"/>
                  </a:rPr>
                  <a:t>Senegal</a:t>
                </a:r>
              </a:p>
            </p:txBody>
          </p:sp>
          <p:sp>
            <p:nvSpPr>
              <p:cNvPr id="513" name="Hexagon 512"/>
              <p:cNvSpPr>
                <a:spLocks noChangeAspect="1"/>
              </p:cNvSpPr>
              <p:nvPr/>
            </p:nvSpPr>
            <p:spPr>
              <a:xfrm rot="1800000">
                <a:off x="6236327" y="4520140"/>
                <a:ext cx="47047" cy="42214"/>
              </a:xfrm>
              <a:prstGeom prst="hexagon">
                <a:avLst/>
              </a:prstGeom>
              <a:solidFill>
                <a:srgbClr val="08B8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510" name="Hexagon 509"/>
            <p:cNvSpPr>
              <a:spLocks noChangeAspect="1"/>
            </p:cNvSpPr>
            <p:nvPr/>
          </p:nvSpPr>
          <p:spPr>
            <a:xfrm rot="1800000">
              <a:off x="7062827" y="1988666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08" name="Hexagon 507"/>
            <p:cNvSpPr>
              <a:spLocks noChangeAspect="1"/>
            </p:cNvSpPr>
            <p:nvPr/>
          </p:nvSpPr>
          <p:spPr>
            <a:xfrm rot="1800000">
              <a:off x="7106507" y="2124055"/>
              <a:ext cx="44188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06" name="Hexagon 505"/>
            <p:cNvSpPr>
              <a:spLocks noChangeAspect="1"/>
            </p:cNvSpPr>
            <p:nvPr/>
          </p:nvSpPr>
          <p:spPr>
            <a:xfrm rot="1800000">
              <a:off x="6849495" y="2263593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88" name="Hexagon 387"/>
            <p:cNvSpPr>
              <a:spLocks noChangeAspect="1"/>
            </p:cNvSpPr>
            <p:nvPr/>
          </p:nvSpPr>
          <p:spPr>
            <a:xfrm rot="1800000">
              <a:off x="10116514" y="4695080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9705346" y="2464940"/>
              <a:ext cx="609141" cy="18466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>
                  <a:latin typeface="Lato" panose="020F0502020204030203" pitchFamily="34" charset="0"/>
                </a:rPr>
                <a:t>Republic of Korea </a:t>
              </a:r>
              <a:br>
                <a:rPr lang="en-US" sz="600" dirty="0">
                  <a:latin typeface="Lato" panose="020F0502020204030203" pitchFamily="34" charset="0"/>
                </a:rPr>
              </a:br>
              <a:r>
                <a:rPr lang="en-US" sz="600" dirty="0">
                  <a:latin typeface="Lato" panose="020F0502020204030203" pitchFamily="34" charset="0"/>
                </a:rPr>
                <a:t>Headquarters</a:t>
              </a:r>
            </a:p>
          </p:txBody>
        </p:sp>
        <p:sp>
          <p:nvSpPr>
            <p:cNvPr id="390" name="Hexagon 389"/>
            <p:cNvSpPr>
              <a:spLocks noChangeAspect="1"/>
            </p:cNvSpPr>
            <p:nvPr/>
          </p:nvSpPr>
          <p:spPr>
            <a:xfrm rot="1800000">
              <a:off x="9642570" y="2489015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90" name="Hexagon 489"/>
            <p:cNvSpPr>
              <a:spLocks noChangeAspect="1"/>
            </p:cNvSpPr>
            <p:nvPr/>
          </p:nvSpPr>
          <p:spPr>
            <a:xfrm rot="1800000">
              <a:off x="4887501" y="3357473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94" name="Hexagon 393"/>
            <p:cNvSpPr>
              <a:spLocks noChangeAspect="1"/>
            </p:cNvSpPr>
            <p:nvPr/>
          </p:nvSpPr>
          <p:spPr>
            <a:xfrm rot="1800000">
              <a:off x="5485284" y="3465667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98" name="Hexagon 397"/>
            <p:cNvSpPr>
              <a:spLocks noChangeAspect="1"/>
            </p:cNvSpPr>
            <p:nvPr/>
          </p:nvSpPr>
          <p:spPr>
            <a:xfrm rot="1800000">
              <a:off x="10308094" y="3903419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5" name="Hexagon 474"/>
            <p:cNvSpPr>
              <a:spLocks noChangeAspect="1"/>
            </p:cNvSpPr>
            <p:nvPr/>
          </p:nvSpPr>
          <p:spPr>
            <a:xfrm rot="1800000">
              <a:off x="9202870" y="3245440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1" name="Hexagon 400"/>
            <p:cNvSpPr>
              <a:spLocks noChangeAspect="1"/>
            </p:cNvSpPr>
            <p:nvPr/>
          </p:nvSpPr>
          <p:spPr>
            <a:xfrm rot="1800000">
              <a:off x="10744596" y="4119478"/>
              <a:ext cx="45471" cy="40800"/>
            </a:xfrm>
            <a:prstGeom prst="hexagon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3" name="Hexagon 402"/>
            <p:cNvSpPr>
              <a:spLocks noChangeAspect="1"/>
            </p:cNvSpPr>
            <p:nvPr/>
          </p:nvSpPr>
          <p:spPr>
            <a:xfrm rot="1800000">
              <a:off x="11482765" y="3597702"/>
              <a:ext cx="45471" cy="40800"/>
            </a:xfrm>
            <a:prstGeom prst="hexagon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5" name="Hexagon 404"/>
            <p:cNvSpPr>
              <a:spLocks noChangeAspect="1"/>
            </p:cNvSpPr>
            <p:nvPr/>
          </p:nvSpPr>
          <p:spPr>
            <a:xfrm rot="1800000">
              <a:off x="10966744" y="4253038"/>
              <a:ext cx="45471" cy="40800"/>
            </a:xfrm>
            <a:prstGeom prst="hexagon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08" name="Group 407"/>
            <p:cNvGrpSpPr/>
            <p:nvPr/>
          </p:nvGrpSpPr>
          <p:grpSpPr>
            <a:xfrm>
              <a:off x="6706003" y="2735242"/>
              <a:ext cx="359575" cy="92333"/>
              <a:chOff x="6478140" y="3983551"/>
              <a:chExt cx="372035" cy="95532"/>
            </a:xfrm>
          </p:grpSpPr>
          <p:sp>
            <p:nvSpPr>
              <p:cNvPr id="468" name="TextBox 467"/>
              <p:cNvSpPr txBox="1"/>
              <p:nvPr/>
            </p:nvSpPr>
            <p:spPr>
              <a:xfrm>
                <a:off x="6538367" y="3983551"/>
                <a:ext cx="311808" cy="955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>
                    <a:latin typeface="Lato" panose="020F0502020204030203" pitchFamily="34" charset="0"/>
                  </a:rPr>
                  <a:t>Morocco</a:t>
                </a:r>
              </a:p>
            </p:txBody>
          </p:sp>
          <p:sp>
            <p:nvSpPr>
              <p:cNvPr id="470" name="Oval 469"/>
              <p:cNvSpPr/>
              <p:nvPr/>
            </p:nvSpPr>
            <p:spPr>
              <a:xfrm>
                <a:off x="6478140" y="4030391"/>
                <a:ext cx="39595" cy="3959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409" name="Group 408"/>
            <p:cNvGrpSpPr/>
            <p:nvPr/>
          </p:nvGrpSpPr>
          <p:grpSpPr>
            <a:xfrm>
              <a:off x="7314512" y="3529850"/>
              <a:ext cx="343407" cy="92333"/>
              <a:chOff x="7107738" y="4805682"/>
              <a:chExt cx="355307" cy="95532"/>
            </a:xfrm>
          </p:grpSpPr>
          <p:sp>
            <p:nvSpPr>
              <p:cNvPr id="461" name="TextBox 460"/>
              <p:cNvSpPr txBox="1"/>
              <p:nvPr/>
            </p:nvSpPr>
            <p:spPr>
              <a:xfrm>
                <a:off x="7107738" y="4805682"/>
                <a:ext cx="268684" cy="95532"/>
              </a:xfrm>
              <a:prstGeom prst="rect">
                <a:avLst/>
              </a:prstGeom>
              <a:noFill/>
              <a:ln w="19050">
                <a:solidFill>
                  <a:srgbClr val="D3D3D3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>
                    <a:latin typeface="Lato" panose="020F0502020204030203" pitchFamily="34" charset="0"/>
                  </a:rPr>
                  <a:t>Uganda</a:t>
                </a:r>
              </a:p>
            </p:txBody>
          </p:sp>
          <p:sp>
            <p:nvSpPr>
              <p:cNvPr id="462" name="Oval 461"/>
              <p:cNvSpPr/>
              <p:nvPr/>
            </p:nvSpPr>
            <p:spPr>
              <a:xfrm>
                <a:off x="7425202" y="4842348"/>
                <a:ext cx="37843" cy="3784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sp>
          <p:nvSpPr>
            <p:cNvPr id="454" name="Oval 453"/>
            <p:cNvSpPr/>
            <p:nvPr/>
          </p:nvSpPr>
          <p:spPr>
            <a:xfrm>
              <a:off x="9207120" y="3065219"/>
              <a:ext cx="38269" cy="3826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52" name="Hexagon 451"/>
            <p:cNvSpPr>
              <a:spLocks noChangeAspect="1"/>
            </p:cNvSpPr>
            <p:nvPr/>
          </p:nvSpPr>
          <p:spPr>
            <a:xfrm rot="1800000">
              <a:off x="7261447" y="2386815"/>
              <a:ext cx="45471" cy="40800"/>
            </a:xfrm>
            <a:prstGeom prst="hexagon">
              <a:avLst/>
            </a:prstGeom>
            <a:solidFill>
              <a:srgbClr val="08B8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3" name="Oval 412"/>
            <p:cNvSpPr/>
            <p:nvPr/>
          </p:nvSpPr>
          <p:spPr>
            <a:xfrm>
              <a:off x="8718162" y="2835698"/>
              <a:ext cx="44188" cy="4418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8782292" y="2796346"/>
              <a:ext cx="197170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>
                  <a:latin typeface="Lato" panose="020F0502020204030203" pitchFamily="34" charset="0"/>
                </a:rPr>
                <a:t>Nepal</a:t>
              </a:r>
            </a:p>
          </p:txBody>
        </p:sp>
        <p:grpSp>
          <p:nvGrpSpPr>
            <p:cNvPr id="416" name="Group 415"/>
            <p:cNvGrpSpPr/>
            <p:nvPr/>
          </p:nvGrpSpPr>
          <p:grpSpPr>
            <a:xfrm>
              <a:off x="7572053" y="3610776"/>
              <a:ext cx="335286" cy="92333"/>
              <a:chOff x="7374193" y="4889420"/>
              <a:chExt cx="346904" cy="95532"/>
            </a:xfrm>
          </p:grpSpPr>
          <p:sp>
            <p:nvSpPr>
              <p:cNvPr id="447" name="TextBox 446"/>
              <p:cNvSpPr txBox="1"/>
              <p:nvPr/>
            </p:nvSpPr>
            <p:spPr>
              <a:xfrm>
                <a:off x="7439144" y="4889420"/>
                <a:ext cx="281953" cy="955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>
                    <a:latin typeface="Lato" panose="020F0502020204030203" pitchFamily="34" charset="0"/>
                  </a:rPr>
                  <a:t>Rwanda</a:t>
                </a:r>
              </a:p>
            </p:txBody>
          </p:sp>
          <p:sp>
            <p:nvSpPr>
              <p:cNvPr id="448" name="Hexagon 447"/>
              <p:cNvSpPr>
                <a:spLocks noChangeAspect="1"/>
              </p:cNvSpPr>
              <p:nvPr/>
            </p:nvSpPr>
            <p:spPr>
              <a:xfrm rot="1800000">
                <a:off x="7374193" y="4934949"/>
                <a:ext cx="47047" cy="42214"/>
              </a:xfrm>
              <a:prstGeom prst="hexagon">
                <a:avLst/>
              </a:prstGeom>
              <a:solidFill>
                <a:srgbClr val="08B8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417" name="Group 416"/>
            <p:cNvGrpSpPr/>
            <p:nvPr/>
          </p:nvGrpSpPr>
          <p:grpSpPr>
            <a:xfrm>
              <a:off x="9282689" y="2979185"/>
              <a:ext cx="375297" cy="92333"/>
              <a:chOff x="9144125" y="4235946"/>
              <a:chExt cx="388302" cy="95532"/>
            </a:xfrm>
          </p:grpSpPr>
          <p:sp>
            <p:nvSpPr>
              <p:cNvPr id="443" name="Hexagon 442"/>
              <p:cNvSpPr>
                <a:spLocks noChangeAspect="1"/>
              </p:cNvSpPr>
              <p:nvPr/>
            </p:nvSpPr>
            <p:spPr>
              <a:xfrm rot="1800000">
                <a:off x="9144125" y="4282383"/>
                <a:ext cx="47047" cy="42214"/>
              </a:xfrm>
              <a:prstGeom prst="hexagon">
                <a:avLst/>
              </a:prstGeom>
              <a:solidFill>
                <a:srgbClr val="08B8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44" name="TextBox 443"/>
              <p:cNvSpPr txBox="1"/>
              <p:nvPr/>
            </p:nvSpPr>
            <p:spPr>
              <a:xfrm>
                <a:off x="9207351" y="4235946"/>
                <a:ext cx="325076" cy="955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>
                    <a:latin typeface="Lato" panose="020F0502020204030203" pitchFamily="34" charset="0"/>
                  </a:rPr>
                  <a:t>Viet Nam</a:t>
                </a:r>
              </a:p>
            </p:txBody>
          </p:sp>
        </p:grpSp>
        <p:sp>
          <p:nvSpPr>
            <p:cNvPr id="440" name="Hexagon 439"/>
            <p:cNvSpPr>
              <a:spLocks noChangeAspect="1"/>
            </p:cNvSpPr>
            <p:nvPr/>
          </p:nvSpPr>
          <p:spPr>
            <a:xfrm rot="1800000">
              <a:off x="9696647" y="3187374"/>
              <a:ext cx="45471" cy="40800"/>
            </a:xfrm>
            <a:prstGeom prst="hexagon">
              <a:avLst/>
            </a:prstGeom>
            <a:solidFill>
              <a:srgbClr val="08B89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9288419" y="3267971"/>
              <a:ext cx="402547" cy="92333"/>
              <a:chOff x="9150022" y="4534738"/>
              <a:chExt cx="416495" cy="95532"/>
            </a:xfrm>
          </p:grpSpPr>
          <p:sp>
            <p:nvSpPr>
              <p:cNvPr id="437" name="Hexagon 436"/>
              <p:cNvSpPr>
                <a:spLocks noChangeAspect="1"/>
              </p:cNvSpPr>
              <p:nvPr/>
            </p:nvSpPr>
            <p:spPr>
              <a:xfrm rot="1800000">
                <a:off x="9150022" y="4553461"/>
                <a:ext cx="47047" cy="42214"/>
              </a:xfrm>
              <a:prstGeom prst="hexagon">
                <a:avLst/>
              </a:prstGeom>
              <a:solidFill>
                <a:srgbClr val="08B8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38" name="TextBox 437"/>
              <p:cNvSpPr txBox="1"/>
              <p:nvPr/>
            </p:nvSpPr>
            <p:spPr>
              <a:xfrm>
                <a:off x="9213246" y="4534738"/>
                <a:ext cx="353271" cy="955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>
                    <a:latin typeface="Lato" panose="020F0502020204030203" pitchFamily="34" charset="0"/>
                  </a:rPr>
                  <a:t>Cambodia</a:t>
                </a:r>
              </a:p>
            </p:txBody>
          </p:sp>
        </p:grpSp>
        <p:grpSp>
          <p:nvGrpSpPr>
            <p:cNvPr id="421" name="Group 420"/>
            <p:cNvGrpSpPr/>
            <p:nvPr/>
          </p:nvGrpSpPr>
          <p:grpSpPr>
            <a:xfrm>
              <a:off x="9125847" y="2173169"/>
              <a:ext cx="378503" cy="92333"/>
              <a:chOff x="8981811" y="3402004"/>
              <a:chExt cx="391618" cy="95532"/>
            </a:xfrm>
          </p:grpSpPr>
          <p:sp>
            <p:nvSpPr>
              <p:cNvPr id="422" name="Hexagon 421"/>
              <p:cNvSpPr>
                <a:spLocks noChangeAspect="1"/>
              </p:cNvSpPr>
              <p:nvPr/>
            </p:nvSpPr>
            <p:spPr>
              <a:xfrm rot="1800000">
                <a:off x="8981811" y="3448441"/>
                <a:ext cx="47047" cy="42214"/>
              </a:xfrm>
              <a:prstGeom prst="hexagon">
                <a:avLst/>
              </a:prstGeom>
              <a:solidFill>
                <a:srgbClr val="08B89D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423" name="TextBox 422"/>
              <p:cNvSpPr txBox="1"/>
              <p:nvPr/>
            </p:nvSpPr>
            <p:spPr>
              <a:xfrm>
                <a:off x="9045036" y="3402004"/>
                <a:ext cx="328393" cy="955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>
                    <a:latin typeface="Lato" panose="020F0502020204030203" pitchFamily="34" charset="0"/>
                  </a:rPr>
                  <a:t>Mongolia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62" y="-5253"/>
            <a:ext cx="846817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A987E"/>
                </a:solidFill>
              </a:rPr>
              <a:t>GGGI’s Urban Footprint</a:t>
            </a:r>
          </a:p>
        </p:txBody>
      </p:sp>
      <p:sp>
        <p:nvSpPr>
          <p:cNvPr id="560" name="Rectangle 559"/>
          <p:cNvSpPr/>
          <p:nvPr/>
        </p:nvSpPr>
        <p:spPr>
          <a:xfrm>
            <a:off x="381163" y="1587208"/>
            <a:ext cx="2846080" cy="412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Membership</a:t>
            </a:r>
          </a:p>
        </p:txBody>
      </p:sp>
      <p:sp>
        <p:nvSpPr>
          <p:cNvPr id="561" name="Rectangle 560"/>
          <p:cNvSpPr/>
          <p:nvPr/>
        </p:nvSpPr>
        <p:spPr>
          <a:xfrm>
            <a:off x="620350" y="2014744"/>
            <a:ext cx="2846080" cy="207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Members of GGGI</a:t>
            </a:r>
          </a:p>
        </p:txBody>
      </p:sp>
      <p:sp>
        <p:nvSpPr>
          <p:cNvPr id="562" name="Rectangle 561"/>
          <p:cNvSpPr/>
          <p:nvPr/>
        </p:nvSpPr>
        <p:spPr>
          <a:xfrm>
            <a:off x="620350" y="2287085"/>
            <a:ext cx="2846080" cy="40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Countries that have formally expressed intent to join GGGI</a:t>
            </a:r>
          </a:p>
        </p:txBody>
      </p:sp>
      <p:sp>
        <p:nvSpPr>
          <p:cNvPr id="563" name="Rectangle 562"/>
          <p:cNvSpPr/>
          <p:nvPr/>
        </p:nvSpPr>
        <p:spPr>
          <a:xfrm>
            <a:off x="381163" y="3197542"/>
            <a:ext cx="2846080" cy="412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Programs</a:t>
            </a:r>
          </a:p>
        </p:txBody>
      </p:sp>
      <p:sp>
        <p:nvSpPr>
          <p:cNvPr id="564" name="Rectangle 563"/>
          <p:cNvSpPr/>
          <p:nvPr/>
        </p:nvSpPr>
        <p:spPr>
          <a:xfrm>
            <a:off x="620350" y="3625077"/>
            <a:ext cx="2846080" cy="401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</a:schemeClr>
                </a:solidFill>
              </a:rPr>
              <a:t>Countries where GGGI currently has operations</a:t>
            </a:r>
          </a:p>
        </p:txBody>
      </p:sp>
      <p:sp>
        <p:nvSpPr>
          <p:cNvPr id="565" name="Rectangle 564"/>
          <p:cNvSpPr/>
          <p:nvPr/>
        </p:nvSpPr>
        <p:spPr>
          <a:xfrm>
            <a:off x="939526" y="4042049"/>
            <a:ext cx="2846080" cy="26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Sustainable Energy Projects</a:t>
            </a:r>
          </a:p>
        </p:txBody>
      </p:sp>
      <p:sp>
        <p:nvSpPr>
          <p:cNvPr id="566" name="Rectangle 565"/>
          <p:cNvSpPr/>
          <p:nvPr/>
        </p:nvSpPr>
        <p:spPr>
          <a:xfrm>
            <a:off x="939526" y="4311125"/>
            <a:ext cx="2846080" cy="26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>
                    <a:lumMod val="75000"/>
                  </a:schemeClr>
                </a:solidFill>
              </a:rPr>
              <a:t>Green Cities Projects</a:t>
            </a:r>
          </a:p>
        </p:txBody>
      </p:sp>
      <p:sp>
        <p:nvSpPr>
          <p:cNvPr id="567" name="Rectangle 566"/>
          <p:cNvSpPr/>
          <p:nvPr/>
        </p:nvSpPr>
        <p:spPr>
          <a:xfrm>
            <a:off x="939526" y="4561856"/>
            <a:ext cx="2846080" cy="26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Water and Sanitation Projects</a:t>
            </a:r>
          </a:p>
        </p:txBody>
      </p:sp>
      <p:sp>
        <p:nvSpPr>
          <p:cNvPr id="568" name="Rectangle 567"/>
          <p:cNvSpPr/>
          <p:nvPr/>
        </p:nvSpPr>
        <p:spPr>
          <a:xfrm>
            <a:off x="939526" y="4830932"/>
            <a:ext cx="2846080" cy="26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Sustainable Landscapes Projects</a:t>
            </a:r>
          </a:p>
        </p:txBody>
      </p:sp>
      <p:sp>
        <p:nvSpPr>
          <p:cNvPr id="569" name="Rectangle 568"/>
          <p:cNvSpPr/>
          <p:nvPr/>
        </p:nvSpPr>
        <p:spPr>
          <a:xfrm>
            <a:off x="939526" y="5096700"/>
            <a:ext cx="2846080" cy="26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Cross Cutting Projects</a:t>
            </a:r>
          </a:p>
        </p:txBody>
      </p:sp>
      <p:sp>
        <p:nvSpPr>
          <p:cNvPr id="572" name="Rectangle 571"/>
          <p:cNvSpPr/>
          <p:nvPr/>
        </p:nvSpPr>
        <p:spPr>
          <a:xfrm>
            <a:off x="4201563" y="5722403"/>
            <a:ext cx="7584713" cy="975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Australia, Brazil, Burkina Faso, </a:t>
            </a:r>
            <a:r>
              <a:rPr lang="en-US" sz="1300" b="1" dirty="0">
                <a:solidFill>
                  <a:schemeClr val="accent2"/>
                </a:solidFill>
              </a:rPr>
              <a:t>Cambodia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3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China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Colombia, Comoros, Costa Rica, Denmark, </a:t>
            </a:r>
            <a:r>
              <a:rPr lang="en-US" sz="1300" b="1" dirty="0">
                <a:solidFill>
                  <a:schemeClr val="accent2"/>
                </a:solidFill>
              </a:rPr>
              <a:t>Ethiopia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European Union, </a:t>
            </a:r>
            <a:r>
              <a:rPr lang="en-US" sz="1300" b="1" dirty="0">
                <a:solidFill>
                  <a:schemeClr val="accent2"/>
                </a:solidFill>
              </a:rPr>
              <a:t>Fiji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Guyana, Hungary, </a:t>
            </a:r>
            <a:r>
              <a:rPr lang="en-US" sz="1300" b="1" dirty="0">
                <a:solidFill>
                  <a:srgbClr val="74C2AF"/>
                </a:solidFill>
              </a:rPr>
              <a:t>India, Indonesia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300" b="1" dirty="0">
                <a:solidFill>
                  <a:schemeClr val="accent2"/>
                </a:solidFill>
              </a:rPr>
              <a:t>Jordan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Kazakhstan, </a:t>
            </a:r>
            <a:r>
              <a:rPr lang="en-US" sz="1300" b="1" dirty="0">
                <a:solidFill>
                  <a:schemeClr val="accent2"/>
                </a:solidFill>
              </a:rPr>
              <a:t>Kiribati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</a:t>
            </a:r>
            <a:b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Republic of Korea, </a:t>
            </a:r>
            <a:r>
              <a:rPr lang="en-US" sz="1300" b="1" dirty="0">
                <a:solidFill>
                  <a:schemeClr val="accent2"/>
                </a:solidFill>
              </a:rPr>
              <a:t>Lao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300" b="1" dirty="0">
                <a:solidFill>
                  <a:schemeClr val="accent2"/>
                </a:solidFill>
              </a:rPr>
              <a:t>PDR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300" b="1" dirty="0">
                <a:solidFill>
                  <a:schemeClr val="accent2"/>
                </a:solidFill>
              </a:rPr>
              <a:t>Mexico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300" b="1" dirty="0">
                <a:solidFill>
                  <a:schemeClr val="accent2"/>
                </a:solidFill>
              </a:rPr>
              <a:t>Mongolia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300" b="1" dirty="0">
                <a:solidFill>
                  <a:schemeClr val="accent2"/>
                </a:solidFill>
              </a:rPr>
              <a:t>Morocco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Mozambique, </a:t>
            </a:r>
            <a:r>
              <a:rPr lang="en-US" sz="1300" b="1" dirty="0">
                <a:solidFill>
                  <a:srgbClr val="74C2AF"/>
                </a:solidFill>
              </a:rPr>
              <a:t>Myanmar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300" b="1" dirty="0">
                <a:solidFill>
                  <a:schemeClr val="accent2"/>
                </a:solidFill>
              </a:rPr>
              <a:t>Nepal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Norway, Papua New Guinea, Pakistan, Paraguay, Peru, Philippines, Qatar, </a:t>
            </a:r>
            <a:r>
              <a:rPr lang="en-US" sz="1300" b="1" dirty="0">
                <a:solidFill>
                  <a:schemeClr val="accent2"/>
                </a:solidFill>
              </a:rPr>
              <a:t>Rwanda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300" b="1" dirty="0">
                <a:solidFill>
                  <a:schemeClr val="accent2"/>
                </a:solidFill>
              </a:rPr>
              <a:t>Senegal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Sri Lanka, </a:t>
            </a:r>
            <a:r>
              <a:rPr lang="en-US" sz="1300" b="1" dirty="0">
                <a:solidFill>
                  <a:srgbClr val="74C2AF"/>
                </a:solidFill>
              </a:rPr>
              <a:t>Thailand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Tonga, </a:t>
            </a:r>
            <a:r>
              <a:rPr lang="en-US" sz="1300" b="1" dirty="0">
                <a:solidFill>
                  <a:schemeClr val="accent2"/>
                </a:solidFill>
              </a:rPr>
              <a:t>Uganda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United Arab Emirates, United Kingdom, </a:t>
            </a:r>
            <a:r>
              <a:rPr lang="en-US" sz="1300" b="1" dirty="0">
                <a:solidFill>
                  <a:schemeClr val="accent2"/>
                </a:solidFill>
              </a:rPr>
              <a:t>Vanuatu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1300" b="1" dirty="0">
                <a:solidFill>
                  <a:schemeClr val="accent2"/>
                </a:solidFill>
              </a:rPr>
              <a:t>Viet</a:t>
            </a:r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300" b="1" dirty="0">
                <a:solidFill>
                  <a:schemeClr val="accent2"/>
                </a:solidFill>
              </a:rPr>
              <a:t>Nam</a:t>
            </a:r>
          </a:p>
        </p:txBody>
      </p:sp>
      <p:sp>
        <p:nvSpPr>
          <p:cNvPr id="584" name="Oval 583"/>
          <p:cNvSpPr/>
          <p:nvPr/>
        </p:nvSpPr>
        <p:spPr>
          <a:xfrm>
            <a:off x="11193630" y="4738717"/>
            <a:ext cx="38269" cy="38268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9" name="Hexagon 458"/>
          <p:cNvSpPr>
            <a:spLocks noChangeAspect="1"/>
          </p:cNvSpPr>
          <p:nvPr/>
        </p:nvSpPr>
        <p:spPr>
          <a:xfrm rot="1800000">
            <a:off x="7035408" y="2708149"/>
            <a:ext cx="45471" cy="40800"/>
          </a:xfrm>
          <a:prstGeom prst="hexagon">
            <a:avLst/>
          </a:prstGeom>
          <a:solidFill>
            <a:srgbClr val="08B8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4" name="Hexagon 463"/>
          <p:cNvSpPr>
            <a:spLocks noChangeAspect="1"/>
          </p:cNvSpPr>
          <p:nvPr/>
        </p:nvSpPr>
        <p:spPr>
          <a:xfrm rot="1800000">
            <a:off x="5147641" y="4309532"/>
            <a:ext cx="45471" cy="40800"/>
          </a:xfrm>
          <a:prstGeom prst="hexagon">
            <a:avLst/>
          </a:prstGeom>
          <a:solidFill>
            <a:srgbClr val="08B8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5" name="Hexagon 464"/>
          <p:cNvSpPr>
            <a:spLocks noChangeAspect="1"/>
          </p:cNvSpPr>
          <p:nvPr/>
        </p:nvSpPr>
        <p:spPr>
          <a:xfrm rot="1800000">
            <a:off x="7754263" y="3231602"/>
            <a:ext cx="45471" cy="40800"/>
          </a:xfrm>
          <a:prstGeom prst="hexagon">
            <a:avLst/>
          </a:prstGeom>
          <a:solidFill>
            <a:srgbClr val="08B89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5" name="Rectangle 394"/>
          <p:cNvSpPr/>
          <p:nvPr/>
        </p:nvSpPr>
        <p:spPr>
          <a:xfrm>
            <a:off x="620350" y="5846417"/>
            <a:ext cx="2846080" cy="401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Countries where GGGI has completed programs</a:t>
            </a:r>
          </a:p>
        </p:txBody>
      </p:sp>
      <p:sp>
        <p:nvSpPr>
          <p:cNvPr id="396" name="Rectangle 395"/>
          <p:cNvSpPr/>
          <p:nvPr/>
        </p:nvSpPr>
        <p:spPr>
          <a:xfrm>
            <a:off x="939526" y="5384052"/>
            <a:ext cx="2846080" cy="265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Green Finance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8981318" y="3439458"/>
            <a:ext cx="29013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latin typeface="Lato" panose="020F0502020204030203" pitchFamily="34" charset="0"/>
              </a:rPr>
              <a:t>Lao PDR</a:t>
            </a:r>
          </a:p>
        </p:txBody>
      </p:sp>
      <p:sp>
        <p:nvSpPr>
          <p:cNvPr id="400" name="Rectangle 399"/>
          <p:cNvSpPr/>
          <p:nvPr/>
        </p:nvSpPr>
        <p:spPr>
          <a:xfrm>
            <a:off x="7382011" y="1277790"/>
            <a:ext cx="4566390" cy="1480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3800" b="1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Lato" panose="020F0502020204030203" pitchFamily="34" charset="0"/>
              </a:rPr>
              <a:t>18</a:t>
            </a:r>
            <a:endParaRPr lang="en-CA" sz="13800" b="1" dirty="0">
              <a:ln>
                <a:solidFill>
                  <a:schemeClr val="accent3">
                    <a:lumMod val="75000"/>
                  </a:schemeClr>
                </a:solidFill>
              </a:ln>
              <a:solidFill>
                <a:schemeClr val="accent3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71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52" y="155358"/>
            <a:ext cx="9715762" cy="1325563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rgbClr val="0A987E"/>
                </a:solidFill>
                <a:latin typeface="+mj-lt"/>
              </a:rPr>
              <a:t>Towards Green Cities: Key Transformations</a:t>
            </a:r>
            <a:endParaRPr lang="ko-KR" altLang="en-US" sz="3600" b="1" dirty="0">
              <a:solidFill>
                <a:schemeClr val="bg2"/>
              </a:solidFill>
              <a:latin typeface="+mj-lt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8FB741F-FBE3-4906-BCF5-D464EADE0D2E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05781662"/>
              </p:ext>
            </p:extLst>
          </p:nvPr>
        </p:nvGraphicFramePr>
        <p:xfrm>
          <a:off x="6172199" y="1535838"/>
          <a:ext cx="5688368" cy="5166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Content Placeholder 10">
            <a:extLst>
              <a:ext uri="{FF2B5EF4-FFF2-40B4-BE49-F238E27FC236}">
                <a16:creationId xmlns:a16="http://schemas.microsoft.com/office/drawing/2014/main" id="{8F5B3727-CC04-436D-80D8-AF7962FD83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1246911"/>
              </p:ext>
            </p:extLst>
          </p:nvPr>
        </p:nvGraphicFramePr>
        <p:xfrm>
          <a:off x="571869" y="1535838"/>
          <a:ext cx="5688368" cy="5166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7" name="Graphic 16" descr="Lightbulb">
            <a:extLst>
              <a:ext uri="{FF2B5EF4-FFF2-40B4-BE49-F238E27FC236}">
                <a16:creationId xmlns:a16="http://schemas.microsoft.com/office/drawing/2014/main" id="{33205D49-8C8E-4D84-BB8B-AE142E0DF5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704" y="4359957"/>
            <a:ext cx="914400" cy="914400"/>
          </a:xfrm>
          <a:prstGeom prst="rect">
            <a:avLst/>
          </a:prstGeom>
        </p:spPr>
      </p:pic>
      <p:pic>
        <p:nvPicPr>
          <p:cNvPr id="19" name="Graphic 18" descr="Piggy Bank">
            <a:extLst>
              <a:ext uri="{FF2B5EF4-FFF2-40B4-BE49-F238E27FC236}">
                <a16:creationId xmlns:a16="http://schemas.microsoft.com/office/drawing/2014/main" id="{C5B70564-927A-468F-961F-CD2CBBB098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20391" y="5653778"/>
            <a:ext cx="914400" cy="914400"/>
          </a:xfrm>
          <a:prstGeom prst="rect">
            <a:avLst/>
          </a:prstGeom>
        </p:spPr>
      </p:pic>
      <p:pic>
        <p:nvPicPr>
          <p:cNvPr id="21" name="Graphic 20" descr="City">
            <a:extLst>
              <a:ext uri="{FF2B5EF4-FFF2-40B4-BE49-F238E27FC236}">
                <a16:creationId xmlns:a16="http://schemas.microsoft.com/office/drawing/2014/main" id="{6B8F34B0-48A3-4B06-8EE7-DDC31FB284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1433" y="2931673"/>
            <a:ext cx="914400" cy="914400"/>
          </a:xfrm>
          <a:prstGeom prst="rect">
            <a:avLst/>
          </a:prstGeom>
        </p:spPr>
      </p:pic>
      <p:pic>
        <p:nvPicPr>
          <p:cNvPr id="23" name="Graphic 22" descr="Recycle">
            <a:extLst>
              <a:ext uri="{FF2B5EF4-FFF2-40B4-BE49-F238E27FC236}">
                <a16:creationId xmlns:a16="http://schemas.microsoft.com/office/drawing/2014/main" id="{3AEE5BB9-2165-4C9D-BD9B-6FE335AB93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8704" y="5653778"/>
            <a:ext cx="914400" cy="914400"/>
          </a:xfrm>
          <a:prstGeom prst="rect">
            <a:avLst/>
          </a:prstGeom>
        </p:spPr>
      </p:pic>
      <p:pic>
        <p:nvPicPr>
          <p:cNvPr id="25" name="Graphic 24" descr="Bike">
            <a:extLst>
              <a:ext uri="{FF2B5EF4-FFF2-40B4-BE49-F238E27FC236}">
                <a16:creationId xmlns:a16="http://schemas.microsoft.com/office/drawing/2014/main" id="{12E51376-2F21-4B42-A348-E968469ED4C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85635" y="3001117"/>
            <a:ext cx="914400" cy="914400"/>
          </a:xfrm>
          <a:prstGeom prst="rect">
            <a:avLst/>
          </a:prstGeom>
        </p:spPr>
      </p:pic>
      <p:pic>
        <p:nvPicPr>
          <p:cNvPr id="27" name="Graphic 26" descr="Checklist">
            <a:extLst>
              <a:ext uri="{FF2B5EF4-FFF2-40B4-BE49-F238E27FC236}">
                <a16:creationId xmlns:a16="http://schemas.microsoft.com/office/drawing/2014/main" id="{4B0C5BB2-4B7D-48FF-8893-C90746D67F3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8704" y="1668289"/>
            <a:ext cx="914400" cy="914400"/>
          </a:xfrm>
          <a:prstGeom prst="rect">
            <a:avLst/>
          </a:prstGeom>
        </p:spPr>
      </p:pic>
      <p:pic>
        <p:nvPicPr>
          <p:cNvPr id="29" name="Graphic 28" descr="Family with two children">
            <a:extLst>
              <a:ext uri="{FF2B5EF4-FFF2-40B4-BE49-F238E27FC236}">
                <a16:creationId xmlns:a16="http://schemas.microsoft.com/office/drawing/2014/main" id="{E0466A06-82B6-4E1B-8D0E-64E18E03F3E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31763" y="4336200"/>
            <a:ext cx="914400" cy="914400"/>
          </a:xfrm>
          <a:prstGeom prst="rect">
            <a:avLst/>
          </a:prstGeom>
        </p:spPr>
      </p:pic>
      <p:pic>
        <p:nvPicPr>
          <p:cNvPr id="31" name="Graphic 30" descr="Watering pot">
            <a:extLst>
              <a:ext uri="{FF2B5EF4-FFF2-40B4-BE49-F238E27FC236}">
                <a16:creationId xmlns:a16="http://schemas.microsoft.com/office/drawing/2014/main" id="{4001ED01-1419-4B91-9022-8C7DF7CCEC2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20391" y="1607400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47BF57-34E8-47DF-BAE2-600A7F207D42}"/>
              </a:ext>
            </a:extLst>
          </p:cNvPr>
          <p:cNvSpPr/>
          <p:nvPr/>
        </p:nvSpPr>
        <p:spPr>
          <a:xfrm>
            <a:off x="331433" y="5380796"/>
            <a:ext cx="5688368" cy="14092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1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GGI Color Palette">
      <a:dk1>
        <a:srgbClr val="58595B"/>
      </a:dk1>
      <a:lt1>
        <a:srgbClr val="FFFFFF"/>
      </a:lt1>
      <a:dk2>
        <a:srgbClr val="58595B"/>
      </a:dk2>
      <a:lt2>
        <a:srgbClr val="0A7964"/>
      </a:lt2>
      <a:accent1>
        <a:srgbClr val="0A987E"/>
      </a:accent1>
      <a:accent2>
        <a:srgbClr val="74C2AF"/>
      </a:accent2>
      <a:accent3>
        <a:srgbClr val="68BCDC"/>
      </a:accent3>
      <a:accent4>
        <a:srgbClr val="9BCDE4"/>
      </a:accent4>
      <a:accent5>
        <a:srgbClr val="A6093D"/>
      </a:accent5>
      <a:accent6>
        <a:srgbClr val="EE4B54"/>
      </a:accent6>
      <a:hlink>
        <a:srgbClr val="F6B11A"/>
      </a:hlink>
      <a:folHlink>
        <a:srgbClr val="F3E52D"/>
      </a:folHlink>
    </a:clrScheme>
    <a:fontScheme name="GGGI 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GGI 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31c63f9-b14f-441b-8e3a-2e5887f2250f">
      <UserInfo>
        <DisplayName>SharingLinks.fe241b23-ece5-49a2-96e3-9e6dd73938c5.OrganizationView.48d36108-fdd1-4818-89e4-295413a3a4c4</DisplayName>
        <AccountId>243</AccountId>
        <AccountType/>
      </UserInfo>
      <UserInfo>
        <DisplayName>Damien Phetnouvong</DisplayName>
        <AccountId>98</AccountId>
        <AccountType/>
      </UserInfo>
      <UserInfo>
        <DisplayName>Cristobal Agravante</DisplayName>
        <AccountId>53</AccountId>
        <AccountType/>
      </UserInfo>
      <UserInfo>
        <DisplayName>Lina Zemmouri</DisplayName>
        <AccountId>60</AccountId>
        <AccountType/>
      </UserInfo>
      <UserInfo>
        <DisplayName>Jin Young Kim</DisplayName>
        <AccountId>46</AccountId>
        <AccountType/>
      </UserInfo>
      <UserInfo>
        <DisplayName>Dagmar Zwebe</DisplayName>
        <AccountId>146</AccountId>
        <AccountType/>
      </UserInfo>
      <UserInfo>
        <DisplayName>Hee Kyung Son</DisplayName>
        <AccountId>14</AccountId>
        <AccountType/>
      </UserInfo>
      <UserInfo>
        <DisplayName>Marijke Vermaak</DisplayName>
        <AccountId>115</AccountId>
        <AccountType/>
      </UserInfo>
      <UserInfo>
        <DisplayName>Sirpa Helena Jarvenpaa</DisplayName>
        <AccountId>129</AccountId>
        <AccountType/>
      </UserInfo>
      <UserInfo>
        <DisplayName>Edward Mallari</DisplayName>
        <AccountId>138</AccountId>
        <AccountType/>
      </UserInfo>
      <UserInfo>
        <DisplayName>Rainelda Ampil</DisplayName>
        <AccountId>439</AccountId>
        <AccountType/>
      </UserInfo>
      <UserInfo>
        <DisplayName>Chantharo Khan</DisplayName>
        <AccountId>237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71D2252EB29C429FB9CA926C106315" ma:contentTypeVersion="10" ma:contentTypeDescription="Crée un document." ma:contentTypeScope="" ma:versionID="9529b56e4922a32688b5455200c5afb4">
  <xsd:schema xmlns:xsd="http://www.w3.org/2001/XMLSchema" xmlns:xs="http://www.w3.org/2001/XMLSchema" xmlns:p="http://schemas.microsoft.com/office/2006/metadata/properties" xmlns:ns2="8a187e50-b179-4c1f-ba61-f22483b977c0" xmlns:ns3="731c63f9-b14f-441b-8e3a-2e5887f2250f" targetNamespace="http://schemas.microsoft.com/office/2006/metadata/properties" ma:root="true" ma:fieldsID="75a081d02829b5fbbe4cd6e0e1e5d9ee" ns2:_="" ns3:_="">
    <xsd:import namespace="8a187e50-b179-4c1f-ba61-f22483b977c0"/>
    <xsd:import namespace="731c63f9-b14f-441b-8e3a-2e5887f225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87e50-b179-4c1f-ba61-f22483b97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c63f9-b14f-441b-8e3a-2e5887f225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F00974-B461-45A7-899F-F6182F570778}">
  <ds:schemaRefs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8951ca0f-7f19-4ffa-94e7-580b89d40a57"/>
    <ds:schemaRef ds:uri="fd42c597-3541-4151-a51a-faf3b791882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2B8D49D-BFEB-4D5D-B199-0465ED2867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6DE803-8654-4EE4-8C5D-2195847885EC}"/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1170</Words>
  <Application>Microsoft Office PowerPoint</Application>
  <PresentationFormat>Widescreen</PresentationFormat>
  <Paragraphs>153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굴림</vt:lpstr>
      <vt:lpstr>맑은 고딕</vt:lpstr>
      <vt:lpstr>宋体</vt:lpstr>
      <vt:lpstr>Arial</vt:lpstr>
      <vt:lpstr>Calibri</vt:lpstr>
      <vt:lpstr>Calibri Light</vt:lpstr>
      <vt:lpstr>Courier New</vt:lpstr>
      <vt:lpstr>Helvetica</vt:lpstr>
      <vt:lpstr>Lato</vt:lpstr>
      <vt:lpstr>Open Sans</vt:lpstr>
      <vt:lpstr>Symbol</vt:lpstr>
      <vt:lpstr>Times New Roman</vt:lpstr>
      <vt:lpstr>Office Theme</vt:lpstr>
      <vt:lpstr>1_Office Theme</vt:lpstr>
      <vt:lpstr>Green Cities Development </vt:lpstr>
      <vt:lpstr>PowerPoint Presentation</vt:lpstr>
      <vt:lpstr>PowerPoint Presentation</vt:lpstr>
      <vt:lpstr>PowerPoint Presentation</vt:lpstr>
      <vt:lpstr>PowerPoint Presentation</vt:lpstr>
      <vt:lpstr>‘Traditional’ responses: their limits &amp; the need to act now</vt:lpstr>
      <vt:lpstr>GGGI’s urban sector – Four priority areas to transform cities </vt:lpstr>
      <vt:lpstr>GGGI’s Urban Footprint</vt:lpstr>
      <vt:lpstr>Towards Green Cities: Key Transformations</vt:lpstr>
      <vt:lpstr>PowerPoint Presentation</vt:lpstr>
      <vt:lpstr>PowerPoint Presentation</vt:lpstr>
      <vt:lpstr>PowerPoint Presentation</vt:lpstr>
      <vt:lpstr>Promoting waste-to-resource in secondary cities of Rwanda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Supporting Circular Economy  GGGI’s cases on sustainable solid waste management</dc:title>
  <dc:creator>Shomi Kim</dc:creator>
  <cp:lastModifiedBy>Innocent Kabenga</cp:lastModifiedBy>
  <cp:revision>10</cp:revision>
  <dcterms:created xsi:type="dcterms:W3CDTF">2019-05-10T09:21:27Z</dcterms:created>
  <dcterms:modified xsi:type="dcterms:W3CDTF">2019-05-31T11:21:36Z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0x0101009C71D2252EB29C429FB9CA926C106315</vt:lpwstr>
  </property>
</Properties>
</file>